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slideMasters/slideMaster1.xml" ContentType="application/vnd.openxmlformats-officedocument.presentationml.slideMaster+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s/slide1.xml" ContentType="application/vnd.openxmlformats-officedocument.presentationml.slide+xml"/>
  <Override PartName="/ppt/notesSlides/notesSlide2.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3.xml" ContentType="application/vnd.openxmlformats-officedocument.presentationml.slide+xml"/>
  <Override PartName="/ppt/notesSlides/notesSlide4.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5.xml" ContentType="application/vnd.openxmlformats-officedocument.presentationml.slide+xml"/>
  <Override PartName="/ppt/notesSlides/notesSlide6.xml" ContentType="application/vnd.openxmlformats-officedocument.presentationml.notesSlide+xml"/>
  <Override PartName="/ppt/slides/slide6.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notesSlides/notesSlide8.xml" ContentType="application/vnd.openxmlformats-officedocument.presentationml.notesSlide+xml"/>
  <Override PartName="/ppt/slides/slide8.xml" ContentType="application/vnd.openxmlformats-officedocument.presentationml.slide+xml"/>
  <Override PartName="/ppt/notesSlides/notesSlide9.xml" ContentType="application/vnd.openxmlformats-officedocument.presentationml.notesSlide+xml"/>
  <Override PartName="/ppt/slides/slide9.xml" ContentType="application/vnd.openxmlformats-officedocument.presentationml.slide+xml"/>
  <Override PartName="/ppt/notesSlides/notesSlide10.xml" ContentType="application/vnd.openxmlformats-officedocument.presentationml.notesSlide+xml"/>
  <Override PartName="/ppt/slides/slide10.xml" ContentType="application/vnd.openxmlformats-officedocument.presentationml.slide+xml"/>
  <Override PartName="/ppt/notesSlides/notesSlide11.xml" ContentType="application/vnd.openxmlformats-officedocument.presentationml.notesSlide+xml"/>
  <Override PartName="/ppt/slides/slide11.xml" ContentType="application/vnd.openxmlformats-officedocument.presentationml.slide+xml"/>
  <Override PartName="/ppt/notesSlides/notesSlide12.xml" ContentType="application/vnd.openxmlformats-officedocument.presentationml.notesSlide+xml"/>
  <Override PartName="/ppt/slides/slide12.xml" ContentType="application/vnd.openxmlformats-officedocument.presentationml.slide+xml"/>
  <Override PartName="/ppt/notesSlides/notesSlide13.xml" ContentType="application/vnd.openxmlformats-officedocument.presentationml.notesSlide+xml"/>
  <Override PartName="/ppt/slides/slide13.xml" ContentType="application/vnd.openxmlformats-officedocument.presentationml.slide+xml"/>
  <Override PartName="/ppt/notesSlides/notesSlide14.xml" ContentType="application/vnd.openxmlformats-officedocument.presentationml.notesSlide+xml"/>
  <Override PartName="/ppt/slides/slide14.xml" ContentType="application/vnd.openxmlformats-officedocument.presentationml.slide+xml"/>
  <Override PartName="/ppt/notesSlides/notesSlide15.xml" ContentType="application/vnd.openxmlformats-officedocument.presentationml.notesSlide+xml"/>
  <Override PartName="/ppt/slides/slide15.xml" ContentType="application/vnd.openxmlformats-officedocument.presentationml.slide+xml"/>
  <Override PartName="/ppt/notesSlides/notesSlide16.xml" ContentType="application/vnd.openxmlformats-officedocument.presentationml.notesSlide+xml"/>
  <Override PartName="/ppt/slides/slide16.xml" ContentType="application/vnd.openxmlformats-officedocument.presentationml.slide+xml"/>
  <Override PartName="/ppt/notesSlides/notesSlide17.xml" ContentType="application/vnd.openxmlformats-officedocument.presentationml.notesSlide+xml"/>
  <Override PartName="/ppt/slides/slide17.xml" ContentType="application/vnd.openxmlformats-officedocument.presentationml.slide+xml"/>
  <Override PartName="/ppt/notesSlides/notesSlide18.xml" ContentType="application/vnd.openxmlformats-officedocument.presentationml.notes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19.xml" ContentType="application/vnd.openxmlformats-officedocument.presentationml.slide+xml"/>
  <Override PartName="/ppt/notesSlides/notesSlide20.xml" ContentType="application/vnd.openxmlformats-officedocument.presentationml.notesSlide+xml"/>
  <Override PartName="/ppt/slides/slide20.xml" ContentType="application/vnd.openxmlformats-officedocument.presentationml.slide+xml"/>
  <Override PartName="/ppt/notesSlides/notesSlide21.xml" ContentType="application/vnd.openxmlformats-officedocument.presentationml.notesSlide+xml"/>
  <Override PartName="/ppt/slides/slide21.xml" ContentType="application/vnd.openxmlformats-officedocument.presentationml.slide+xml"/>
  <Override PartName="/ppt/notesSlides/notesSlide22.xml" ContentType="application/vnd.openxmlformats-officedocument.presentationml.notesSlide+xml"/>
  <Override PartName="/ppt/slides/slide22.xml" ContentType="application/vnd.openxmlformats-officedocument.presentationml.slide+xml"/>
  <Override PartName="/ppt/notesSlides/notesSlide23.xml" ContentType="application/vnd.openxmlformats-officedocument.presentationml.notesSlide+xml"/>
  <Override PartName="/ppt/slides/slide23.xml" ContentType="application/vnd.openxmlformats-officedocument.presentationml.slide+xml"/>
  <Override PartName="/ppt/notesSlides/notesSlide24.xml" ContentType="application/vnd.openxmlformats-officedocument.presentationml.notesSlide+xml"/>
  <Override PartName="/ppt/slides/slide24.xml" ContentType="application/vnd.openxmlformats-officedocument.presentationml.slide+xml"/>
  <Override PartName="/ppt/notesSlides/notesSlide25.xml" ContentType="application/vnd.openxmlformats-officedocument.presentationml.notesSlide+xml"/>
  <Override PartName="/ppt/slides/slide25.xml" ContentType="application/vnd.openxmlformats-officedocument.presentationml.slide+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60" r:id="rId1"/>
  </p:sldMasterIdLst>
  <p:notesMasterIdLst>
    <p:notesMasterId r:id="rId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8288000" cy="10287000"/>
  <p:notesSz cx="6857895" cy="9143861"/>
  <p:kinsoku lang="zh-CN" invalStChars="!%),.:;?]}¨·ˇˉ་―‖’”…‰∶、。〃々〉》」』】〕〗！＂＇％），．：；？］｀｜｝～￠" invalEndChars="([{·‘“〈《「『【〔〖（．［｛￡￥"/>
  <p:defaultTextStyle>
    <a:defPPr>
      <a:defRPr lang="zh-CN"/>
    </a:defPPr>
    <a:lvl1pPr marL="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1pPr>
    <a:lvl2pPr marL="4572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2pPr>
    <a:lvl3pPr marL="9144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3pPr>
    <a:lvl4pPr marL="13716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4pPr>
    <a:lvl5pPr marL="18288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5pPr>
    <a:lvl6pPr marL="22860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6pPr>
    <a:lvl7pPr marL="27432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7pPr>
    <a:lvl8pPr marL="32004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8pPr>
    <a:lvl9pPr marL="3200400" indent="0" algn="l" defTabSz="914400" eaLnBrk="1" fontAlgn="auto" latinLnBrk="0" hangingPunct="1">
      <a:buNone/>
      <a:defRPr sz="1800" kern="1200">
        <a:solidFill>
          <a:schemeClr val="tx1"/>
        </a:solidFill>
        <a:latin typeface="Droid Sans" pitchFamily="0" charset="0"/>
        <a:ea typeface="宋体" pitchFamily="0" charset="0"/>
        <a:cs typeface="Droid Sans" pitchFamily="0" charset="0"/>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showNarration="1">
    <p:penClr>
      <a:srgbClr val="FF0000"/>
    </p:penClr>
    <p:extLst>
      <p:ext uri="{EC167BDD-8182-4AB7-AECC-EB403E3ABB37}">
        <p14:laserClr xmlns:p14="http://schemas.microsoft.com/office/powerpoint/2010/main">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autoAdjust="0"/>
    <p:restoredTop sz="94621" autoAdjust="0"/>
  </p:normalViewPr>
  <p:slideViewPr>
    <p:cSldViewPr>
      <p:cViewPr varScale="1">
        <p:scale>
          <a:sx n="64" d="100"/>
          <a:sy n="64" d="100"/>
        </p:scale>
        <p:origin x="0" y="0"/>
      </p:cViewPr>
      <p:guideLst>
        <p:guide orient="horz" pos="2160"/>
        <p:guide pos="2880"/>
      </p:guideLst>
    </p:cSldViewPr>
  </p:slideViewPr>
  <p:outlineViewPr>
    <p:cViewPr>
      <p:scale>
        <a:sx n="33" d="100"/>
        <a:sy n="33" d="100"/>
      </p:scale>
      <p:origin x="0" y="0"/>
    </p:cViewPr>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0" y="0"/>
      </p:cViewPr>
      <p:guideLst/>
    </p:cSldViewPr>
  </p:notesViewPr>
  <p:gridSpacing cx="72009" cy="72009"/>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theme" Target="theme/theme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&lt;#&gt;</a:t>
            </a:fld>
            <a:endParaRPr lang="zh-CN" altLang="en-US" sz="1200">
              <a:latin typeface="Calibri" pitchFamily="0" charset="0"/>
              <a:ea typeface="宋体" pitchFamily="0" charset="0"/>
              <a:cs typeface="Calibri" pitchFamily="0" charset="0"/>
            </a:endParaRPr>
          </a:p>
        </p:txBody>
      </p:sp>
      <p:sp>
        <p:nvSpPr>
          <p:cNvPr id="7" name="مربع النص"/>
          <p:cNvSpPr>
            <a:spLocks noGrp="1"/>
          </p:cNvSpPr>
          <p:nvPr>
            <p:ph type="hdr"/>
          </p:nvPr>
        </p:nvSpPr>
        <p:spPr>
          <a:xfrm rot="0">
            <a:off x="0"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algn="l"/>
            <a:endParaRPr lang="zh-CN" altLang="en-US" sz="1200">
              <a:latin typeface="Calibri" pitchFamily="0" charset="0"/>
              <a:ea typeface="宋体" pitchFamily="0" charset="0"/>
              <a:cs typeface="Calibri" pitchFamily="0" charset="0"/>
            </a:endParaRPr>
          </a:p>
        </p:txBody>
      </p:sp>
      <p:sp>
        <p:nvSpPr>
          <p:cNvPr id="8" name="مربع النص"/>
          <p:cNvSpPr>
            <a:spLocks noGrp="1"/>
          </p:cNvSpPr>
          <p:nvPr>
            <p:ph type="dt" idx="1"/>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algn="r"/>
            <a:fld id="{CAD2D6BD-DE1B-4B5F-8B41-2702339687B9}" type="datetime1">
              <a:rPr lang="en-US" altLang="zh-CN" sz="1200">
                <a:latin typeface="Calibri" pitchFamily="0" charset="0"/>
                <a:ea typeface="宋体" pitchFamily="0" charset="0"/>
                <a:cs typeface="Calibri" pitchFamily="0" charset="0"/>
              </a:rPr>
              <a:t>8/11/2026</a:t>
            </a:fld>
            <a:endParaRPr lang="zh-CN" altLang="en-US" sz="1200">
              <a:latin typeface="Calibri" pitchFamily="0" charset="0"/>
              <a:ea typeface="宋体" pitchFamily="0" charset="0"/>
              <a:cs typeface="Calibri" pitchFamily="0" charset="0"/>
            </a:endParaRPr>
          </a:p>
        </p:txBody>
      </p:sp>
      <p:sp>
        <p:nvSpPr>
          <p:cNvPr id="9"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0"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11" name="مربع النص"/>
          <p:cNvSpPr>
            <a:spLocks noGrp="1"/>
          </p:cNvSpPr>
          <p:nvPr>
            <p:ph type="ftr" idx="4"/>
          </p:nvPr>
        </p:nvSpPr>
        <p:spPr>
          <a:xfrm rot="0">
            <a:off x="0"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l"/>
            <a:endParaRPr lang="zh-CN" altLang="en-US" sz="1200">
              <a:latin typeface="Calibri" pitchFamily="0" charset="0"/>
              <a:ea typeface="宋体" pitchFamily="0" charset="0"/>
              <a:cs typeface="Calibri" pitchFamily="0" charset="0"/>
            </a:endParaRPr>
          </a:p>
        </p:txBody>
      </p:sp>
    </p:spTree>
    <p:extLst>
      <p:ext uri="{BB962C8B-B14F-4D97-AF65-F5344CB8AC3E}">
        <p14:creationId xmlns:p14="http://schemas.microsoft.com/office/powerpoint/2010/main" val="1255866272"/>
      </p:ext>
    </p:extLst>
  </p:cSld>
  <p:clrMap bg1="lt1" tx1="dk1" bg2="lt2" tx2="dk2" accent1="accent1" accent2="accent2" accent3="accent3" accent4="accent4" accent5="accent5" accent6="accent6" hlink="hlink" folHlink="folHlink"/>
  <p:hf sldNum="1" hdr="0" ftr="0" dt="0"/>
  <p:notesStyle>
    <a:lvl1pPr marL="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1pPr>
    <a:lvl2pPr marL="4572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2pPr>
    <a:lvl3pPr marL="914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3pPr>
    <a:lvl4pPr marL="13716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4pPr>
    <a:lvl5pPr marL="18288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5pPr>
    <a:lvl6pPr marL="22860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6pPr>
    <a:lvl7pPr marL="27432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7pPr>
    <a:lvl8pPr marL="3200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8pPr>
    <a:lvl9pPr marL="3200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宋体" pitchFamily="0" charset="0"/>
        <a:cs typeface="Calibri" pitchFamily="0" charset="0"/>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a:t>
            </a:fld>
            <a:endParaRPr lang="zh-CN" altLang="en-US" sz="1200">
              <a:latin typeface="Calibri" pitchFamily="0" charset="0"/>
              <a:ea typeface="宋体" pitchFamily="0" charset="0"/>
              <a:cs typeface="Calibri" pitchFamily="0" charset="0"/>
            </a:endParaRPr>
          </a:p>
        </p:txBody>
      </p:sp>
      <p:sp>
        <p:nvSpPr>
          <p:cNvPr id="27" name="مستطيل"/>
          <p:cNvSpPr>
            <a:spLocks/>
          </p:cNvSpPr>
          <p:nvPr/>
        </p:nvSpPr>
        <p:spPr>
          <a:xfrm rot="0">
            <a:off x="0" y="0"/>
            <a:ext cx="3962400" cy="342900"/>
          </a:xfrm>
          <a:prstGeom prst="rect"/>
          <a:noFill/>
          <a:ln w="12700" cmpd="sng" cap="flat">
            <a:noFill/>
            <a:prstDash val="solid"/>
            <a:miter/>
          </a:ln>
        </p:spPr>
      </p:sp>
      <p:sp>
        <p:nvSpPr>
          <p:cNvPr id="28"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29"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30"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31" name="مستطيل"/>
          <p:cNvSpPr>
            <a:spLocks/>
          </p:cNvSpPr>
          <p:nvPr/>
        </p:nvSpPr>
        <p:spPr>
          <a:xfrm rot="0">
            <a:off x="0" y="6502400"/>
            <a:ext cx="3962400" cy="341312"/>
          </a:xfrm>
          <a:prstGeom prst="rect"/>
          <a:noFill/>
          <a:ln w="12700" cmpd="sng" cap="flat">
            <a:noFill/>
            <a:prstDash val="solid"/>
            <a:miter/>
          </a:ln>
        </p:spPr>
      </p:sp>
      <p:sp>
        <p:nvSpPr>
          <p:cNvPr id="32"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070971862"/>
      </p:ext>
    </p:extLst>
  </p:cSld>
  <p:clrMapOvr>
    <a:masterClrMapping/>
  </p:clrMapOvr>
</p:notes>
</file>

<file path=ppt/notesSlides/notesSlide2.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2</a:t>
            </a:fld>
            <a:endParaRPr lang="zh-CN" altLang="en-US" sz="1200">
              <a:latin typeface="Calibri" pitchFamily="0" charset="0"/>
              <a:ea typeface="宋体" pitchFamily="0" charset="0"/>
              <a:cs typeface="Calibri" pitchFamily="0" charset="0"/>
            </a:endParaRPr>
          </a:p>
        </p:txBody>
      </p:sp>
      <p:sp>
        <p:nvSpPr>
          <p:cNvPr id="35" name="مستطيل"/>
          <p:cNvSpPr>
            <a:spLocks/>
          </p:cNvSpPr>
          <p:nvPr/>
        </p:nvSpPr>
        <p:spPr>
          <a:xfrm rot="0">
            <a:off x="0" y="0"/>
            <a:ext cx="3962400" cy="342900"/>
          </a:xfrm>
          <a:prstGeom prst="rect"/>
          <a:noFill/>
          <a:ln w="12700" cmpd="sng" cap="flat">
            <a:noFill/>
            <a:prstDash val="solid"/>
            <a:miter/>
          </a:ln>
        </p:spPr>
      </p:sp>
      <p:sp>
        <p:nvSpPr>
          <p:cNvPr id="36"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37"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38"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39" name="مستطيل"/>
          <p:cNvSpPr>
            <a:spLocks/>
          </p:cNvSpPr>
          <p:nvPr/>
        </p:nvSpPr>
        <p:spPr>
          <a:xfrm rot="0">
            <a:off x="0" y="6502400"/>
            <a:ext cx="3962400" cy="341312"/>
          </a:xfrm>
          <a:prstGeom prst="rect"/>
          <a:noFill/>
          <a:ln w="12700" cmpd="sng" cap="flat">
            <a:noFill/>
            <a:prstDash val="solid"/>
            <a:miter/>
          </a:ln>
        </p:spPr>
      </p:sp>
      <p:sp>
        <p:nvSpPr>
          <p:cNvPr id="40"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385290449"/>
      </p:ext>
    </p:extLst>
  </p:cSld>
  <p:clrMapOvr>
    <a:masterClrMapping/>
  </p:clrMapOvr>
</p:notes>
</file>

<file path=ppt/notesSlides/notesSlide3.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3</a:t>
            </a:fld>
            <a:endParaRPr lang="zh-CN" altLang="en-US" sz="1200">
              <a:latin typeface="Calibri" pitchFamily="0" charset="0"/>
              <a:ea typeface="宋体" pitchFamily="0" charset="0"/>
              <a:cs typeface="Calibri" pitchFamily="0" charset="0"/>
            </a:endParaRPr>
          </a:p>
        </p:txBody>
      </p:sp>
      <p:sp>
        <p:nvSpPr>
          <p:cNvPr id="47" name="مستطيل"/>
          <p:cNvSpPr>
            <a:spLocks/>
          </p:cNvSpPr>
          <p:nvPr/>
        </p:nvSpPr>
        <p:spPr>
          <a:xfrm rot="0">
            <a:off x="0" y="0"/>
            <a:ext cx="3962400" cy="342900"/>
          </a:xfrm>
          <a:prstGeom prst="rect"/>
          <a:noFill/>
          <a:ln w="12700" cmpd="sng" cap="flat">
            <a:noFill/>
            <a:prstDash val="solid"/>
            <a:miter/>
          </a:ln>
        </p:spPr>
      </p:sp>
      <p:sp>
        <p:nvSpPr>
          <p:cNvPr id="48"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49"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50"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51" name="مستطيل"/>
          <p:cNvSpPr>
            <a:spLocks/>
          </p:cNvSpPr>
          <p:nvPr/>
        </p:nvSpPr>
        <p:spPr>
          <a:xfrm rot="0">
            <a:off x="0" y="6502400"/>
            <a:ext cx="3962400" cy="341312"/>
          </a:xfrm>
          <a:prstGeom prst="rect"/>
          <a:noFill/>
          <a:ln w="12700" cmpd="sng" cap="flat">
            <a:noFill/>
            <a:prstDash val="solid"/>
            <a:miter/>
          </a:ln>
        </p:spPr>
      </p:sp>
      <p:sp>
        <p:nvSpPr>
          <p:cNvPr id="52"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61731266"/>
      </p:ext>
    </p:extLst>
  </p:cSld>
  <p:clrMapOvr>
    <a:masterClrMapping/>
  </p:clrMapOvr>
</p:notes>
</file>

<file path=ppt/notesSlides/notesSlide4.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4</a:t>
            </a:fld>
            <a:endParaRPr lang="zh-CN" altLang="en-US" sz="1200">
              <a:latin typeface="Calibri" pitchFamily="0" charset="0"/>
              <a:ea typeface="宋体" pitchFamily="0" charset="0"/>
              <a:cs typeface="Calibri" pitchFamily="0" charset="0"/>
            </a:endParaRPr>
          </a:p>
        </p:txBody>
      </p:sp>
      <p:sp>
        <p:nvSpPr>
          <p:cNvPr id="59" name="مستطيل"/>
          <p:cNvSpPr>
            <a:spLocks/>
          </p:cNvSpPr>
          <p:nvPr/>
        </p:nvSpPr>
        <p:spPr>
          <a:xfrm rot="0">
            <a:off x="0" y="0"/>
            <a:ext cx="3962400" cy="342900"/>
          </a:xfrm>
          <a:prstGeom prst="rect"/>
          <a:noFill/>
          <a:ln w="12700" cmpd="sng" cap="flat">
            <a:noFill/>
            <a:prstDash val="solid"/>
            <a:miter/>
          </a:ln>
        </p:spPr>
      </p:sp>
      <p:sp>
        <p:nvSpPr>
          <p:cNvPr id="60"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61"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62"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63" name="مستطيل"/>
          <p:cNvSpPr>
            <a:spLocks/>
          </p:cNvSpPr>
          <p:nvPr/>
        </p:nvSpPr>
        <p:spPr>
          <a:xfrm rot="0">
            <a:off x="0" y="6502400"/>
            <a:ext cx="3962400" cy="341312"/>
          </a:xfrm>
          <a:prstGeom prst="rect"/>
          <a:noFill/>
          <a:ln w="12700" cmpd="sng" cap="flat">
            <a:noFill/>
            <a:prstDash val="solid"/>
            <a:miter/>
          </a:ln>
        </p:spPr>
      </p:sp>
      <p:sp>
        <p:nvSpPr>
          <p:cNvPr id="64"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015139280"/>
      </p:ext>
    </p:extLst>
  </p:cSld>
  <p:clrMapOvr>
    <a:masterClrMapping/>
  </p:clrMapOvr>
</p:notes>
</file>

<file path=ppt/notesSlides/notesSlide5.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5</a:t>
            </a:fld>
            <a:endParaRPr lang="zh-CN" altLang="en-US" sz="1200">
              <a:latin typeface="Calibri" pitchFamily="0" charset="0"/>
              <a:ea typeface="宋体" pitchFamily="0" charset="0"/>
              <a:cs typeface="Calibri" pitchFamily="0" charset="0"/>
            </a:endParaRPr>
          </a:p>
        </p:txBody>
      </p:sp>
      <p:sp>
        <p:nvSpPr>
          <p:cNvPr id="74" name="مستطيل"/>
          <p:cNvSpPr>
            <a:spLocks/>
          </p:cNvSpPr>
          <p:nvPr/>
        </p:nvSpPr>
        <p:spPr>
          <a:xfrm rot="0">
            <a:off x="0" y="0"/>
            <a:ext cx="3962400" cy="342900"/>
          </a:xfrm>
          <a:prstGeom prst="rect"/>
          <a:noFill/>
          <a:ln w="12700" cmpd="sng" cap="flat">
            <a:noFill/>
            <a:prstDash val="solid"/>
            <a:miter/>
          </a:ln>
        </p:spPr>
      </p:sp>
      <p:sp>
        <p:nvSpPr>
          <p:cNvPr id="75"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76"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77"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78" name="مستطيل"/>
          <p:cNvSpPr>
            <a:spLocks/>
          </p:cNvSpPr>
          <p:nvPr/>
        </p:nvSpPr>
        <p:spPr>
          <a:xfrm rot="0">
            <a:off x="0" y="6502400"/>
            <a:ext cx="3962400" cy="341312"/>
          </a:xfrm>
          <a:prstGeom prst="rect"/>
          <a:noFill/>
          <a:ln w="12700" cmpd="sng" cap="flat">
            <a:noFill/>
            <a:prstDash val="solid"/>
            <a:miter/>
          </a:ln>
        </p:spPr>
      </p:sp>
      <p:sp>
        <p:nvSpPr>
          <p:cNvPr id="79"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64575419"/>
      </p:ext>
    </p:extLst>
  </p:cSld>
  <p:clrMapOvr>
    <a:masterClrMapping/>
  </p:clrMapOvr>
</p:notes>
</file>

<file path=ppt/notesSlides/notesSlide6.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6</a:t>
            </a:fld>
            <a:endParaRPr lang="zh-CN" altLang="en-US" sz="1200">
              <a:latin typeface="Calibri" pitchFamily="0" charset="0"/>
              <a:ea typeface="宋体" pitchFamily="0" charset="0"/>
              <a:cs typeface="Calibri" pitchFamily="0" charset="0"/>
            </a:endParaRPr>
          </a:p>
        </p:txBody>
      </p:sp>
      <p:sp>
        <p:nvSpPr>
          <p:cNvPr id="98" name="مستطيل"/>
          <p:cNvSpPr>
            <a:spLocks/>
          </p:cNvSpPr>
          <p:nvPr/>
        </p:nvSpPr>
        <p:spPr>
          <a:xfrm rot="0">
            <a:off x="0" y="0"/>
            <a:ext cx="3962400" cy="342900"/>
          </a:xfrm>
          <a:prstGeom prst="rect"/>
          <a:noFill/>
          <a:ln w="12700" cmpd="sng" cap="flat">
            <a:noFill/>
            <a:prstDash val="solid"/>
            <a:miter/>
          </a:ln>
        </p:spPr>
      </p:sp>
      <p:sp>
        <p:nvSpPr>
          <p:cNvPr id="99"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00"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01"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02" name="مستطيل"/>
          <p:cNvSpPr>
            <a:spLocks/>
          </p:cNvSpPr>
          <p:nvPr/>
        </p:nvSpPr>
        <p:spPr>
          <a:xfrm rot="0">
            <a:off x="0" y="6502400"/>
            <a:ext cx="3962400" cy="341312"/>
          </a:xfrm>
          <a:prstGeom prst="rect"/>
          <a:noFill/>
          <a:ln w="12700" cmpd="sng" cap="flat">
            <a:noFill/>
            <a:prstDash val="solid"/>
            <a:miter/>
          </a:ln>
        </p:spPr>
      </p:sp>
      <p:sp>
        <p:nvSpPr>
          <p:cNvPr id="103"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500213189"/>
      </p:ext>
    </p:extLst>
  </p:cSld>
  <p:clrMapOvr>
    <a:masterClrMapping/>
  </p:clrMapOvr>
</p:notes>
</file>

<file path=ppt/notesSlides/notesSlide7.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7</a:t>
            </a:fld>
            <a:endParaRPr lang="zh-CN" altLang="en-US" sz="1200">
              <a:latin typeface="Calibri" pitchFamily="0" charset="0"/>
              <a:ea typeface="宋体" pitchFamily="0" charset="0"/>
              <a:cs typeface="Calibri" pitchFamily="0" charset="0"/>
            </a:endParaRPr>
          </a:p>
        </p:txBody>
      </p:sp>
      <p:sp>
        <p:nvSpPr>
          <p:cNvPr id="136" name="مستطيل"/>
          <p:cNvSpPr>
            <a:spLocks/>
          </p:cNvSpPr>
          <p:nvPr/>
        </p:nvSpPr>
        <p:spPr>
          <a:xfrm rot="0">
            <a:off x="0" y="0"/>
            <a:ext cx="3962400" cy="342900"/>
          </a:xfrm>
          <a:prstGeom prst="rect"/>
          <a:noFill/>
          <a:ln w="12700" cmpd="sng" cap="flat">
            <a:noFill/>
            <a:prstDash val="solid"/>
            <a:miter/>
          </a:ln>
        </p:spPr>
      </p:sp>
      <p:sp>
        <p:nvSpPr>
          <p:cNvPr id="137"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38"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39"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40" name="مستطيل"/>
          <p:cNvSpPr>
            <a:spLocks/>
          </p:cNvSpPr>
          <p:nvPr/>
        </p:nvSpPr>
        <p:spPr>
          <a:xfrm rot="0">
            <a:off x="0" y="6502400"/>
            <a:ext cx="3962400" cy="341312"/>
          </a:xfrm>
          <a:prstGeom prst="rect"/>
          <a:noFill/>
          <a:ln w="12700" cmpd="sng" cap="flat">
            <a:noFill/>
            <a:prstDash val="solid"/>
            <a:miter/>
          </a:ln>
        </p:spPr>
      </p:sp>
      <p:sp>
        <p:nvSpPr>
          <p:cNvPr id="141"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126574400"/>
      </p:ext>
    </p:extLst>
  </p:cSld>
  <p:clrMapOvr>
    <a:masterClrMapping/>
  </p:clrMapOvr>
</p:notes>
</file>

<file path=ppt/notesSlides/notesSlide8.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8</a:t>
            </a:fld>
            <a:endParaRPr lang="zh-CN" altLang="en-US" sz="1200">
              <a:latin typeface="Calibri" pitchFamily="0" charset="0"/>
              <a:ea typeface="宋体" pitchFamily="0" charset="0"/>
              <a:cs typeface="Calibri" pitchFamily="0" charset="0"/>
            </a:endParaRPr>
          </a:p>
        </p:txBody>
      </p:sp>
      <p:sp>
        <p:nvSpPr>
          <p:cNvPr id="211" name="مستطيل"/>
          <p:cNvSpPr>
            <a:spLocks/>
          </p:cNvSpPr>
          <p:nvPr/>
        </p:nvSpPr>
        <p:spPr>
          <a:xfrm rot="0">
            <a:off x="0" y="0"/>
            <a:ext cx="3962400" cy="342900"/>
          </a:xfrm>
          <a:prstGeom prst="rect"/>
          <a:noFill/>
          <a:ln w="12700" cmpd="sng" cap="flat">
            <a:noFill/>
            <a:prstDash val="solid"/>
            <a:miter/>
          </a:ln>
        </p:spPr>
      </p:sp>
      <p:sp>
        <p:nvSpPr>
          <p:cNvPr id="212"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213"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214"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215" name="مستطيل"/>
          <p:cNvSpPr>
            <a:spLocks/>
          </p:cNvSpPr>
          <p:nvPr/>
        </p:nvSpPr>
        <p:spPr>
          <a:xfrm rot="0">
            <a:off x="0" y="6502400"/>
            <a:ext cx="3962400" cy="341312"/>
          </a:xfrm>
          <a:prstGeom prst="rect"/>
          <a:noFill/>
          <a:ln w="12700" cmpd="sng" cap="flat">
            <a:noFill/>
            <a:prstDash val="solid"/>
            <a:miter/>
          </a:ln>
        </p:spPr>
      </p:sp>
      <p:sp>
        <p:nvSpPr>
          <p:cNvPr id="216"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463612138"/>
      </p:ext>
    </p:extLst>
  </p:cSld>
  <p:clrMapOvr>
    <a:masterClrMapping/>
  </p:clrMapOvr>
</p:notes>
</file>

<file path=ppt/notesSlides/notesSlide9.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9</a:t>
            </a:fld>
            <a:endParaRPr lang="zh-CN" altLang="en-US" sz="1200">
              <a:latin typeface="Calibri" pitchFamily="0" charset="0"/>
              <a:ea typeface="宋体" pitchFamily="0" charset="0"/>
              <a:cs typeface="Calibri" pitchFamily="0" charset="0"/>
            </a:endParaRPr>
          </a:p>
        </p:txBody>
      </p:sp>
      <p:sp>
        <p:nvSpPr>
          <p:cNvPr id="280" name="مستطيل"/>
          <p:cNvSpPr>
            <a:spLocks/>
          </p:cNvSpPr>
          <p:nvPr/>
        </p:nvSpPr>
        <p:spPr>
          <a:xfrm rot="0">
            <a:off x="0" y="0"/>
            <a:ext cx="3962400" cy="342900"/>
          </a:xfrm>
          <a:prstGeom prst="rect"/>
          <a:noFill/>
          <a:ln w="12700" cmpd="sng" cap="flat">
            <a:noFill/>
            <a:prstDash val="solid"/>
            <a:miter/>
          </a:ln>
        </p:spPr>
      </p:sp>
      <p:sp>
        <p:nvSpPr>
          <p:cNvPr id="281"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282"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283"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284" name="مستطيل"/>
          <p:cNvSpPr>
            <a:spLocks/>
          </p:cNvSpPr>
          <p:nvPr/>
        </p:nvSpPr>
        <p:spPr>
          <a:xfrm rot="0">
            <a:off x="0" y="6502400"/>
            <a:ext cx="3962400" cy="341312"/>
          </a:xfrm>
          <a:prstGeom prst="rect"/>
          <a:noFill/>
          <a:ln w="12700" cmpd="sng" cap="flat">
            <a:noFill/>
            <a:prstDash val="solid"/>
            <a:miter/>
          </a:ln>
        </p:spPr>
      </p:sp>
      <p:sp>
        <p:nvSpPr>
          <p:cNvPr id="285"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134013481"/>
      </p:ext>
    </p:extLst>
  </p:cSld>
  <p:clrMapOvr>
    <a:masterClrMapping/>
  </p:clrMapOvr>
</p:notes>
</file>

<file path=ppt/notesSlides/notesSlide10.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10</a:t>
            </a:fld>
            <a:endParaRPr lang="zh-CN" altLang="en-US" sz="1200">
              <a:latin typeface="Calibri" pitchFamily="0" charset="0"/>
              <a:ea typeface="宋体" pitchFamily="0" charset="0"/>
              <a:cs typeface="Calibri" pitchFamily="0" charset="0"/>
            </a:endParaRPr>
          </a:p>
        </p:txBody>
      </p:sp>
      <p:sp>
        <p:nvSpPr>
          <p:cNvPr id="471" name="مستطيل"/>
          <p:cNvSpPr>
            <a:spLocks/>
          </p:cNvSpPr>
          <p:nvPr/>
        </p:nvSpPr>
        <p:spPr>
          <a:xfrm rot="0">
            <a:off x="0" y="0"/>
            <a:ext cx="3962400" cy="342900"/>
          </a:xfrm>
          <a:prstGeom prst="rect"/>
          <a:noFill/>
          <a:ln w="12700" cmpd="sng" cap="flat">
            <a:noFill/>
            <a:prstDash val="solid"/>
            <a:miter/>
          </a:ln>
        </p:spPr>
      </p:sp>
      <p:sp>
        <p:nvSpPr>
          <p:cNvPr id="472"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473"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474"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475" name="مستطيل"/>
          <p:cNvSpPr>
            <a:spLocks/>
          </p:cNvSpPr>
          <p:nvPr/>
        </p:nvSpPr>
        <p:spPr>
          <a:xfrm rot="0">
            <a:off x="0" y="6502400"/>
            <a:ext cx="3962400" cy="341312"/>
          </a:xfrm>
          <a:prstGeom prst="rect"/>
          <a:noFill/>
          <a:ln w="12700" cmpd="sng" cap="flat">
            <a:noFill/>
            <a:prstDash val="solid"/>
            <a:miter/>
          </a:ln>
        </p:spPr>
      </p:sp>
      <p:sp>
        <p:nvSpPr>
          <p:cNvPr id="476"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140012497"/>
      </p:ext>
    </p:extLst>
  </p:cSld>
  <p:clrMapOvr>
    <a:masterClrMapping/>
  </p:clrMapOvr>
</p:notes>
</file>

<file path=ppt/notesSlides/notesSlide11.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11</a:t>
            </a:fld>
            <a:endParaRPr lang="zh-CN" altLang="en-US" sz="1200">
              <a:latin typeface="Calibri" pitchFamily="0" charset="0"/>
              <a:ea typeface="宋体" pitchFamily="0" charset="0"/>
              <a:cs typeface="Calibri" pitchFamily="0" charset="0"/>
            </a:endParaRPr>
          </a:p>
        </p:txBody>
      </p:sp>
      <p:sp>
        <p:nvSpPr>
          <p:cNvPr id="629" name="مستطيل"/>
          <p:cNvSpPr>
            <a:spLocks/>
          </p:cNvSpPr>
          <p:nvPr/>
        </p:nvSpPr>
        <p:spPr>
          <a:xfrm rot="0">
            <a:off x="0" y="0"/>
            <a:ext cx="3962400" cy="342900"/>
          </a:xfrm>
          <a:prstGeom prst="rect"/>
          <a:noFill/>
          <a:ln w="12700" cmpd="sng" cap="flat">
            <a:noFill/>
            <a:prstDash val="solid"/>
            <a:miter/>
          </a:ln>
        </p:spPr>
      </p:sp>
      <p:sp>
        <p:nvSpPr>
          <p:cNvPr id="630"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631"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632"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633" name="مستطيل"/>
          <p:cNvSpPr>
            <a:spLocks/>
          </p:cNvSpPr>
          <p:nvPr/>
        </p:nvSpPr>
        <p:spPr>
          <a:xfrm rot="0">
            <a:off x="0" y="6502400"/>
            <a:ext cx="3962400" cy="341312"/>
          </a:xfrm>
          <a:prstGeom prst="rect"/>
          <a:noFill/>
          <a:ln w="12700" cmpd="sng" cap="flat">
            <a:noFill/>
            <a:prstDash val="solid"/>
            <a:miter/>
          </a:ln>
        </p:spPr>
      </p:sp>
      <p:sp>
        <p:nvSpPr>
          <p:cNvPr id="634"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182171169"/>
      </p:ext>
    </p:extLst>
  </p:cSld>
  <p:clrMapOvr>
    <a:masterClrMapping/>
  </p:clrMapOvr>
</p:notes>
</file>

<file path=ppt/notesSlides/notesSlide12.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12</a:t>
            </a:fld>
            <a:endParaRPr lang="zh-CN" altLang="en-US" sz="1200">
              <a:latin typeface="Calibri" pitchFamily="0" charset="0"/>
              <a:ea typeface="宋体" pitchFamily="0" charset="0"/>
              <a:cs typeface="Calibri" pitchFamily="0" charset="0"/>
            </a:endParaRPr>
          </a:p>
        </p:txBody>
      </p:sp>
      <p:sp>
        <p:nvSpPr>
          <p:cNvPr id="644" name="مستطيل"/>
          <p:cNvSpPr>
            <a:spLocks/>
          </p:cNvSpPr>
          <p:nvPr/>
        </p:nvSpPr>
        <p:spPr>
          <a:xfrm rot="0">
            <a:off x="0" y="0"/>
            <a:ext cx="3962400" cy="342900"/>
          </a:xfrm>
          <a:prstGeom prst="rect"/>
          <a:noFill/>
          <a:ln w="12700" cmpd="sng" cap="flat">
            <a:noFill/>
            <a:prstDash val="solid"/>
            <a:miter/>
          </a:ln>
        </p:spPr>
      </p:sp>
      <p:sp>
        <p:nvSpPr>
          <p:cNvPr id="645"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646"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647"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648" name="مستطيل"/>
          <p:cNvSpPr>
            <a:spLocks/>
          </p:cNvSpPr>
          <p:nvPr/>
        </p:nvSpPr>
        <p:spPr>
          <a:xfrm rot="0">
            <a:off x="0" y="6502400"/>
            <a:ext cx="3962400" cy="341312"/>
          </a:xfrm>
          <a:prstGeom prst="rect"/>
          <a:noFill/>
          <a:ln w="12700" cmpd="sng" cap="flat">
            <a:noFill/>
            <a:prstDash val="solid"/>
            <a:miter/>
          </a:ln>
        </p:spPr>
      </p:sp>
      <p:sp>
        <p:nvSpPr>
          <p:cNvPr id="649"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123676993"/>
      </p:ext>
    </p:extLst>
  </p:cSld>
  <p:clrMapOvr>
    <a:masterClrMapping/>
  </p:clrMapOvr>
</p:notes>
</file>

<file path=ppt/notesSlides/notesSlide13.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13</a:t>
            </a:fld>
            <a:endParaRPr lang="zh-CN" altLang="en-US" sz="1200">
              <a:latin typeface="Calibri" pitchFamily="0" charset="0"/>
              <a:ea typeface="宋体" pitchFamily="0" charset="0"/>
              <a:cs typeface="Calibri" pitchFamily="0" charset="0"/>
            </a:endParaRPr>
          </a:p>
        </p:txBody>
      </p:sp>
      <p:sp>
        <p:nvSpPr>
          <p:cNvPr id="723" name="مستطيل"/>
          <p:cNvSpPr>
            <a:spLocks/>
          </p:cNvSpPr>
          <p:nvPr/>
        </p:nvSpPr>
        <p:spPr>
          <a:xfrm rot="0">
            <a:off x="0" y="0"/>
            <a:ext cx="3962400" cy="342900"/>
          </a:xfrm>
          <a:prstGeom prst="rect"/>
          <a:noFill/>
          <a:ln w="12700" cmpd="sng" cap="flat">
            <a:noFill/>
            <a:prstDash val="solid"/>
            <a:miter/>
          </a:ln>
        </p:spPr>
      </p:sp>
      <p:sp>
        <p:nvSpPr>
          <p:cNvPr id="724"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725"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726"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727" name="مستطيل"/>
          <p:cNvSpPr>
            <a:spLocks/>
          </p:cNvSpPr>
          <p:nvPr/>
        </p:nvSpPr>
        <p:spPr>
          <a:xfrm rot="0">
            <a:off x="0" y="6502400"/>
            <a:ext cx="3962400" cy="341312"/>
          </a:xfrm>
          <a:prstGeom prst="rect"/>
          <a:noFill/>
          <a:ln w="12700" cmpd="sng" cap="flat">
            <a:noFill/>
            <a:prstDash val="solid"/>
            <a:miter/>
          </a:ln>
        </p:spPr>
      </p:sp>
      <p:sp>
        <p:nvSpPr>
          <p:cNvPr id="728"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897304584"/>
      </p:ext>
    </p:extLst>
  </p:cSld>
  <p:clrMapOvr>
    <a:masterClrMapping/>
  </p:clrMapOvr>
</p:notes>
</file>

<file path=ppt/notesSlides/notesSlide14.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14</a:t>
            </a:fld>
            <a:endParaRPr lang="zh-CN" altLang="en-US" sz="1200">
              <a:latin typeface="Calibri" pitchFamily="0" charset="0"/>
              <a:ea typeface="宋体" pitchFamily="0" charset="0"/>
              <a:cs typeface="Calibri" pitchFamily="0" charset="0"/>
            </a:endParaRPr>
          </a:p>
        </p:txBody>
      </p:sp>
      <p:sp>
        <p:nvSpPr>
          <p:cNvPr id="789" name="مستطيل"/>
          <p:cNvSpPr>
            <a:spLocks/>
          </p:cNvSpPr>
          <p:nvPr/>
        </p:nvSpPr>
        <p:spPr>
          <a:xfrm rot="0">
            <a:off x="0" y="0"/>
            <a:ext cx="3962400" cy="342900"/>
          </a:xfrm>
          <a:prstGeom prst="rect"/>
          <a:noFill/>
          <a:ln w="12700" cmpd="sng" cap="flat">
            <a:noFill/>
            <a:prstDash val="solid"/>
            <a:miter/>
          </a:ln>
        </p:spPr>
      </p:sp>
      <p:sp>
        <p:nvSpPr>
          <p:cNvPr id="790"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791"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792"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793" name="مستطيل"/>
          <p:cNvSpPr>
            <a:spLocks/>
          </p:cNvSpPr>
          <p:nvPr/>
        </p:nvSpPr>
        <p:spPr>
          <a:xfrm rot="0">
            <a:off x="0" y="6502400"/>
            <a:ext cx="3962400" cy="341312"/>
          </a:xfrm>
          <a:prstGeom prst="rect"/>
          <a:noFill/>
          <a:ln w="12700" cmpd="sng" cap="flat">
            <a:noFill/>
            <a:prstDash val="solid"/>
            <a:miter/>
          </a:ln>
        </p:spPr>
      </p:sp>
      <p:sp>
        <p:nvSpPr>
          <p:cNvPr id="794"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949066677"/>
      </p:ext>
    </p:extLst>
  </p:cSld>
  <p:clrMapOvr>
    <a:masterClrMapping/>
  </p:clrMapOvr>
</p:notes>
</file>

<file path=ppt/notesSlides/notesSlide15.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15</a:t>
            </a:fld>
            <a:endParaRPr lang="zh-CN" altLang="en-US" sz="1200">
              <a:latin typeface="Calibri" pitchFamily="0" charset="0"/>
              <a:ea typeface="宋体" pitchFamily="0" charset="0"/>
              <a:cs typeface="Calibri" pitchFamily="0" charset="0"/>
            </a:endParaRPr>
          </a:p>
        </p:txBody>
      </p:sp>
      <p:sp>
        <p:nvSpPr>
          <p:cNvPr id="860" name="مستطيل"/>
          <p:cNvSpPr>
            <a:spLocks/>
          </p:cNvSpPr>
          <p:nvPr/>
        </p:nvSpPr>
        <p:spPr>
          <a:xfrm rot="0">
            <a:off x="0" y="0"/>
            <a:ext cx="3962400" cy="342900"/>
          </a:xfrm>
          <a:prstGeom prst="rect"/>
          <a:noFill/>
          <a:ln w="12700" cmpd="sng" cap="flat">
            <a:noFill/>
            <a:prstDash val="solid"/>
            <a:miter/>
          </a:ln>
        </p:spPr>
      </p:sp>
      <p:sp>
        <p:nvSpPr>
          <p:cNvPr id="861"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862"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863"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864" name="مستطيل"/>
          <p:cNvSpPr>
            <a:spLocks/>
          </p:cNvSpPr>
          <p:nvPr/>
        </p:nvSpPr>
        <p:spPr>
          <a:xfrm rot="0">
            <a:off x="0" y="6502400"/>
            <a:ext cx="3962400" cy="341312"/>
          </a:xfrm>
          <a:prstGeom prst="rect"/>
          <a:noFill/>
          <a:ln w="12700" cmpd="sng" cap="flat">
            <a:noFill/>
            <a:prstDash val="solid"/>
            <a:miter/>
          </a:ln>
        </p:spPr>
      </p:sp>
      <p:sp>
        <p:nvSpPr>
          <p:cNvPr id="865"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103316445"/>
      </p:ext>
    </p:extLst>
  </p:cSld>
  <p:clrMapOvr>
    <a:masterClrMapping/>
  </p:clrMapOvr>
</p:notes>
</file>

<file path=ppt/notesSlides/notesSlide16.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16</a:t>
            </a:fld>
            <a:endParaRPr lang="zh-CN" altLang="en-US" sz="1200">
              <a:latin typeface="Calibri" pitchFamily="0" charset="0"/>
              <a:ea typeface="宋体" pitchFamily="0" charset="0"/>
              <a:cs typeface="Calibri" pitchFamily="0" charset="0"/>
            </a:endParaRPr>
          </a:p>
        </p:txBody>
      </p:sp>
      <p:sp>
        <p:nvSpPr>
          <p:cNvPr id="922" name="مستطيل"/>
          <p:cNvSpPr>
            <a:spLocks/>
          </p:cNvSpPr>
          <p:nvPr/>
        </p:nvSpPr>
        <p:spPr>
          <a:xfrm rot="0">
            <a:off x="0" y="0"/>
            <a:ext cx="3962400" cy="342900"/>
          </a:xfrm>
          <a:prstGeom prst="rect"/>
          <a:noFill/>
          <a:ln w="12700" cmpd="sng" cap="flat">
            <a:noFill/>
            <a:prstDash val="solid"/>
            <a:miter/>
          </a:ln>
        </p:spPr>
      </p:sp>
      <p:sp>
        <p:nvSpPr>
          <p:cNvPr id="923"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924"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925"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926" name="مستطيل"/>
          <p:cNvSpPr>
            <a:spLocks/>
          </p:cNvSpPr>
          <p:nvPr/>
        </p:nvSpPr>
        <p:spPr>
          <a:xfrm rot="0">
            <a:off x="0" y="6502400"/>
            <a:ext cx="3962400" cy="341312"/>
          </a:xfrm>
          <a:prstGeom prst="rect"/>
          <a:noFill/>
          <a:ln w="12700" cmpd="sng" cap="flat">
            <a:noFill/>
            <a:prstDash val="solid"/>
            <a:miter/>
          </a:ln>
        </p:spPr>
      </p:sp>
      <p:sp>
        <p:nvSpPr>
          <p:cNvPr id="927"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747253983"/>
      </p:ext>
    </p:extLst>
  </p:cSld>
  <p:clrMapOvr>
    <a:masterClrMapping/>
  </p:clrMapOvr>
</p:notes>
</file>

<file path=ppt/notesSlides/notesSlide17.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17</a:t>
            </a:fld>
            <a:endParaRPr lang="zh-CN" altLang="en-US" sz="1200">
              <a:latin typeface="Calibri" pitchFamily="0" charset="0"/>
              <a:ea typeface="宋体" pitchFamily="0" charset="0"/>
              <a:cs typeface="Calibri" pitchFamily="0" charset="0"/>
            </a:endParaRPr>
          </a:p>
        </p:txBody>
      </p:sp>
      <p:sp>
        <p:nvSpPr>
          <p:cNvPr id="937" name="مستطيل"/>
          <p:cNvSpPr>
            <a:spLocks/>
          </p:cNvSpPr>
          <p:nvPr/>
        </p:nvSpPr>
        <p:spPr>
          <a:xfrm rot="0">
            <a:off x="0" y="0"/>
            <a:ext cx="3962400" cy="342900"/>
          </a:xfrm>
          <a:prstGeom prst="rect"/>
          <a:noFill/>
          <a:ln w="12700" cmpd="sng" cap="flat">
            <a:noFill/>
            <a:prstDash val="solid"/>
            <a:miter/>
          </a:ln>
        </p:spPr>
      </p:sp>
      <p:sp>
        <p:nvSpPr>
          <p:cNvPr id="938"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939"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940"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941" name="مستطيل"/>
          <p:cNvSpPr>
            <a:spLocks/>
          </p:cNvSpPr>
          <p:nvPr/>
        </p:nvSpPr>
        <p:spPr>
          <a:xfrm rot="0">
            <a:off x="0" y="6502400"/>
            <a:ext cx="3962400" cy="341312"/>
          </a:xfrm>
          <a:prstGeom prst="rect"/>
          <a:noFill/>
          <a:ln w="12700" cmpd="sng" cap="flat">
            <a:noFill/>
            <a:prstDash val="solid"/>
            <a:miter/>
          </a:ln>
        </p:spPr>
      </p:sp>
      <p:sp>
        <p:nvSpPr>
          <p:cNvPr id="942"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665715864"/>
      </p:ext>
    </p:extLst>
  </p:cSld>
  <p:clrMapOvr>
    <a:masterClrMapping/>
  </p:clrMapOvr>
</p:notes>
</file>

<file path=ppt/notesSlides/notesSlide18.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18</a:t>
            </a:fld>
            <a:endParaRPr lang="zh-CN" altLang="en-US" sz="1200">
              <a:latin typeface="Calibri" pitchFamily="0" charset="0"/>
              <a:ea typeface="宋体" pitchFamily="0" charset="0"/>
              <a:cs typeface="Calibri" pitchFamily="0" charset="0"/>
            </a:endParaRPr>
          </a:p>
        </p:txBody>
      </p:sp>
      <p:sp>
        <p:nvSpPr>
          <p:cNvPr id="973" name="مستطيل"/>
          <p:cNvSpPr>
            <a:spLocks/>
          </p:cNvSpPr>
          <p:nvPr/>
        </p:nvSpPr>
        <p:spPr>
          <a:xfrm rot="0">
            <a:off x="0" y="0"/>
            <a:ext cx="3962400" cy="342900"/>
          </a:xfrm>
          <a:prstGeom prst="rect"/>
          <a:noFill/>
          <a:ln w="12700" cmpd="sng" cap="flat">
            <a:noFill/>
            <a:prstDash val="solid"/>
            <a:miter/>
          </a:ln>
        </p:spPr>
      </p:sp>
      <p:sp>
        <p:nvSpPr>
          <p:cNvPr id="974"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975"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976"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977" name="مستطيل"/>
          <p:cNvSpPr>
            <a:spLocks/>
          </p:cNvSpPr>
          <p:nvPr/>
        </p:nvSpPr>
        <p:spPr>
          <a:xfrm rot="0">
            <a:off x="0" y="6502400"/>
            <a:ext cx="3962400" cy="341312"/>
          </a:xfrm>
          <a:prstGeom prst="rect"/>
          <a:noFill/>
          <a:ln w="12700" cmpd="sng" cap="flat">
            <a:noFill/>
            <a:prstDash val="solid"/>
            <a:miter/>
          </a:ln>
        </p:spPr>
      </p:sp>
      <p:sp>
        <p:nvSpPr>
          <p:cNvPr id="978"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541384976"/>
      </p:ext>
    </p:extLst>
  </p:cSld>
  <p:clrMapOvr>
    <a:masterClrMapping/>
  </p:clrMapOvr>
</p:notes>
</file>

<file path=ppt/notesSlides/notesSlide19.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19</a:t>
            </a:fld>
            <a:endParaRPr lang="zh-CN" altLang="en-US" sz="1200">
              <a:latin typeface="Calibri" pitchFamily="0" charset="0"/>
              <a:ea typeface="宋体" pitchFamily="0" charset="0"/>
              <a:cs typeface="Calibri" pitchFamily="0" charset="0"/>
            </a:endParaRPr>
          </a:p>
        </p:txBody>
      </p:sp>
      <p:sp>
        <p:nvSpPr>
          <p:cNvPr id="985" name="مستطيل"/>
          <p:cNvSpPr>
            <a:spLocks/>
          </p:cNvSpPr>
          <p:nvPr/>
        </p:nvSpPr>
        <p:spPr>
          <a:xfrm rot="0">
            <a:off x="0" y="0"/>
            <a:ext cx="3962400" cy="342900"/>
          </a:xfrm>
          <a:prstGeom prst="rect"/>
          <a:noFill/>
          <a:ln w="12700" cmpd="sng" cap="flat">
            <a:noFill/>
            <a:prstDash val="solid"/>
            <a:miter/>
          </a:ln>
        </p:spPr>
      </p:sp>
      <p:sp>
        <p:nvSpPr>
          <p:cNvPr id="986"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987"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988"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989" name="مستطيل"/>
          <p:cNvSpPr>
            <a:spLocks/>
          </p:cNvSpPr>
          <p:nvPr/>
        </p:nvSpPr>
        <p:spPr>
          <a:xfrm rot="0">
            <a:off x="0" y="6502400"/>
            <a:ext cx="3962400" cy="341312"/>
          </a:xfrm>
          <a:prstGeom prst="rect"/>
          <a:noFill/>
          <a:ln w="12700" cmpd="sng" cap="flat">
            <a:noFill/>
            <a:prstDash val="solid"/>
            <a:miter/>
          </a:ln>
        </p:spPr>
      </p:sp>
      <p:sp>
        <p:nvSpPr>
          <p:cNvPr id="990"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295079804"/>
      </p:ext>
    </p:extLst>
  </p:cSld>
  <p:clrMapOvr>
    <a:masterClrMapping/>
  </p:clrMapOvr>
</p:notes>
</file>

<file path=ppt/notesSlides/notesSlide20.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20</a:t>
            </a:fld>
            <a:endParaRPr lang="zh-CN" altLang="en-US" sz="1200">
              <a:latin typeface="Calibri" pitchFamily="0" charset="0"/>
              <a:ea typeface="宋体" pitchFamily="0" charset="0"/>
              <a:cs typeface="Calibri" pitchFamily="0" charset="0"/>
            </a:endParaRPr>
          </a:p>
        </p:txBody>
      </p:sp>
      <p:sp>
        <p:nvSpPr>
          <p:cNvPr id="1018" name="مستطيل"/>
          <p:cNvSpPr>
            <a:spLocks/>
          </p:cNvSpPr>
          <p:nvPr/>
        </p:nvSpPr>
        <p:spPr>
          <a:xfrm rot="0">
            <a:off x="0" y="0"/>
            <a:ext cx="3962400" cy="342900"/>
          </a:xfrm>
          <a:prstGeom prst="rect"/>
          <a:noFill/>
          <a:ln w="12700" cmpd="sng" cap="flat">
            <a:noFill/>
            <a:prstDash val="solid"/>
            <a:miter/>
          </a:ln>
        </p:spPr>
      </p:sp>
      <p:sp>
        <p:nvSpPr>
          <p:cNvPr id="1019"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020"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021"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022" name="مستطيل"/>
          <p:cNvSpPr>
            <a:spLocks/>
          </p:cNvSpPr>
          <p:nvPr/>
        </p:nvSpPr>
        <p:spPr>
          <a:xfrm rot="0">
            <a:off x="0" y="6502400"/>
            <a:ext cx="3962400" cy="341312"/>
          </a:xfrm>
          <a:prstGeom prst="rect"/>
          <a:noFill/>
          <a:ln w="12700" cmpd="sng" cap="flat">
            <a:noFill/>
            <a:prstDash val="solid"/>
            <a:miter/>
          </a:ln>
        </p:spPr>
      </p:sp>
      <p:sp>
        <p:nvSpPr>
          <p:cNvPr id="1023"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217377027"/>
      </p:ext>
    </p:extLst>
  </p:cSld>
  <p:clrMapOvr>
    <a:masterClrMapping/>
  </p:clrMapOvr>
</p:notes>
</file>

<file path=ppt/notesSlides/notesSlide21.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21</a:t>
            </a:fld>
            <a:endParaRPr lang="zh-CN" altLang="en-US" sz="1200">
              <a:latin typeface="Calibri" pitchFamily="0" charset="0"/>
              <a:ea typeface="宋体" pitchFamily="0" charset="0"/>
              <a:cs typeface="Calibri" pitchFamily="0" charset="0"/>
            </a:endParaRPr>
          </a:p>
        </p:txBody>
      </p:sp>
      <p:sp>
        <p:nvSpPr>
          <p:cNvPr id="1044" name="مستطيل"/>
          <p:cNvSpPr>
            <a:spLocks/>
          </p:cNvSpPr>
          <p:nvPr/>
        </p:nvSpPr>
        <p:spPr>
          <a:xfrm rot="0">
            <a:off x="0" y="0"/>
            <a:ext cx="3962400" cy="342900"/>
          </a:xfrm>
          <a:prstGeom prst="rect"/>
          <a:noFill/>
          <a:ln w="12700" cmpd="sng" cap="flat">
            <a:noFill/>
            <a:prstDash val="solid"/>
            <a:miter/>
          </a:ln>
        </p:spPr>
      </p:sp>
      <p:sp>
        <p:nvSpPr>
          <p:cNvPr id="1045"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046"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047"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048" name="مستطيل"/>
          <p:cNvSpPr>
            <a:spLocks/>
          </p:cNvSpPr>
          <p:nvPr/>
        </p:nvSpPr>
        <p:spPr>
          <a:xfrm rot="0">
            <a:off x="0" y="6502400"/>
            <a:ext cx="3962400" cy="341312"/>
          </a:xfrm>
          <a:prstGeom prst="rect"/>
          <a:noFill/>
          <a:ln w="12700" cmpd="sng" cap="flat">
            <a:noFill/>
            <a:prstDash val="solid"/>
            <a:miter/>
          </a:ln>
        </p:spPr>
      </p:sp>
      <p:sp>
        <p:nvSpPr>
          <p:cNvPr id="1049"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000908220"/>
      </p:ext>
    </p:extLst>
  </p:cSld>
  <p:clrMapOvr>
    <a:masterClrMapping/>
  </p:clrMapOvr>
</p:notes>
</file>

<file path=ppt/notesSlides/notesSlide22.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22</a:t>
            </a:fld>
            <a:endParaRPr lang="zh-CN" altLang="en-US" sz="1200">
              <a:latin typeface="Calibri" pitchFamily="0" charset="0"/>
              <a:ea typeface="宋体" pitchFamily="0" charset="0"/>
              <a:cs typeface="Calibri" pitchFamily="0" charset="0"/>
            </a:endParaRPr>
          </a:p>
        </p:txBody>
      </p:sp>
      <p:sp>
        <p:nvSpPr>
          <p:cNvPr id="1082" name="مستطيل"/>
          <p:cNvSpPr>
            <a:spLocks/>
          </p:cNvSpPr>
          <p:nvPr/>
        </p:nvSpPr>
        <p:spPr>
          <a:xfrm rot="0">
            <a:off x="0" y="0"/>
            <a:ext cx="3962400" cy="342900"/>
          </a:xfrm>
          <a:prstGeom prst="rect"/>
          <a:noFill/>
          <a:ln w="12700" cmpd="sng" cap="flat">
            <a:noFill/>
            <a:prstDash val="solid"/>
            <a:miter/>
          </a:ln>
        </p:spPr>
      </p:sp>
      <p:sp>
        <p:nvSpPr>
          <p:cNvPr id="1083"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084"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085"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086" name="مستطيل"/>
          <p:cNvSpPr>
            <a:spLocks/>
          </p:cNvSpPr>
          <p:nvPr/>
        </p:nvSpPr>
        <p:spPr>
          <a:xfrm rot="0">
            <a:off x="0" y="6502400"/>
            <a:ext cx="3962400" cy="341312"/>
          </a:xfrm>
          <a:prstGeom prst="rect"/>
          <a:noFill/>
          <a:ln w="12700" cmpd="sng" cap="flat">
            <a:noFill/>
            <a:prstDash val="solid"/>
            <a:miter/>
          </a:ln>
        </p:spPr>
      </p:sp>
      <p:sp>
        <p:nvSpPr>
          <p:cNvPr id="1087"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421754059"/>
      </p:ext>
    </p:extLst>
  </p:cSld>
  <p:clrMapOvr>
    <a:masterClrMapping/>
  </p:clrMapOvr>
</p:notes>
</file>

<file path=ppt/notesSlides/notesSlide23.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23</a:t>
            </a:fld>
            <a:endParaRPr lang="zh-CN" altLang="en-US" sz="1200">
              <a:latin typeface="Calibri" pitchFamily="0" charset="0"/>
              <a:ea typeface="宋体" pitchFamily="0" charset="0"/>
              <a:cs typeface="Calibri" pitchFamily="0" charset="0"/>
            </a:endParaRPr>
          </a:p>
        </p:txBody>
      </p:sp>
      <p:sp>
        <p:nvSpPr>
          <p:cNvPr id="1106" name="مستطيل"/>
          <p:cNvSpPr>
            <a:spLocks/>
          </p:cNvSpPr>
          <p:nvPr/>
        </p:nvSpPr>
        <p:spPr>
          <a:xfrm rot="0">
            <a:off x="0" y="0"/>
            <a:ext cx="3962400" cy="342900"/>
          </a:xfrm>
          <a:prstGeom prst="rect"/>
          <a:noFill/>
          <a:ln w="12700" cmpd="sng" cap="flat">
            <a:noFill/>
            <a:prstDash val="solid"/>
            <a:miter/>
          </a:ln>
        </p:spPr>
      </p:sp>
      <p:sp>
        <p:nvSpPr>
          <p:cNvPr id="1107"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108"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109"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110" name="مستطيل"/>
          <p:cNvSpPr>
            <a:spLocks/>
          </p:cNvSpPr>
          <p:nvPr/>
        </p:nvSpPr>
        <p:spPr>
          <a:xfrm rot="0">
            <a:off x="0" y="6502400"/>
            <a:ext cx="3962400" cy="341312"/>
          </a:xfrm>
          <a:prstGeom prst="rect"/>
          <a:noFill/>
          <a:ln w="12700" cmpd="sng" cap="flat">
            <a:noFill/>
            <a:prstDash val="solid"/>
            <a:miter/>
          </a:ln>
        </p:spPr>
      </p:sp>
      <p:sp>
        <p:nvSpPr>
          <p:cNvPr id="1111"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821274109"/>
      </p:ext>
    </p:extLst>
  </p:cSld>
  <p:clrMapOvr>
    <a:masterClrMapping/>
  </p:clrMapOvr>
</p:notes>
</file>

<file path=ppt/notesSlides/notesSlide24.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24</a:t>
            </a:fld>
            <a:endParaRPr lang="zh-CN" altLang="en-US" sz="1200">
              <a:latin typeface="Calibri" pitchFamily="0" charset="0"/>
              <a:ea typeface="宋体" pitchFamily="0" charset="0"/>
              <a:cs typeface="Calibri" pitchFamily="0" charset="0"/>
            </a:endParaRPr>
          </a:p>
        </p:txBody>
      </p:sp>
      <p:sp>
        <p:nvSpPr>
          <p:cNvPr id="1137" name="مستطيل"/>
          <p:cNvSpPr>
            <a:spLocks/>
          </p:cNvSpPr>
          <p:nvPr/>
        </p:nvSpPr>
        <p:spPr>
          <a:xfrm rot="0">
            <a:off x="0" y="0"/>
            <a:ext cx="3962400" cy="342900"/>
          </a:xfrm>
          <a:prstGeom prst="rect"/>
          <a:noFill/>
          <a:ln w="12700" cmpd="sng" cap="flat">
            <a:noFill/>
            <a:prstDash val="solid"/>
            <a:miter/>
          </a:ln>
        </p:spPr>
      </p:sp>
      <p:sp>
        <p:nvSpPr>
          <p:cNvPr id="1138"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139"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140"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141" name="مستطيل"/>
          <p:cNvSpPr>
            <a:spLocks/>
          </p:cNvSpPr>
          <p:nvPr/>
        </p:nvSpPr>
        <p:spPr>
          <a:xfrm rot="0">
            <a:off x="0" y="6502400"/>
            <a:ext cx="3962400" cy="341312"/>
          </a:xfrm>
          <a:prstGeom prst="rect"/>
          <a:noFill/>
          <a:ln w="12700" cmpd="sng" cap="flat">
            <a:noFill/>
            <a:prstDash val="solid"/>
            <a:miter/>
          </a:ln>
        </p:spPr>
      </p:sp>
      <p:sp>
        <p:nvSpPr>
          <p:cNvPr id="1142"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2104598184"/>
      </p:ext>
    </p:extLst>
  </p:cSld>
  <p:clrMapOvr>
    <a:masterClrMapping/>
  </p:clrMapOvr>
</p:notes>
</file>

<file path=ppt/notesSlides/notesSlide25.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2" name="مربع النص"/>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fld id="{CAD2D6BD-DE1B-4B5F-8B41-2702339687B9}" type="slidenum">
              <a:rPr lang="en-US" altLang="zh-CN" sz="1200" b="0" i="0" u="none" strike="noStrike" kern="1200" cap="none" spc="0" baseline="0">
                <a:solidFill>
                  <a:schemeClr val="tx1"/>
                </a:solidFill>
                <a:latin typeface="Calibri" pitchFamily="0" charset="0"/>
                <a:ea typeface="宋体" pitchFamily="0" charset="0"/>
                <a:cs typeface="Calibri" pitchFamily="0" charset="0"/>
              </a:rPr>
              <a:t>25</a:t>
            </a:fld>
            <a:endParaRPr lang="zh-CN" altLang="en-US" sz="1200">
              <a:latin typeface="Calibri" pitchFamily="0" charset="0"/>
              <a:ea typeface="宋体" pitchFamily="0" charset="0"/>
              <a:cs typeface="Calibri" pitchFamily="0" charset="0"/>
            </a:endParaRPr>
          </a:p>
        </p:txBody>
      </p:sp>
      <p:sp>
        <p:nvSpPr>
          <p:cNvPr id="1166" name="مستطيل"/>
          <p:cNvSpPr>
            <a:spLocks/>
          </p:cNvSpPr>
          <p:nvPr/>
        </p:nvSpPr>
        <p:spPr>
          <a:xfrm rot="0">
            <a:off x="0" y="0"/>
            <a:ext cx="3962400" cy="342900"/>
          </a:xfrm>
          <a:prstGeom prst="rect"/>
          <a:noFill/>
          <a:ln w="12700" cmpd="sng" cap="flat">
            <a:noFill/>
            <a:prstDash val="solid"/>
            <a:miter/>
          </a:ln>
        </p:spPr>
      </p:sp>
      <p:sp>
        <p:nvSpPr>
          <p:cNvPr id="1167" name="مستطيل"/>
          <p:cNvSpPr>
            <a:spLocks/>
          </p:cNvSpPr>
          <p:nvPr/>
        </p:nvSpPr>
        <p:spPr>
          <a:xfrm rot="0">
            <a:off x="5180013" y="0"/>
            <a:ext cx="3962400" cy="342900"/>
          </a:xfrm>
          <a:prstGeom prst="rect"/>
          <a:noFill/>
          <a:ln w="12700" cmpd="sng" cap="flat">
            <a:noFill/>
            <a:prstDash val="solid"/>
            <a:miter/>
          </a:ln>
        </p:spPr>
        <p:txBody>
          <a:bodyPr vert="horz" wrap="square" lIns="91440" tIns="45720" rIns="91440" bIns="45720" anchor="t" anchorCtr="0">
            <a:prstTxWarp prst="textNoShape"/>
          </a:bodyPr>
          <a:lstStyle/>
          <a:p>
            <a:pPr marL="0" indent="0" algn="r">
              <a:lnSpc>
                <a:spcPct val="100000"/>
              </a:lnSpc>
              <a:spcBef>
                <a:spcPts val="0"/>
              </a:spcBef>
              <a:spcAft>
                <a:spcPts val="0"/>
              </a:spcAft>
              <a:buNone/>
            </a:pPr>
            <a:r>
              <a:rPr lang="en-US" altLang="zh-CN" sz="1200" b="0" i="0" u="none" strike="noStrike" kern="1200" cap="none" spc="0" baseline="0">
                <a:solidFill>
                  <a:schemeClr val="tx1"/>
                </a:solidFill>
                <a:latin typeface="Calibri" pitchFamily="0" charset="0"/>
                <a:ea typeface="宋体" pitchFamily="0" charset="0"/>
                <a:cs typeface="Calibri" pitchFamily="0" charset="0"/>
              </a:rPr>
              <a:t>1.7.2013</a:t>
            </a:r>
            <a:endParaRPr lang="zh-CN" altLang="en-US" sz="1200" b="0" i="0" u="none" strike="noStrike" kern="1200" cap="none" spc="0" baseline="0">
              <a:solidFill>
                <a:schemeClr val="tx1"/>
              </a:solidFill>
              <a:latin typeface="Calibri" pitchFamily="0" charset="0"/>
              <a:ea typeface="宋体" pitchFamily="0" charset="0"/>
              <a:cs typeface="Calibri" pitchFamily="0" charset="0"/>
            </a:endParaRPr>
          </a:p>
        </p:txBody>
      </p:sp>
      <p:sp>
        <p:nvSpPr>
          <p:cNvPr id="1168" name="الكائن"/>
          <p:cNvSpPr>
            <a:spLocks noGrp="1" noChangeAspect="1"/>
          </p:cNvSpPr>
          <p:nvPr>
            <p:ph type="sldImg" idx="2"/>
          </p:nvPr>
        </p:nvSpPr>
        <p:spPr>
          <a:xfrm rot="0">
            <a:off x="2857500" y="512763"/>
            <a:ext cx="3428999" cy="2566987"/>
          </a:xfrm>
          <a:prstGeom prst="rect"/>
          <a:noFill/>
          <a:ln w="12700" cmpd="sng" cap="flat">
            <a:solidFill>
              <a:srgbClr val="000000"/>
            </a:solidFill>
            <a:prstDash val="solid"/>
            <a:round/>
          </a:ln>
        </p:spPr>
      </p:sp>
      <p:sp>
        <p:nvSpPr>
          <p:cNvPr id="1169" name="مربع النص"/>
          <p:cNvSpPr>
            <a:spLocks noGrp="1"/>
          </p:cNvSpPr>
          <p:nvPr>
            <p:ph type="body" idx="3"/>
          </p:nvPr>
        </p:nvSpPr>
        <p:spPr>
          <a:xfrm rot="0">
            <a:off x="914400" y="3251200"/>
            <a:ext cx="7315200" cy="3081338"/>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1</a:t>
            </a:r>
            <a:endParaRPr lang="zh-CN" altLang="en-US"/>
          </a:p>
        </p:txBody>
      </p:sp>
      <p:sp>
        <p:nvSpPr>
          <p:cNvPr id="1170" name="مستطيل"/>
          <p:cNvSpPr>
            <a:spLocks/>
          </p:cNvSpPr>
          <p:nvPr/>
        </p:nvSpPr>
        <p:spPr>
          <a:xfrm rot="0">
            <a:off x="0" y="6502400"/>
            <a:ext cx="3962400" cy="341312"/>
          </a:xfrm>
          <a:prstGeom prst="rect"/>
          <a:noFill/>
          <a:ln w="12700" cmpd="sng" cap="flat">
            <a:noFill/>
            <a:prstDash val="solid"/>
            <a:miter/>
          </a:ln>
        </p:spPr>
      </p:sp>
      <p:sp>
        <p:nvSpPr>
          <p:cNvPr id="1171" name="مستطيل"/>
          <p:cNvSpPr>
            <a:spLocks noGrp="1"/>
          </p:cNvSpPr>
          <p:nvPr>
            <p:ph type="sldNum" idx="5"/>
          </p:nvPr>
        </p:nvSpPr>
        <p:spPr>
          <a:xfrm rot="0">
            <a:off x="5180013" y="6502400"/>
            <a:ext cx="3962400" cy="341312"/>
          </a:xfrm>
          <a:prstGeom prst="rect"/>
          <a:noFill/>
          <a:ln w="12700" cmpd="sng" cap="flat">
            <a:noFill/>
            <a:prstDash val="solid"/>
            <a:miter/>
          </a:ln>
        </p:spPr>
        <p:txBody>
          <a:bodyPr vert="horz" wrap="square" lIns="91440" tIns="45720" rIns="91440" bIns="45720" anchor="b" anchorCtr="0">
            <a:prstTxWarp prst="textNoShape"/>
          </a:bodyPr>
          <a:lstStyle/>
          <a:p>
            <a:pPr algn="r"/>
            <a:r>
              <a:rPr lang="en-US" altLang="zh-CN" sz="1200"/>
              <a:t>‹#›</a:t>
            </a:r>
            <a:endParaRPr lang="zh-CN" altLang="en-US" sz="1200"/>
          </a:p>
        </p:txBody>
      </p:sp>
    </p:spTree>
    <p:extLst>
      <p:ext uri="{BB962C8B-B14F-4D97-AF65-F5344CB8AC3E}">
        <p14:creationId xmlns:p14="http://schemas.microsoft.com/office/powerpoint/2010/main" val="18651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itle" preserve="1">
  <p:cSld name="标题幻灯片">
    <p:spTree>
      <p:nvGrpSpPr>
        <p:cNvPr id="1" name=""/>
        <p:cNvGrpSpPr/>
        <p:nvPr/>
      </p:nvGrpSpPr>
      <p:grpSpPr>
        <a:xfrm>
          <a:off x="0" y="0"/>
          <a:ext cx="0" cy="0"/>
          <a:chOff x="0" y="0"/>
          <a:chExt cx="0" cy="0"/>
        </a:xfrm>
      </p:grpSpPr>
      <p:sp>
        <p:nvSpPr>
          <p:cNvPr id="2" name="مربع النص"/>
          <p:cNvSpPr>
            <a:spLocks noGrp="1"/>
          </p:cNvSpPr>
          <p:nvPr>
            <p:ph type="ctrTitle"/>
          </p:nvPr>
        </p:nvSpPr>
        <p:spPr>
          <a:xfrm>
            <a:off x="1371600" y="3195637"/>
            <a:ext cx="15544800" cy="2205037"/>
          </a:xfrm>
        </p:spPr>
        <p:txBody>
          <a:bodyPr/>
          <a:lstStyle/>
          <a:p>
            <a:r>
              <a:rPr lang="zh-CN" altLang="en-US" smtClean="0"/>
              <a:t>单击此处编辑母版标题样式</a:t>
            </a:r>
            <a:endParaRPr lang="zh-CN" altLang="en-US"/>
          </a:p>
        </p:txBody>
      </p:sp>
      <p:sp>
        <p:nvSpPr>
          <p:cNvPr id="3" name="مربع النص"/>
          <p:cNvSpPr>
            <a:spLocks noGrp="1"/>
          </p:cNvSpPr>
          <p:nvPr>
            <p:ph type="subTitle" idx="1"/>
          </p:nvPr>
        </p:nvSpPr>
        <p:spPr>
          <a:xfrm>
            <a:off x="2743200" y="5829299"/>
            <a:ext cx="12801600" cy="2628899"/>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مربع النص"/>
          <p:cNvSpPr>
            <a:spLocks noGrp="1"/>
          </p:cNvSpPr>
          <p:nvPr>
            <p:ph type="ftr" sz="quarter" idx="11"/>
          </p:nvPr>
        </p:nvSpPr>
        <p:spPr/>
        <p:txBody>
          <a:bodyPr/>
          <a:lstStyle/>
          <a:p>
            <a:endParaRPr lang="zh-CN" altLang="en-US"/>
          </a:p>
        </p:txBody>
      </p:sp>
      <p:sp>
        <p:nvSpPr>
          <p:cNvPr id="6"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577098763"/>
      </p:ext>
    </p:extLst>
  </p:cSld>
  <p:clrMapOvr>
    <a:masterClrMapping/>
  </p:clrMapOvr>
</p:sldLayout>
</file>

<file path=ppt/slideLayouts/slideLayout2.xml><?xml version="1.0" encoding="utf-8"?>
<p:sldLayout xmlns:p="http://schemas.openxmlformats.org/presentationml/2006/main" xmlns:a="http://schemas.openxmlformats.org/drawingml/2006/main" xmlns:r="http://schemas.openxmlformats.org/officeDocument/2006/relationships" type="obj" preserve="1">
  <p:cSld name="标题和内容">
    <p:spTree>
      <p:nvGrpSpPr>
        <p:cNvPr id="1" name=""/>
        <p:cNvGrpSpPr/>
        <p:nvPr/>
      </p:nvGrpSpPr>
      <p:grpSpPr>
        <a:xfrm>
          <a:off x="0" y="0"/>
          <a:ext cx="0" cy="0"/>
          <a:chOff x="0" y="0"/>
          <a:chExt cx="0" cy="0"/>
        </a:xfrm>
      </p:grpSpPr>
      <p:sp>
        <p:nvSpPr>
          <p:cNvPr id="2" name="مربع النص"/>
          <p:cNvSpPr>
            <a:spLocks noGrp="1"/>
          </p:cNvSpPr>
          <p:nvPr>
            <p:ph type="title"/>
          </p:nvPr>
        </p:nvSpPr>
        <p:spPr/>
        <p:txBody>
          <a:bodyPr/>
          <a:lstStyle/>
          <a:p>
            <a:r>
              <a:rPr lang="zh-CN" altLang="en-US" smtClean="0"/>
              <a:t>单击此处编辑母版标题样式</a:t>
            </a:r>
            <a:endParaRPr lang="zh-CN" altLang="en-US"/>
          </a:p>
        </p:txBody>
      </p:sp>
      <p:sp>
        <p:nvSpPr>
          <p:cNvPr id="3" name="مربع النص"/>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مربع النص"/>
          <p:cNvSpPr>
            <a:spLocks noGrp="1"/>
          </p:cNvSpPr>
          <p:nvPr>
            <p:ph type="ftr" sz="quarter" idx="11"/>
          </p:nvPr>
        </p:nvSpPr>
        <p:spPr/>
        <p:txBody>
          <a:bodyPr/>
          <a:lstStyle/>
          <a:p>
            <a:endParaRPr lang="zh-CN" altLang="en-US"/>
          </a:p>
        </p:txBody>
      </p:sp>
      <p:sp>
        <p:nvSpPr>
          <p:cNvPr id="6"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99104533"/>
      </p:ext>
    </p:extLst>
  </p:cSld>
  <p:clrMapOvr>
    <a:masterClrMapping/>
  </p:clrMapOvr>
</p:sldLayout>
</file>

<file path=ppt/slideLayouts/slideLayout3.xml><?xml version="1.0" encoding="utf-8"?>
<p:sldLayout xmlns:p="http://schemas.openxmlformats.org/presentationml/2006/main" xmlns:a="http://schemas.openxmlformats.org/drawingml/2006/main" xmlns:r="http://schemas.openxmlformats.org/officeDocument/2006/relationships" type="secHead" preserve="1">
  <p:cSld name="节标题">
    <p:spTree>
      <p:nvGrpSpPr>
        <p:cNvPr id="1" name=""/>
        <p:cNvGrpSpPr/>
        <p:nvPr/>
      </p:nvGrpSpPr>
      <p:grpSpPr>
        <a:xfrm>
          <a:off x="0" y="0"/>
          <a:ext cx="0" cy="0"/>
          <a:chOff x="0" y="0"/>
          <a:chExt cx="0" cy="0"/>
        </a:xfrm>
      </p:grpSpPr>
      <p:sp>
        <p:nvSpPr>
          <p:cNvPr id="2" name="مربع النص"/>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مربع النص"/>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مربع النص"/>
          <p:cNvSpPr>
            <a:spLocks noGrp="1"/>
          </p:cNvSpPr>
          <p:nvPr>
            <p:ph type="ftr" sz="quarter" idx="11"/>
          </p:nvPr>
        </p:nvSpPr>
        <p:spPr/>
        <p:txBody>
          <a:bodyPr/>
          <a:lstStyle/>
          <a:p>
            <a:endParaRPr lang="zh-CN" altLang="en-US"/>
          </a:p>
        </p:txBody>
      </p:sp>
      <p:sp>
        <p:nvSpPr>
          <p:cNvPr id="6"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225405205"/>
      </p:ext>
    </p:extLst>
  </p:cSld>
  <p:clrMapOvr>
    <a:masterClrMapping/>
  </p:clrMapOvr>
</p:sldLayout>
</file>

<file path=ppt/slideLayouts/slideLayout4.xml><?xml version="1.0" encoding="utf-8"?>
<p:sldLayout xmlns:p="http://schemas.openxmlformats.org/presentationml/2006/main" xmlns:a="http://schemas.openxmlformats.org/drawingml/2006/main" xmlns:r="http://schemas.openxmlformats.org/officeDocument/2006/relationships" type="twoObj" preserve="1">
  <p:cSld name="两栏内容">
    <p:spTree>
      <p:nvGrpSpPr>
        <p:cNvPr id="1" name=""/>
        <p:cNvGrpSpPr/>
        <p:nvPr/>
      </p:nvGrpSpPr>
      <p:grpSpPr>
        <a:xfrm>
          <a:off x="0" y="0"/>
          <a:ext cx="0" cy="0"/>
          <a:chOff x="0" y="0"/>
          <a:chExt cx="0" cy="0"/>
        </a:xfrm>
      </p:grpSpPr>
      <p:sp>
        <p:nvSpPr>
          <p:cNvPr id="2" name="مربع النص"/>
          <p:cNvSpPr>
            <a:spLocks noGrp="1"/>
          </p:cNvSpPr>
          <p:nvPr>
            <p:ph type="title"/>
          </p:nvPr>
        </p:nvSpPr>
        <p:spPr/>
        <p:txBody>
          <a:bodyPr/>
          <a:lstStyle/>
          <a:p>
            <a:r>
              <a:rPr lang="zh-CN" altLang="en-US" smtClean="0"/>
              <a:t>单击此处编辑母版标题样式</a:t>
            </a:r>
            <a:endParaRPr lang="zh-CN" altLang="en-US"/>
          </a:p>
        </p:txBody>
      </p:sp>
      <p:sp>
        <p:nvSpPr>
          <p:cNvPr id="3" name="مربع النص"/>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مربع النص"/>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مربع النص"/>
          <p:cNvSpPr>
            <a:spLocks noGrp="1"/>
          </p:cNvSpPr>
          <p:nvPr>
            <p:ph type="ftr" sz="quarter" idx="11"/>
          </p:nvPr>
        </p:nvSpPr>
        <p:spPr/>
        <p:txBody>
          <a:bodyPr/>
          <a:lstStyle/>
          <a:p>
            <a:endParaRPr lang="zh-CN" altLang="en-US"/>
          </a:p>
        </p:txBody>
      </p:sp>
      <p:sp>
        <p:nvSpPr>
          <p:cNvPr id="7"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399388781"/>
      </p:ext>
    </p:extLst>
  </p:cSld>
  <p:clrMapOvr>
    <a:masterClrMapping/>
  </p:clrMapOvr>
</p:sldLayout>
</file>

<file path=ppt/slideLayouts/slideLayout5.xml><?xml version="1.0" encoding="utf-8"?>
<p:sldLayout xmlns:p="http://schemas.openxmlformats.org/presentationml/2006/main" xmlns:a="http://schemas.openxmlformats.org/drawingml/2006/main" xmlns:r="http://schemas.openxmlformats.org/officeDocument/2006/relationships" type="twoTxTwoObj" preserve="1">
  <p:cSld name="比较">
    <p:spTree>
      <p:nvGrpSpPr>
        <p:cNvPr id="1" name=""/>
        <p:cNvGrpSpPr/>
        <p:nvPr/>
      </p:nvGrpSpPr>
      <p:grpSpPr>
        <a:xfrm>
          <a:off x="0" y="0"/>
          <a:ext cx="0" cy="0"/>
          <a:chOff x="0" y="0"/>
          <a:chExt cx="0" cy="0"/>
        </a:xfrm>
      </p:grpSpPr>
      <p:sp>
        <p:nvSpPr>
          <p:cNvPr id="2" name="مربع النص"/>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مربع النص"/>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مربع النص"/>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مربع النص"/>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مربع النص"/>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8" name="مربع النص"/>
          <p:cNvSpPr>
            <a:spLocks noGrp="1"/>
          </p:cNvSpPr>
          <p:nvPr>
            <p:ph type="ftr" sz="quarter" idx="11"/>
          </p:nvPr>
        </p:nvSpPr>
        <p:spPr/>
        <p:txBody>
          <a:bodyPr/>
          <a:lstStyle/>
          <a:p>
            <a:endParaRPr lang="zh-CN" altLang="en-US"/>
          </a:p>
        </p:txBody>
      </p:sp>
      <p:sp>
        <p:nvSpPr>
          <p:cNvPr id="9"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897571732"/>
      </p:ext>
    </p:extLst>
  </p:cSld>
  <p:clrMapOvr>
    <a:masterClrMapping/>
  </p:clrMapOvr>
</p:sldLayout>
</file>

<file path=ppt/slideLayouts/slideLayout6.xml><?xml version="1.0" encoding="utf-8"?>
<p:sldLayout xmlns:p="http://schemas.openxmlformats.org/presentationml/2006/main" xmlns:a="http://schemas.openxmlformats.org/drawingml/2006/main" xmlns:r="http://schemas.openxmlformats.org/officeDocument/2006/relationships" type="titleOnly" preserve="1">
  <p:cSld name="仅标题">
    <p:spTree>
      <p:nvGrpSpPr>
        <p:cNvPr id="1" name=""/>
        <p:cNvGrpSpPr/>
        <p:nvPr/>
      </p:nvGrpSpPr>
      <p:grpSpPr>
        <a:xfrm>
          <a:off x="0" y="0"/>
          <a:ext cx="0" cy="0"/>
          <a:chOff x="0" y="0"/>
          <a:chExt cx="0" cy="0"/>
        </a:xfrm>
      </p:grpSpPr>
      <p:sp>
        <p:nvSpPr>
          <p:cNvPr id="2" name="مربع النص"/>
          <p:cNvSpPr>
            <a:spLocks noGrp="1"/>
          </p:cNvSpPr>
          <p:nvPr>
            <p:ph type="title"/>
          </p:nvPr>
        </p:nvSpPr>
        <p:spPr/>
        <p:txBody>
          <a:bodyPr/>
          <a:lstStyle/>
          <a:p>
            <a:r>
              <a:rPr lang="zh-CN" altLang="en-US" smtClean="0"/>
              <a:t>单击此处编辑母版标题样式</a:t>
            </a:r>
            <a:endParaRPr lang="zh-CN" altLang="en-US"/>
          </a:p>
        </p:txBody>
      </p:sp>
      <p:sp>
        <p:nvSpPr>
          <p:cNvPr id="3"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4" name="مربع النص"/>
          <p:cNvSpPr>
            <a:spLocks noGrp="1"/>
          </p:cNvSpPr>
          <p:nvPr>
            <p:ph type="ftr" sz="quarter" idx="11"/>
          </p:nvPr>
        </p:nvSpPr>
        <p:spPr/>
        <p:txBody>
          <a:bodyPr/>
          <a:lstStyle/>
          <a:p>
            <a:endParaRPr lang="zh-CN" altLang="en-US"/>
          </a:p>
        </p:txBody>
      </p:sp>
      <p:sp>
        <p:nvSpPr>
          <p:cNvPr id="5"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2076806903"/>
      </p:ext>
    </p:extLst>
  </p:cSld>
  <p:clrMapOvr>
    <a:masterClrMapping/>
  </p:clrMapOvr>
</p:sldLayout>
</file>

<file path=ppt/slideLayouts/slideLayout7.xml><?xml version="1.0" encoding="utf-8"?>
<p:sldLayout xmlns:p="http://schemas.openxmlformats.org/presentationml/2006/main" xmlns:a="http://schemas.openxmlformats.org/drawingml/2006/main" xmlns:r="http://schemas.openxmlformats.org/officeDocument/2006/relationships" type="blank" preserve="1">
  <p:cSld name="空白">
    <p:spTree>
      <p:nvGrpSpPr>
        <p:cNvPr id="1" name=""/>
        <p:cNvGrpSpPr/>
        <p:nvPr/>
      </p:nvGrpSpPr>
      <p:grpSpPr>
        <a:xfrm>
          <a:off x="0" y="0"/>
          <a:ext cx="0" cy="0"/>
          <a:chOff x="0" y="0"/>
          <a:chExt cx="0" cy="0"/>
        </a:xfrm>
      </p:grpSpPr>
      <p:sp>
        <p:nvSpPr>
          <p:cNvPr id="2"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3" name="مربع النص"/>
          <p:cNvSpPr>
            <a:spLocks noGrp="1"/>
          </p:cNvSpPr>
          <p:nvPr>
            <p:ph type="ftr" sz="quarter" idx="11"/>
          </p:nvPr>
        </p:nvSpPr>
        <p:spPr/>
        <p:txBody>
          <a:bodyPr/>
          <a:lstStyle/>
          <a:p>
            <a:endParaRPr lang="zh-CN" altLang="en-US"/>
          </a:p>
        </p:txBody>
      </p:sp>
      <p:sp>
        <p:nvSpPr>
          <p:cNvPr id="4"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367899691"/>
      </p:ext>
    </p:extLst>
  </p:cSld>
  <p:clrMapOvr>
    <a:masterClrMapping/>
  </p:clrMapOvr>
</p:sldLayout>
</file>

<file path=ppt/slideLayouts/slideLayout8.xml><?xml version="1.0" encoding="utf-8"?>
<p:sldLayout xmlns:p="http://schemas.openxmlformats.org/presentationml/2006/main" xmlns:a="http://schemas.openxmlformats.org/drawingml/2006/main" xmlns:r="http://schemas.openxmlformats.org/officeDocument/2006/relationships" type="objTx" preserve="1">
  <p:cSld name="内容与标题">
    <p:spTree>
      <p:nvGrpSpPr>
        <p:cNvPr id="1" name=""/>
        <p:cNvGrpSpPr/>
        <p:nvPr/>
      </p:nvGrpSpPr>
      <p:grpSpPr>
        <a:xfrm>
          <a:off x="0" y="0"/>
          <a:ext cx="0" cy="0"/>
          <a:chOff x="0" y="0"/>
          <a:chExt cx="0" cy="0"/>
        </a:xfrm>
      </p:grpSpPr>
      <p:sp>
        <p:nvSpPr>
          <p:cNvPr id="2" name="مربع النص"/>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مربع النص"/>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مربع النص"/>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مربع النص"/>
          <p:cNvSpPr>
            <a:spLocks noGrp="1"/>
          </p:cNvSpPr>
          <p:nvPr>
            <p:ph type="ftr" sz="quarter" idx="11"/>
          </p:nvPr>
        </p:nvSpPr>
        <p:spPr/>
        <p:txBody>
          <a:bodyPr/>
          <a:lstStyle/>
          <a:p>
            <a:endParaRPr lang="zh-CN" altLang="en-US"/>
          </a:p>
        </p:txBody>
      </p:sp>
      <p:sp>
        <p:nvSpPr>
          <p:cNvPr id="7"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079290837"/>
      </p:ext>
    </p:extLst>
  </p:cSld>
  <p:clrMapOvr>
    <a:masterClrMapping/>
  </p:clrMapOvr>
</p:sldLayout>
</file>

<file path=ppt/slideLayouts/slideLayout9.xml><?xml version="1.0" encoding="utf-8"?>
<p:sldLayout xmlns:p="http://schemas.openxmlformats.org/presentationml/2006/main" xmlns:a="http://schemas.openxmlformats.org/drawingml/2006/main" xmlns:r="http://schemas.openxmlformats.org/officeDocument/2006/relationships" type="picTx" preserve="1">
  <p:cSld name="图片与标题">
    <p:spTree>
      <p:nvGrpSpPr>
        <p:cNvPr id="1" name=""/>
        <p:cNvGrpSpPr/>
        <p:nvPr/>
      </p:nvGrpSpPr>
      <p:grpSpPr>
        <a:xfrm>
          <a:off x="0" y="0"/>
          <a:ext cx="0" cy="0"/>
          <a:chOff x="0" y="0"/>
          <a:chExt cx="0" cy="0"/>
        </a:xfrm>
      </p:grpSpPr>
      <p:sp>
        <p:nvSpPr>
          <p:cNvPr id="2" name="مربع النص"/>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مربع النص"/>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مربع النص"/>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مربع النص"/>
          <p:cNvSpPr>
            <a:spLocks noGrp="1"/>
          </p:cNvSpPr>
          <p:nvPr>
            <p:ph type="ftr" sz="quarter" idx="11"/>
          </p:nvPr>
        </p:nvSpPr>
        <p:spPr/>
        <p:txBody>
          <a:bodyPr/>
          <a:lstStyle/>
          <a:p>
            <a:endParaRPr lang="zh-CN" altLang="en-US"/>
          </a:p>
        </p:txBody>
      </p:sp>
      <p:sp>
        <p:nvSpPr>
          <p:cNvPr id="7"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425465464"/>
      </p:ext>
    </p:extLst>
  </p:cSld>
  <p:clrMapOvr>
    <a:masterClrMapping/>
  </p:clrMapOvr>
</p:sldLayout>
</file>

<file path=ppt/slideLayouts/slideLayout10.xml><?xml version="1.0" encoding="utf-8"?>
<p:sldLayout xmlns:p="http://schemas.openxmlformats.org/presentationml/2006/main" xmlns:a="http://schemas.openxmlformats.org/drawingml/2006/main" xmlns:r="http://schemas.openxmlformats.org/officeDocument/2006/relationships" type="vertTx" preserve="1">
  <p:cSld name="标题和竖排文本">
    <p:spTree>
      <p:nvGrpSpPr>
        <p:cNvPr id="1" name=""/>
        <p:cNvGrpSpPr/>
        <p:nvPr/>
      </p:nvGrpSpPr>
      <p:grpSpPr>
        <a:xfrm>
          <a:off x="0" y="0"/>
          <a:ext cx="0" cy="0"/>
          <a:chOff x="0" y="0"/>
          <a:chExt cx="0" cy="0"/>
        </a:xfrm>
      </p:grpSpPr>
      <p:sp>
        <p:nvSpPr>
          <p:cNvPr id="2" name="مربع النص"/>
          <p:cNvSpPr>
            <a:spLocks noGrp="1"/>
          </p:cNvSpPr>
          <p:nvPr>
            <p:ph type="title"/>
          </p:nvPr>
        </p:nvSpPr>
        <p:spPr/>
        <p:txBody>
          <a:bodyPr/>
          <a:lstStyle/>
          <a:p>
            <a:r>
              <a:rPr lang="zh-CN" altLang="en-US" smtClean="0"/>
              <a:t>单击此处编辑母版标题样式</a:t>
            </a:r>
            <a:endParaRPr lang="zh-CN" altLang="en-US"/>
          </a:p>
        </p:txBody>
      </p:sp>
      <p:sp>
        <p:nvSpPr>
          <p:cNvPr id="3" name="مربع النص"/>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مربع النص"/>
          <p:cNvSpPr>
            <a:spLocks noGrp="1"/>
          </p:cNvSpPr>
          <p:nvPr>
            <p:ph type="ftr" sz="quarter" idx="11"/>
          </p:nvPr>
        </p:nvSpPr>
        <p:spPr/>
        <p:txBody>
          <a:bodyPr/>
          <a:lstStyle/>
          <a:p>
            <a:endParaRPr lang="zh-CN" altLang="en-US"/>
          </a:p>
        </p:txBody>
      </p:sp>
      <p:sp>
        <p:nvSpPr>
          <p:cNvPr id="6"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085472358"/>
      </p:ext>
    </p:extLst>
  </p:cSld>
  <p:clrMapOvr>
    <a:masterClrMapping/>
  </p:clrMapOvr>
</p:sldLayout>
</file>

<file path=ppt/slideLayouts/slideLayout11.xml><?xml version="1.0" encoding="utf-8"?>
<p:sldLayout xmlns:p="http://schemas.openxmlformats.org/presentationml/2006/main" xmlns:a="http://schemas.openxmlformats.org/drawingml/2006/main" xmlns:r="http://schemas.openxmlformats.org/officeDocument/2006/relationships" type="vertTitleAndTx" preserve="1">
  <p:cSld name="垂直排列标题与文本">
    <p:spTree>
      <p:nvGrpSpPr>
        <p:cNvPr id="1" name=""/>
        <p:cNvGrpSpPr/>
        <p:nvPr/>
      </p:nvGrpSpPr>
      <p:grpSpPr>
        <a:xfrm>
          <a:off x="0" y="0"/>
          <a:ext cx="0" cy="0"/>
          <a:chOff x="0" y="0"/>
          <a:chExt cx="0" cy="0"/>
        </a:xfrm>
      </p:grpSpPr>
      <p:sp>
        <p:nvSpPr>
          <p:cNvPr id="2" name="مربع النص"/>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مربع النص"/>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مربع النص"/>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مربع النص"/>
          <p:cNvSpPr>
            <a:spLocks noGrp="1"/>
          </p:cNvSpPr>
          <p:nvPr>
            <p:ph type="ftr" sz="quarter" idx="11"/>
          </p:nvPr>
        </p:nvSpPr>
        <p:spPr/>
        <p:txBody>
          <a:bodyPr/>
          <a:lstStyle/>
          <a:p>
            <a:endParaRPr lang="zh-CN" altLang="en-US"/>
          </a:p>
        </p:txBody>
      </p:sp>
      <p:sp>
        <p:nvSpPr>
          <p:cNvPr id="6" name="مربع النص"/>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822666152"/>
      </p:ext>
    </p:extLst>
  </p:cSld>
  <p:clrMapOvr>
    <a:masterClrMapping/>
  </p:clrMapOvr>
</p:sldLayout>
</file>

<file path=ppt/slideLayouts/slideLayout12.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13" name="مربع النص"/>
          <p:cNvSpPr>
            <a:spLocks noGrp="1"/>
          </p:cNvSpPr>
          <p:nvPr>
            <p:ph type="dt" idx="10"/>
          </p:nvPr>
        </p:nvSpPr>
        <p:spPr>
          <a:xfrm rot="0">
            <a:off x="457200" y="6356349"/>
            <a:ext cx="2133600" cy="365125"/>
          </a:xfrm>
          <a:prstGeom prst="rect"/>
          <a:noFill/>
          <a:ln cmpd="sng" cap="flat">
            <a:noFill/>
            <a:prstDash val="solid"/>
            <a:miter/>
          </a:ln>
        </p:spPr>
        <p:txBody>
          <a:bodyPr vert="horz" wrap="square" lIns="91440" tIns="45720" rIns="91440" bIns="45720" anchor="ctr" anchorCtr="0">
            <a:prstTxWarp prst="textNoShape"/>
          </a:bodyPr>
          <a:lstStyle/>
          <a:p>
            <a:pPr algn="l"/>
            <a:r>
              <a:rPr lang="en-US" altLang="zh-CN" sz="1200">
                <a:solidFill>
                  <a:srgbClr val="898989"/>
                </a:solidFill>
                <a:latin typeface="Calibri" pitchFamily="0" charset="0"/>
                <a:ea typeface="宋体" pitchFamily="0" charset="0"/>
                <a:cs typeface="Calibri" pitchFamily="0" charset="0"/>
              </a:rPr>
              <a:t>Date/Time</a:t>
            </a:r>
            <a:endParaRPr lang="zh-CN" altLang="en-US" sz="1200">
              <a:solidFill>
                <a:srgbClr val="898989"/>
              </a:solidFill>
              <a:latin typeface="Calibri" pitchFamily="0" charset="0"/>
              <a:ea typeface="宋体" pitchFamily="0" charset="0"/>
              <a:cs typeface="Calibri" pitchFamily="0" charset="0"/>
            </a:endParaRPr>
          </a:p>
        </p:txBody>
      </p:sp>
      <p:sp>
        <p:nvSpPr>
          <p:cNvPr id="14" name="مربع النص"/>
          <p:cNvSpPr>
            <a:spLocks noGrp="1"/>
          </p:cNvSpPr>
          <p:nvPr>
            <p:ph type="ftr" idx="11"/>
          </p:nvPr>
        </p:nvSpPr>
        <p:spPr>
          <a:xfrm rot="0">
            <a:off x="3124200" y="6356349"/>
            <a:ext cx="2895600" cy="365125"/>
          </a:xfrm>
          <a:prstGeom prst="rect"/>
          <a:noFill/>
          <a:ln cmpd="sng" cap="flat">
            <a:noFill/>
            <a:prstDash val="solid"/>
            <a:miter/>
          </a:ln>
        </p:spPr>
        <p:txBody>
          <a:bodyPr vert="horz" wrap="square" lIns="91440" tIns="45720" rIns="91440" bIns="45720" anchor="ctr" anchorCtr="0">
            <a:prstTxWarp prst="textNoShape"/>
          </a:bodyPr>
          <a:lstStyle/>
          <a:p>
            <a:pPr algn="ctr"/>
            <a:endParaRPr lang="zh-CN" altLang="en-US" sz="1200">
              <a:solidFill>
                <a:srgbClr val="898989"/>
              </a:solidFill>
              <a:latin typeface="Calibri" pitchFamily="0" charset="0"/>
              <a:ea typeface="宋体" pitchFamily="0" charset="0"/>
              <a:cs typeface="Calibri" pitchFamily="0" charset="0"/>
            </a:endParaRPr>
          </a:p>
        </p:txBody>
      </p:sp>
      <p:sp>
        <p:nvSpPr>
          <p:cNvPr id="15" name="مربع النص"/>
          <p:cNvSpPr>
            <a:spLocks noGrp="1"/>
          </p:cNvSpPr>
          <p:nvPr>
            <p:ph type="sldNum" idx="12"/>
          </p:nvPr>
        </p:nvSpPr>
        <p:spPr>
          <a:xfrm rot="0">
            <a:off x="6553200" y="6356349"/>
            <a:ext cx="2133600" cy="365125"/>
          </a:xfrm>
          <a:prstGeom prst="rect"/>
          <a:noFill/>
          <a:ln cmpd="sng" cap="flat">
            <a:noFill/>
            <a:prstDash val="solid"/>
            <a:miter/>
          </a:ln>
        </p:spPr>
        <p:txBody>
          <a:bodyPr vert="horz" wrap="square" lIns="91440" tIns="45720" rIns="91440" bIns="45720" anchor="ctr" anchorCtr="0">
            <a:prstTxWarp prst="textNoShape"/>
          </a:bodyPr>
          <a:lstStyle/>
          <a:p>
            <a:pPr algn="r"/>
            <a:fld id="{CAD2D6BD-DE1B-4B5F-8B41-2702339687B9}" type="slidenum">
              <a:rPr lang="en-US" altLang="zh-CN" sz="1200" b="0" i="0" u="none" strike="noStrike" kern="1200" cap="none" spc="0" baseline="0">
                <a:solidFill>
                  <a:srgbClr val="898989"/>
                </a:solidFill>
                <a:latin typeface="Calibri" pitchFamily="0" charset="0"/>
                <a:ea typeface="宋体" pitchFamily="0" charset="0"/>
                <a:cs typeface="Calibri" pitchFamily="0" charset="0"/>
              </a:rPr>
              <a:t>&lt;#&gt;</a:t>
            </a:fld>
            <a:endParaRPr lang="zh-CN" altLang="en-US" sz="1200">
              <a:solidFill>
                <a:srgbClr val="898989"/>
              </a:solidFill>
              <a:latin typeface="Calibri" pitchFamily="0" charset="0"/>
              <a:ea typeface="宋体" pitchFamily="0" charset="0"/>
              <a:cs typeface="Calibri" pitchFamily="0" charset="0"/>
            </a:endParaRPr>
          </a:p>
        </p:txBody>
      </p:sp>
    </p:spTree>
    <p:extLst>
      <p:ext uri="{BB962C8B-B14F-4D97-AF65-F5344CB8AC3E}">
        <p14:creationId xmlns:p14="http://schemas.microsoft.com/office/powerpoint/2010/main" val="2108611589"/>
      </p:ext>
    </p:extLst>
  </p:cSld>
  <p:clrMapOvr>
    <a:masterClrMapping/>
  </p:clrMapOvr>
  <p:hf sldNum="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 name="مربع النص"/>
          <p:cNvSpPr>
            <a:spLocks noGrp="1"/>
          </p:cNvSpPr>
          <p:nvPr>
            <p:ph type="title"/>
          </p:nvPr>
        </p:nvSpPr>
        <p:spPr>
          <a:xfrm rot="0">
            <a:off x="457200" y="274638"/>
            <a:ext cx="8229600" cy="1143000"/>
          </a:xfrm>
          <a:prstGeom prst="rect"/>
          <a:noFill/>
          <a:ln w="12700" cmpd="sng" cap="flat">
            <a:noFill/>
            <a:prstDash val="solid"/>
            <a:miter/>
          </a:ln>
        </p:spPr>
        <p:txBody>
          <a:bodyPr vert="horz" wrap="square" lIns="91440" tIns="45720" rIns="91440" bIns="45720" anchor="ctr" anchorCtr="0">
            <a:prstTxWarp prst="textNoShape"/>
          </a:bodyPr>
          <a:lstStyle/>
          <a:p>
            <a:r>
              <a:rPr lang="en-US" altLang="zh-CN"/>
              <a:t>Click to edit Master title style</a:t>
            </a:r>
            <a:endParaRPr lang="zh-CN" altLang="en-US"/>
          </a:p>
        </p:txBody>
      </p:sp>
      <p:sp>
        <p:nvSpPr>
          <p:cNvPr id="3" name="مربع النص"/>
          <p:cNvSpPr>
            <a:spLocks noGrp="1"/>
          </p:cNvSpPr>
          <p:nvPr>
            <p:ph type="body" idx="1"/>
          </p:nvPr>
        </p:nvSpPr>
        <p:spPr>
          <a:xfrm rot="0">
            <a:off x="457200" y="1600200"/>
            <a:ext cx="8229600" cy="4525963"/>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4" name="مربع النص"/>
          <p:cNvSpPr>
            <a:spLocks noGrp="1"/>
          </p:cNvSpPr>
          <p:nvPr>
            <p:ph type="dt" idx="2"/>
          </p:nvPr>
        </p:nvSpPr>
        <p:spPr>
          <a:xfrm rot="0">
            <a:off x="457200" y="6356349"/>
            <a:ext cx="2133600" cy="365125"/>
          </a:xfrm>
          <a:prstGeom prst="rect"/>
          <a:noFill/>
          <a:ln w="12700" cmpd="sng" cap="flat">
            <a:noFill/>
            <a:prstDash val="solid"/>
            <a:miter/>
          </a:ln>
        </p:spPr>
        <p:txBody>
          <a:bodyPr vert="horz" wrap="square" lIns="91440" tIns="45720" rIns="91440" bIns="45720" anchor="ctr" anchorCtr="0">
            <a:prstTxWarp prst="textNoShape"/>
          </a:bodyPr>
          <a:lstStyle/>
          <a:p>
            <a:pPr algn="l"/>
            <a:fld id="{CAD2D6BD-DE1B-4B5F-8B41-2702339687B9}" type="datetime1">
              <a:rPr lang="en-US" altLang="zh-CN" sz="1200">
                <a:solidFill>
                  <a:srgbClr val="898989"/>
                </a:solidFill>
                <a:latin typeface="Calibri" pitchFamily="0" charset="0"/>
                <a:ea typeface="宋体" pitchFamily="0" charset="0"/>
                <a:cs typeface="Calibri" pitchFamily="0" charset="0"/>
              </a:rPr>
              <a:t>8/11/2026</a:t>
            </a:fld>
            <a:endParaRPr lang="zh-CN" altLang="en-US" sz="1200">
              <a:solidFill>
                <a:srgbClr val="898989"/>
              </a:solidFill>
              <a:latin typeface="Calibri" pitchFamily="0" charset="0"/>
              <a:ea typeface="宋体" pitchFamily="0" charset="0"/>
              <a:cs typeface="Calibri" pitchFamily="0" charset="0"/>
            </a:endParaRPr>
          </a:p>
        </p:txBody>
      </p:sp>
      <p:sp>
        <p:nvSpPr>
          <p:cNvPr id="5" name="مربع النص"/>
          <p:cNvSpPr>
            <a:spLocks noGrp="1"/>
          </p:cNvSpPr>
          <p:nvPr>
            <p:ph type="ftr" idx="3"/>
          </p:nvPr>
        </p:nvSpPr>
        <p:spPr>
          <a:xfrm rot="0">
            <a:off x="3124200" y="6356349"/>
            <a:ext cx="2895600" cy="365125"/>
          </a:xfrm>
          <a:prstGeom prst="rect"/>
          <a:noFill/>
          <a:ln w="12700" cmpd="sng" cap="flat">
            <a:noFill/>
            <a:prstDash val="solid"/>
            <a:miter/>
          </a:ln>
        </p:spPr>
        <p:txBody>
          <a:bodyPr vert="horz" wrap="square" lIns="91440" tIns="45720" rIns="91440" bIns="45720" anchor="ctr" anchorCtr="0">
            <a:prstTxWarp prst="textNoShape"/>
          </a:bodyPr>
          <a:lstStyle/>
          <a:p>
            <a:pPr algn="ctr"/>
            <a:endParaRPr lang="zh-CN" altLang="en-US" sz="1200">
              <a:solidFill>
                <a:srgbClr val="898989"/>
              </a:solidFill>
              <a:latin typeface="Calibri" pitchFamily="0" charset="0"/>
              <a:ea typeface="宋体" pitchFamily="0" charset="0"/>
              <a:cs typeface="Calibri" pitchFamily="0" charset="0"/>
            </a:endParaRPr>
          </a:p>
        </p:txBody>
      </p:sp>
      <p:sp>
        <p:nvSpPr>
          <p:cNvPr id="6" name="مربع النص"/>
          <p:cNvSpPr>
            <a:spLocks noGrp="1"/>
          </p:cNvSpPr>
          <p:nvPr>
            <p:ph type="sldNum" idx="4"/>
          </p:nvPr>
        </p:nvSpPr>
        <p:spPr>
          <a:xfrm rot="0">
            <a:off x="6553200" y="6356349"/>
            <a:ext cx="2133600" cy="365125"/>
          </a:xfrm>
          <a:prstGeom prst="rect"/>
          <a:noFill/>
          <a:ln w="12700" cmpd="sng" cap="flat">
            <a:noFill/>
            <a:prstDash val="solid"/>
            <a:miter/>
          </a:ln>
        </p:spPr>
        <p:txBody>
          <a:bodyPr vert="horz" wrap="square" lIns="91440" tIns="45720" rIns="91440" bIns="45720" anchor="ctr" anchorCtr="0">
            <a:prstTxWarp prst="textNoShape"/>
          </a:bodyPr>
          <a:lstStyle/>
          <a:p>
            <a:pPr algn="r"/>
            <a:fld id="{CAD2D6BD-DE1B-4B5F-8B41-2702339687B9}" type="slidenum">
              <a:rPr lang="en-US" altLang="zh-CN" sz="1200" b="0" i="0" u="none" strike="noStrike" kern="1200" cap="none" spc="0" baseline="0">
                <a:solidFill>
                  <a:srgbClr val="898989"/>
                </a:solidFill>
                <a:latin typeface="Calibri" pitchFamily="0" charset="0"/>
                <a:ea typeface="宋体" pitchFamily="0" charset="0"/>
                <a:cs typeface="Calibri" pitchFamily="0" charset="0"/>
              </a:rPr>
              <a:t>&lt;#&gt;</a:t>
            </a:fld>
            <a:endParaRPr lang="zh-CN" altLang="en-US" sz="1200">
              <a:solidFill>
                <a:srgbClr val="898989"/>
              </a:solidFill>
              <a:latin typeface="Calibri" pitchFamily="0" charset="0"/>
              <a:ea typeface="宋体" pitchFamily="0" charset="0"/>
              <a:cs typeface="Calibri" pitchFamily="0" charset="0"/>
            </a:endParaRPr>
          </a:p>
        </p:txBody>
      </p:sp>
    </p:spTree>
    <p:extLst>
      <p:ext uri="{BB962C8B-B14F-4D97-AF65-F5344CB8AC3E}">
        <p14:creationId xmlns:p14="http://schemas.microsoft.com/office/powerpoint/2010/main" val="1659985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lvl1pPr algn="ctr" defTabSz="914400" eaLnBrk="1" fontAlgn="auto" latinLnBrk="0" hangingPunct="1">
        <a:spcBef>
          <a:spcPts val="0"/>
        </a:spcBef>
        <a:buNone/>
        <a:defRPr sz="4400" kern="1200">
          <a:solidFill>
            <a:schemeClr val="tx1"/>
          </a:solidFill>
          <a:latin typeface="Calibri" pitchFamily="0" charset="0"/>
          <a:ea typeface="宋体" pitchFamily="0" charset="0"/>
          <a:cs typeface="Calibri" pitchFamily="0" charset="0"/>
        </a:defRPr>
      </a:lvl1pPr>
    </p:titleStyle>
    <p:bodyStyle>
      <a:lvl1pPr marL="342900" indent="-342900" algn="l" defTabSz="914400" eaLnBrk="1" fontAlgn="auto" latinLnBrk="0" hangingPunct="1">
        <a:spcBef>
          <a:spcPct val="20000"/>
        </a:spcBef>
        <a:buFont typeface="Arial" pitchFamily="34" charset="0"/>
        <a:buChar char="•"/>
        <a:defRPr sz="3200" kern="1200">
          <a:solidFill>
            <a:schemeClr val="tx1"/>
          </a:solidFill>
          <a:latin typeface="Calibri" pitchFamily="0" charset="0"/>
          <a:ea typeface="宋体" pitchFamily="0" charset="0"/>
          <a:cs typeface="Calibri" pitchFamily="0" charset="0"/>
        </a:defRPr>
      </a:lvl1pPr>
      <a:lvl2pPr marL="742950" indent="-285750" algn="l" defTabSz="914400" eaLnBrk="1" fontAlgn="auto" latinLnBrk="0" hangingPunct="1">
        <a:spcBef>
          <a:spcPct val="20000"/>
        </a:spcBef>
        <a:buFont typeface="Arial" pitchFamily="34" charset="0"/>
        <a:buChar char="–"/>
        <a:defRPr sz="2800" kern="1200">
          <a:solidFill>
            <a:schemeClr val="tx1"/>
          </a:solidFill>
          <a:latin typeface="Calibri" pitchFamily="0" charset="0"/>
          <a:ea typeface="宋体" pitchFamily="0" charset="0"/>
          <a:cs typeface="Calibri" pitchFamily="0" charset="0"/>
        </a:defRPr>
      </a:lvl2pPr>
      <a:lvl3pPr marL="1143000" indent="-228600" algn="l" defTabSz="914400" eaLnBrk="1" fontAlgn="auto" latinLnBrk="0" hangingPunct="1">
        <a:spcBef>
          <a:spcPct val="20000"/>
        </a:spcBef>
        <a:buFont typeface="Arial" pitchFamily="34" charset="0"/>
        <a:buChar char="•"/>
        <a:defRPr sz="2400" kern="1200">
          <a:solidFill>
            <a:schemeClr val="tx1"/>
          </a:solidFill>
          <a:latin typeface="Calibri" pitchFamily="0" charset="0"/>
          <a:ea typeface="宋体" pitchFamily="0" charset="0"/>
          <a:cs typeface="Calibri" pitchFamily="0" charset="0"/>
        </a:defRPr>
      </a:lvl3pPr>
      <a:lvl4pPr marL="1600200" indent="-228600" algn="l" defTabSz="914400" eaLnBrk="1" fontAlgn="auto" latinLnBrk="0" hangingPunct="1">
        <a:spcBef>
          <a:spcPct val="20000"/>
        </a:spcBef>
        <a:buFont typeface="Arial" pitchFamily="34" charset="0"/>
        <a:buChar char="–"/>
        <a:defRPr sz="2000" kern="1200">
          <a:solidFill>
            <a:schemeClr val="tx1"/>
          </a:solidFill>
          <a:latin typeface="Calibri" pitchFamily="0" charset="0"/>
          <a:ea typeface="宋体" pitchFamily="0" charset="0"/>
          <a:cs typeface="Calibri" pitchFamily="0" charset="0"/>
        </a:defRPr>
      </a:lvl4pPr>
      <a:lvl5pPr marL="2057400" indent="-228600" algn="l" defTabSz="914400" eaLnBrk="1" fontAlgn="auto" latinLnBrk="0" hangingPunct="1">
        <a:spcBef>
          <a:spcPct val="20000"/>
        </a:spcBef>
        <a:buFont typeface="Arial" pitchFamily="34" charset="0"/>
        <a:buChar char="»"/>
        <a:defRPr sz="2000" kern="1200">
          <a:solidFill>
            <a:schemeClr val="tx1"/>
          </a:solidFill>
          <a:latin typeface="Calibri" pitchFamily="0" charset="0"/>
          <a:ea typeface="宋体" pitchFamily="0" charset="0"/>
          <a:cs typeface="Calibri" pitchFamily="0" charset="0"/>
        </a:defRPr>
      </a:lvl5pPr>
      <a:lvl6pPr marL="2514600" indent="-228600" algn="l" defTabSz="914400" eaLnBrk="1" fontAlgn="auto" latinLnBrk="0" hangingPunct="1">
        <a:spcBef>
          <a:spcPct val="20000"/>
        </a:spcBef>
        <a:buFont typeface="Arial" pitchFamily="34" charset="0"/>
        <a:buChar char="•"/>
        <a:defRPr sz="2000" kern="1200">
          <a:solidFill>
            <a:schemeClr val="tx1"/>
          </a:solidFill>
          <a:latin typeface="Calibri" pitchFamily="0" charset="0"/>
          <a:ea typeface="宋体" pitchFamily="0" charset="0"/>
          <a:cs typeface="Calibri" pitchFamily="0" charset="0"/>
        </a:defRPr>
      </a:lvl6pPr>
      <a:lvl7pPr marL="2971800" indent="-228600" algn="l" defTabSz="914400" eaLnBrk="1" fontAlgn="auto" latinLnBrk="0" hangingPunct="1">
        <a:spcBef>
          <a:spcPct val="20000"/>
        </a:spcBef>
        <a:buFont typeface="Arial" pitchFamily="34" charset="0"/>
        <a:buChar char="•"/>
        <a:defRPr sz="2000" kern="1200">
          <a:solidFill>
            <a:schemeClr val="tx1"/>
          </a:solidFill>
          <a:latin typeface="Calibri" pitchFamily="0" charset="0"/>
          <a:ea typeface="宋体" pitchFamily="0" charset="0"/>
          <a:cs typeface="Calibri" pitchFamily="0" charset="0"/>
        </a:defRPr>
      </a:lvl7pPr>
      <a:lvl8pPr marL="3429000" indent="-228600" algn="l" defTabSz="914400" eaLnBrk="1" fontAlgn="auto" latinLnBrk="0" hangingPunct="1">
        <a:spcBef>
          <a:spcPct val="20000"/>
        </a:spcBef>
        <a:buFont typeface="Arial" pitchFamily="34" charset="0"/>
        <a:buChar char="•"/>
        <a:defRPr sz="2000" kern="1200">
          <a:solidFill>
            <a:schemeClr val="tx1"/>
          </a:solidFill>
          <a:latin typeface="Calibri" pitchFamily="0" charset="0"/>
          <a:ea typeface="宋体" pitchFamily="0" charset="0"/>
          <a:cs typeface="Calibri" pitchFamily="0" charset="0"/>
        </a:defRPr>
      </a:lvl8pPr>
      <a:lvl9pPr marL="3429000" indent="-228600" algn="l" defTabSz="914400" eaLnBrk="1" fontAlgn="auto" latinLnBrk="0" hangingPunct="1">
        <a:spcBef>
          <a:spcPct val="20000"/>
        </a:spcBef>
        <a:buFont typeface="Arial" pitchFamily="34" charset="0"/>
        <a:buChar char="•"/>
        <a:defRPr sz="2000" kern="1200">
          <a:solidFill>
            <a:schemeClr val="tx1"/>
          </a:solidFill>
          <a:latin typeface="Calibri" pitchFamily="0" charset="0"/>
          <a:ea typeface="宋体" pitchFamily="0" charset="0"/>
          <a:cs typeface="Calibri" pitchFamily="0" charset="0"/>
        </a:defRPr>
      </a:lvl9pPr>
    </p:body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pimg1.png"/><Relationship Id="rId2" Type="http://schemas.openxmlformats.org/officeDocument/2006/relationships/image" Target="../media/pimg2.png"/><Relationship Id="rId3" Type="http://schemas.openxmlformats.org/officeDocument/2006/relationships/image" Target="../media/pimg3.png"/><Relationship Id="rId4" Type="http://schemas.openxmlformats.org/officeDocument/2006/relationships/image" Target="../media/pimg4.png"/><Relationship Id="rId5" Type="http://schemas.openxmlformats.org/officeDocument/2006/relationships/image" Target="../media/pimg5.png"/><Relationship Id="rId6" Type="http://schemas.openxmlformats.org/officeDocument/2006/relationships/slideLayout" Target="../slideLayouts/slideLayout12.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pimg6.png"/><Relationship Id="rId2" Type="http://schemas.openxmlformats.org/officeDocument/2006/relationships/slideLayout" Target="../slideLayouts/slideLayout1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pimg6.png"/><Relationship Id="rId2" Type="http://schemas.openxmlformats.org/officeDocument/2006/relationships/image" Target="../media/pimg7.png"/><Relationship Id="rId3" Type="http://schemas.openxmlformats.org/officeDocument/2006/relationships/slideLayout" Target="../slideLayouts/slideLayout1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pimg6.png"/><Relationship Id="rId2" Type="http://schemas.openxmlformats.org/officeDocument/2006/relationships/image" Target="../media/pimg8.png"/><Relationship Id="rId3" Type="http://schemas.openxmlformats.org/officeDocument/2006/relationships/slideLayout" Target="../slideLayouts/slideLayout1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pimg9.png"/><Relationship Id="rId2" Type="http://schemas.openxmlformats.org/officeDocument/2006/relationships/image" Target="../media/pimg10.png"/><Relationship Id="rId3" Type="http://schemas.openxmlformats.org/officeDocument/2006/relationships/image" Target="../media/pimg11.png"/><Relationship Id="rId4" Type="http://schemas.openxmlformats.org/officeDocument/2006/relationships/image" Target="../media/pimg12.png"/><Relationship Id="rId5" Type="http://schemas.openxmlformats.org/officeDocument/2006/relationships/image" Target="../media/pimg13.png"/><Relationship Id="rId6" Type="http://schemas.openxmlformats.org/officeDocument/2006/relationships/slideLayout" Target="../slideLayouts/slideLayout12.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5.png"/><Relationship Id="rId3" Type="http://schemas.openxmlformats.org/officeDocument/2006/relationships/image" Target="../media/pimg14.jpeg"/><Relationship Id="rId4" Type="http://schemas.openxmlformats.org/officeDocument/2006/relationships/image" Target="../media/pimg16.png"/><Relationship Id="rId5" Type="http://schemas.openxmlformats.org/officeDocument/2006/relationships/image" Target="../media/pimg17.jpeg"/><Relationship Id="rId6" Type="http://schemas.openxmlformats.org/officeDocument/2006/relationships/image" Target="../media/pimg18.png"/><Relationship Id="rId7" Type="http://schemas.openxmlformats.org/officeDocument/2006/relationships/image" Target="../media/pimg19.png"/><Relationship Id="rId8" Type="http://schemas.openxmlformats.org/officeDocument/2006/relationships/image" Target="../media/pimg20.png"/><Relationship Id="rId9" Type="http://schemas.openxmlformats.org/officeDocument/2006/relationships/slideLayout" Target="../slideLayouts/slideLayout12.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21.jpeg"/><Relationship Id="rId8" Type="http://schemas.openxmlformats.org/officeDocument/2006/relationships/slideLayout" Target="../slideLayouts/slideLayout12.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22.jpeg"/><Relationship Id="rId8" Type="http://schemas.openxmlformats.org/officeDocument/2006/relationships/image" Target="../media/pimg22.jpeg"/><Relationship Id="rId9" Type="http://schemas.openxmlformats.org/officeDocument/2006/relationships/image" Target="../media/pimg22.jpeg"/><Relationship Id="rId10" Type="http://schemas.openxmlformats.org/officeDocument/2006/relationships/slideLayout" Target="../slideLayouts/slideLayout12.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23.png"/><Relationship Id="rId8" Type="http://schemas.openxmlformats.org/officeDocument/2006/relationships/image" Target="../media/pimg23.png"/><Relationship Id="rId9" Type="http://schemas.openxmlformats.org/officeDocument/2006/relationships/slideLayout" Target="../slideLayouts/slideLayout12.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24.png"/><Relationship Id="rId8" Type="http://schemas.openxmlformats.org/officeDocument/2006/relationships/image" Target="../media/pimg25.png"/><Relationship Id="rId9" Type="http://schemas.openxmlformats.org/officeDocument/2006/relationships/image" Target="../media/pimg26.png"/><Relationship Id="rId10" Type="http://schemas.openxmlformats.org/officeDocument/2006/relationships/image" Target="../media/pimg27.png"/><Relationship Id="rId11" Type="http://schemas.openxmlformats.org/officeDocument/2006/relationships/image" Target="../media/pimg28.png"/><Relationship Id="rId12" Type="http://schemas.openxmlformats.org/officeDocument/2006/relationships/image" Target="../media/pimg29.png"/><Relationship Id="rId13" Type="http://schemas.openxmlformats.org/officeDocument/2006/relationships/image" Target="../media/pimg30.png"/><Relationship Id="rId14" Type="http://schemas.openxmlformats.org/officeDocument/2006/relationships/image" Target="../media/pimg31.png"/><Relationship Id="rId15" Type="http://schemas.openxmlformats.org/officeDocument/2006/relationships/image" Target="../media/pimg32.png"/><Relationship Id="rId16" Type="http://schemas.openxmlformats.org/officeDocument/2006/relationships/image" Target="../media/pimg33.png"/><Relationship Id="rId17" Type="http://schemas.openxmlformats.org/officeDocument/2006/relationships/image" Target="../media/pimg34.png"/><Relationship Id="rId18" Type="http://schemas.openxmlformats.org/officeDocument/2006/relationships/image" Target="../media/pimg35.png"/><Relationship Id="rId19" Type="http://schemas.openxmlformats.org/officeDocument/2006/relationships/image" Target="../media/pimg36.png"/><Relationship Id="rId20" Type="http://schemas.openxmlformats.org/officeDocument/2006/relationships/image" Target="../media/pimg37.png"/><Relationship Id="rId21" Type="http://schemas.openxmlformats.org/officeDocument/2006/relationships/image" Target="../media/pimg38.png"/><Relationship Id="rId22" Type="http://schemas.openxmlformats.org/officeDocument/2006/relationships/image" Target="../media/pimg39.png"/><Relationship Id="rId23" Type="http://schemas.openxmlformats.org/officeDocument/2006/relationships/image" Target="../media/pimg40.png"/><Relationship Id="rId24" Type="http://schemas.openxmlformats.org/officeDocument/2006/relationships/image" Target="../media/pimg41.png"/><Relationship Id="rId25" Type="http://schemas.openxmlformats.org/officeDocument/2006/relationships/image" Target="../media/pimg42.png"/><Relationship Id="rId26" Type="http://schemas.openxmlformats.org/officeDocument/2006/relationships/image" Target="../media/pimg43.png"/><Relationship Id="rId27" Type="http://schemas.openxmlformats.org/officeDocument/2006/relationships/image" Target="../media/pimg44.png"/><Relationship Id="rId28" Type="http://schemas.openxmlformats.org/officeDocument/2006/relationships/image" Target="../media/pimg45.png"/><Relationship Id="rId29" Type="http://schemas.openxmlformats.org/officeDocument/2006/relationships/image" Target="../media/pimg46.png"/><Relationship Id="rId30" Type="http://schemas.openxmlformats.org/officeDocument/2006/relationships/image" Target="../media/pimg47.png"/><Relationship Id="rId31" Type="http://schemas.openxmlformats.org/officeDocument/2006/relationships/image" Target="../media/pimg48.png"/><Relationship Id="rId32" Type="http://schemas.openxmlformats.org/officeDocument/2006/relationships/image" Target="../media/pimg49.jpeg"/><Relationship Id="rId33" Type="http://schemas.openxmlformats.org/officeDocument/2006/relationships/image" Target="../media/pimg50.jpeg"/><Relationship Id="rId34" Type="http://schemas.openxmlformats.org/officeDocument/2006/relationships/image" Target="../media/pimg51.jpeg"/><Relationship Id="rId35" Type="http://schemas.openxmlformats.org/officeDocument/2006/relationships/image" Target="../media/pimg52.jpeg"/><Relationship Id="rId36" Type="http://schemas.openxmlformats.org/officeDocument/2006/relationships/image" Target="../media/pimg53.png"/><Relationship Id="rId37" Type="http://schemas.openxmlformats.org/officeDocument/2006/relationships/image" Target="../media/pimg54.png"/><Relationship Id="rId38" Type="http://schemas.openxmlformats.org/officeDocument/2006/relationships/image" Target="../media/pimg55.jpeg"/><Relationship Id="rId39" Type="http://schemas.openxmlformats.org/officeDocument/2006/relationships/image" Target="../media/pimg56.jpeg"/><Relationship Id="rId40" Type="http://schemas.openxmlformats.org/officeDocument/2006/relationships/image" Target="../media/pimg57.png"/><Relationship Id="rId41" Type="http://schemas.openxmlformats.org/officeDocument/2006/relationships/image" Target="../media/pimg58.png"/><Relationship Id="rId42" Type="http://schemas.openxmlformats.org/officeDocument/2006/relationships/image" Target="../media/pimg59.jpeg"/><Relationship Id="rId43" Type="http://schemas.openxmlformats.org/officeDocument/2006/relationships/image" Target="../media/pimg60.png"/><Relationship Id="rId44" Type="http://schemas.openxmlformats.org/officeDocument/2006/relationships/image" Target="../media/pimg61.png"/><Relationship Id="rId45" Type="http://schemas.openxmlformats.org/officeDocument/2006/relationships/image" Target="../media/pimg62.jpeg"/><Relationship Id="rId46" Type="http://schemas.openxmlformats.org/officeDocument/2006/relationships/image" Target="../media/pimg63.png"/><Relationship Id="rId47" Type="http://schemas.openxmlformats.org/officeDocument/2006/relationships/image" Target="../media/pimg64.jpeg"/><Relationship Id="rId48" Type="http://schemas.openxmlformats.org/officeDocument/2006/relationships/image" Target="../media/pimg65.png"/><Relationship Id="rId49" Type="http://schemas.openxmlformats.org/officeDocument/2006/relationships/image" Target="../media/pimg66.png"/><Relationship Id="rId50" Type="http://schemas.openxmlformats.org/officeDocument/2006/relationships/image" Target="../media/pimg67.jpeg"/><Relationship Id="rId51" Type="http://schemas.openxmlformats.org/officeDocument/2006/relationships/image" Target="../media/pimg68.png"/><Relationship Id="rId52" Type="http://schemas.openxmlformats.org/officeDocument/2006/relationships/image" Target="../media/pimg69.png"/><Relationship Id="rId53" Type="http://schemas.openxmlformats.org/officeDocument/2006/relationships/image" Target="../media/pimg70.jpeg"/><Relationship Id="rId54" Type="http://schemas.openxmlformats.org/officeDocument/2006/relationships/image" Target="../media/pimg71.jpeg"/><Relationship Id="rId55" Type="http://schemas.openxmlformats.org/officeDocument/2006/relationships/image" Target="../media/pimg72.jpeg"/><Relationship Id="rId56" Type="http://schemas.openxmlformats.org/officeDocument/2006/relationships/image" Target="../media/pimg73.png"/><Relationship Id="rId57" Type="http://schemas.openxmlformats.org/officeDocument/2006/relationships/image" Target="../media/pimg74.png"/><Relationship Id="rId58" Type="http://schemas.openxmlformats.org/officeDocument/2006/relationships/slideLayout" Target="../slideLayouts/slideLayout12.xml"/><Relationship Id="rId5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75.png"/><Relationship Id="rId8" Type="http://schemas.openxmlformats.org/officeDocument/2006/relationships/image" Target="../media/pimg76.png"/><Relationship Id="rId9" Type="http://schemas.openxmlformats.org/officeDocument/2006/relationships/image" Target="../media/pimg77.png"/><Relationship Id="rId10" Type="http://schemas.openxmlformats.org/officeDocument/2006/relationships/image" Target="../media/pimg78.png"/><Relationship Id="rId11" Type="http://schemas.openxmlformats.org/officeDocument/2006/relationships/image" Target="../media/pimg79.png"/><Relationship Id="rId12" Type="http://schemas.openxmlformats.org/officeDocument/2006/relationships/image" Target="../media/pimg80.png"/><Relationship Id="rId13" Type="http://schemas.openxmlformats.org/officeDocument/2006/relationships/image" Target="../media/pimg81.png"/><Relationship Id="rId14" Type="http://schemas.openxmlformats.org/officeDocument/2006/relationships/image" Target="../media/pimg82.jpeg"/><Relationship Id="rId15" Type="http://schemas.openxmlformats.org/officeDocument/2006/relationships/image" Target="../media/pimg83.png"/><Relationship Id="rId16" Type="http://schemas.openxmlformats.org/officeDocument/2006/relationships/image" Target="../media/pimg84.png"/><Relationship Id="rId17" Type="http://schemas.openxmlformats.org/officeDocument/2006/relationships/image" Target="../media/pimg85.png"/><Relationship Id="rId18" Type="http://schemas.openxmlformats.org/officeDocument/2006/relationships/image" Target="../media/pimg86.png"/><Relationship Id="rId19" Type="http://schemas.openxmlformats.org/officeDocument/2006/relationships/image" Target="../media/pimg87.png"/><Relationship Id="rId20" Type="http://schemas.openxmlformats.org/officeDocument/2006/relationships/image" Target="../media/pimg88.jpeg"/><Relationship Id="rId21" Type="http://schemas.openxmlformats.org/officeDocument/2006/relationships/image" Target="../media/pimg89.png"/><Relationship Id="rId22" Type="http://schemas.openxmlformats.org/officeDocument/2006/relationships/image" Target="../media/pimg90.png"/><Relationship Id="rId23" Type="http://schemas.openxmlformats.org/officeDocument/2006/relationships/image" Target="../media/pimg91.png"/><Relationship Id="rId24" Type="http://schemas.openxmlformats.org/officeDocument/2006/relationships/image" Target="../media/pimg92.png"/><Relationship Id="rId25" Type="http://schemas.openxmlformats.org/officeDocument/2006/relationships/image" Target="../media/pimg93.png"/><Relationship Id="rId26" Type="http://schemas.openxmlformats.org/officeDocument/2006/relationships/image" Target="../media/pimg94.png"/><Relationship Id="rId27" Type="http://schemas.openxmlformats.org/officeDocument/2006/relationships/image" Target="../media/pimg95.png"/><Relationship Id="rId28" Type="http://schemas.openxmlformats.org/officeDocument/2006/relationships/image" Target="../media/pimg96.png"/><Relationship Id="rId29" Type="http://schemas.openxmlformats.org/officeDocument/2006/relationships/image" Target="../media/pimg97.png"/><Relationship Id="rId30" Type="http://schemas.openxmlformats.org/officeDocument/2006/relationships/image" Target="../media/pimg98.png"/><Relationship Id="rId31" Type="http://schemas.openxmlformats.org/officeDocument/2006/relationships/image" Target="../media/pimg99.png"/><Relationship Id="rId32" Type="http://schemas.openxmlformats.org/officeDocument/2006/relationships/image" Target="../media/pimg100.png"/><Relationship Id="rId33" Type="http://schemas.openxmlformats.org/officeDocument/2006/relationships/image" Target="../media/pimg101.png"/><Relationship Id="rId34" Type="http://schemas.openxmlformats.org/officeDocument/2006/relationships/image" Target="../media/pimg102.png"/><Relationship Id="rId35" Type="http://schemas.openxmlformats.org/officeDocument/2006/relationships/image" Target="../media/pimg103.png"/><Relationship Id="rId36" Type="http://schemas.openxmlformats.org/officeDocument/2006/relationships/slideLayout" Target="../slideLayouts/slideLayout12.xml"/><Relationship Id="rId3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pimg9.png"/><Relationship Id="rId2" Type="http://schemas.openxmlformats.org/officeDocument/2006/relationships/image" Target="../media/pimg10.png"/><Relationship Id="rId3" Type="http://schemas.openxmlformats.org/officeDocument/2006/relationships/image" Target="../media/pimg11.png"/><Relationship Id="rId4" Type="http://schemas.openxmlformats.org/officeDocument/2006/relationships/image" Target="../media/pimg12.png"/><Relationship Id="rId5" Type="http://schemas.openxmlformats.org/officeDocument/2006/relationships/image" Target="../media/pimg13.png"/><Relationship Id="rId6" Type="http://schemas.openxmlformats.org/officeDocument/2006/relationships/slideLayout" Target="../slideLayouts/slideLayout1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104.png"/><Relationship Id="rId8" Type="http://schemas.openxmlformats.org/officeDocument/2006/relationships/image" Target="../media/pimg104.png"/><Relationship Id="rId9" Type="http://schemas.openxmlformats.org/officeDocument/2006/relationships/image" Target="../media/pimg104.png"/><Relationship Id="rId10" Type="http://schemas.openxmlformats.org/officeDocument/2006/relationships/image" Target="../media/pimg104.png"/><Relationship Id="rId11" Type="http://schemas.openxmlformats.org/officeDocument/2006/relationships/image" Target="../media/pimg104.png"/><Relationship Id="rId12" Type="http://schemas.openxmlformats.org/officeDocument/2006/relationships/image" Target="../media/pimg104.png"/><Relationship Id="rId13" Type="http://schemas.openxmlformats.org/officeDocument/2006/relationships/image" Target="../media/pimg104.png"/><Relationship Id="rId14" Type="http://schemas.openxmlformats.org/officeDocument/2006/relationships/slideLayout" Target="../slideLayouts/slideLayout12.xml"/><Relationship Id="rId1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104.png"/><Relationship Id="rId8" Type="http://schemas.openxmlformats.org/officeDocument/2006/relationships/image" Target="../media/pimg104.png"/><Relationship Id="rId9" Type="http://schemas.openxmlformats.org/officeDocument/2006/relationships/image" Target="../media/pimg104.png"/><Relationship Id="rId10" Type="http://schemas.openxmlformats.org/officeDocument/2006/relationships/image" Target="../media/pimg104.png"/><Relationship Id="rId11" Type="http://schemas.openxmlformats.org/officeDocument/2006/relationships/image" Target="../media/pimg104.png"/><Relationship Id="rId12" Type="http://schemas.openxmlformats.org/officeDocument/2006/relationships/slideLayout" Target="../slideLayouts/slideLayout12.xml"/><Relationship Id="rId1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104.png"/><Relationship Id="rId8" Type="http://schemas.openxmlformats.org/officeDocument/2006/relationships/image" Target="../media/pimg104.png"/><Relationship Id="rId9" Type="http://schemas.openxmlformats.org/officeDocument/2006/relationships/image" Target="../media/pimg104.png"/><Relationship Id="rId10" Type="http://schemas.openxmlformats.org/officeDocument/2006/relationships/image" Target="../media/pimg104.png"/><Relationship Id="rId11" Type="http://schemas.openxmlformats.org/officeDocument/2006/relationships/image" Target="../media/pimg104.png"/><Relationship Id="rId12" Type="http://schemas.openxmlformats.org/officeDocument/2006/relationships/image" Target="../media/pimg104.png"/><Relationship Id="rId13" Type="http://schemas.openxmlformats.org/officeDocument/2006/relationships/slideLayout" Target="../slideLayouts/slideLayout12.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pimg14.jpeg"/><Relationship Id="rId2" Type="http://schemas.openxmlformats.org/officeDocument/2006/relationships/image" Target="../media/pimg18.png"/><Relationship Id="rId3" Type="http://schemas.openxmlformats.org/officeDocument/2006/relationships/image" Target="../media/pimg19.png"/><Relationship Id="rId4" Type="http://schemas.openxmlformats.org/officeDocument/2006/relationships/image" Target="../media/pimg20.png"/><Relationship Id="rId5" Type="http://schemas.openxmlformats.org/officeDocument/2006/relationships/image" Target="../media/pimg14.jpeg"/><Relationship Id="rId6" Type="http://schemas.openxmlformats.org/officeDocument/2006/relationships/image" Target="../media/pimg16.png"/><Relationship Id="rId7" Type="http://schemas.openxmlformats.org/officeDocument/2006/relationships/image" Target="../media/pimg104.png"/><Relationship Id="rId8" Type="http://schemas.openxmlformats.org/officeDocument/2006/relationships/image" Target="../media/pimg104.png"/><Relationship Id="rId9" Type="http://schemas.openxmlformats.org/officeDocument/2006/relationships/hyperlink" Target="https://ncfb.sa/digital-library/documents" TargetMode="External"/><Relationship Id="rId10" Type="http://schemas.openxmlformats.org/officeDocument/2006/relationships/hyperlink" Target="https://ncfb.sa/digital-library/documents" TargetMode="External"/><Relationship Id="rId11" Type="http://schemas.openxmlformats.org/officeDocument/2006/relationships/hyperlink" Target="https://ncfb.sa/digital-library/documents" TargetMode="External"/><Relationship Id="rId12" Type="http://schemas.openxmlformats.org/officeDocument/2006/relationships/hyperlink" Target="https://ncfb.sa/digital-library/documents" TargetMode="External"/><Relationship Id="rId13" Type="http://schemas.openxmlformats.org/officeDocument/2006/relationships/hyperlink" Target="https://ncfb.sa/digital-library/documents" TargetMode="External"/><Relationship Id="rId14" Type="http://schemas.openxmlformats.org/officeDocument/2006/relationships/hyperlink" Target="https://ncfb.sa/digital-library/documents" TargetMode="External"/><Relationship Id="rId15" Type="http://schemas.openxmlformats.org/officeDocument/2006/relationships/hyperlink" Target="https://ncfb.sa/digital-library/documents" TargetMode="External"/><Relationship Id="rId16" Type="http://schemas.openxmlformats.org/officeDocument/2006/relationships/image" Target="../media/1.png"/><Relationship Id="rId17" Type="http://schemas.openxmlformats.org/officeDocument/2006/relationships/image" Target="../media/2.png"/><Relationship Id="rId18" Type="http://schemas.openxmlformats.org/officeDocument/2006/relationships/hyperlink" Target="https://ncfb.sa/digital-library/documents" TargetMode="External"/><Relationship Id="rId19" Type="http://schemas.openxmlformats.org/officeDocument/2006/relationships/hyperlink" Target="https://ncfb.sa/digital-library/documents" TargetMode="External"/><Relationship Id="rId20" Type="http://schemas.openxmlformats.org/officeDocument/2006/relationships/hyperlink" Target="https://ncfb.sa/digital-library/documents" TargetMode="External"/><Relationship Id="rId21" Type="http://schemas.openxmlformats.org/officeDocument/2006/relationships/hyperlink" Target="https://ncfb.sa/digital-library/documents" TargetMode="External"/><Relationship Id="rId22" Type="http://schemas.openxmlformats.org/officeDocument/2006/relationships/hyperlink" Target="https://ncfb.sa/digital-library/documents" TargetMode="External"/><Relationship Id="rId23" Type="http://schemas.openxmlformats.org/officeDocument/2006/relationships/hyperlink" Target="https://ncfb.sa/digital-library/documents" TargetMode="External"/><Relationship Id="rId24" Type="http://schemas.openxmlformats.org/officeDocument/2006/relationships/hyperlink" Target="https://ncfb.sa/digital-library/documents" TargetMode="External"/><Relationship Id="rId25" Type="http://schemas.openxmlformats.org/officeDocument/2006/relationships/hyperlink" Target="https://ncfb.sa/digital-library/documents" TargetMode="External"/><Relationship Id="rId26" Type="http://schemas.openxmlformats.org/officeDocument/2006/relationships/hyperlink" Target="https://ncfb.sa/digital-library/documents" TargetMode="External"/><Relationship Id="rId27" Type="http://schemas.openxmlformats.org/officeDocument/2006/relationships/hyperlink" Target="https://ncfb.sa/digital-library/documents" TargetMode="External"/><Relationship Id="rId28" Type="http://schemas.openxmlformats.org/officeDocument/2006/relationships/hyperlink" Target="https://ncfb.sa/digital-library/documents" TargetMode="External"/><Relationship Id="rId29" Type="http://schemas.openxmlformats.org/officeDocument/2006/relationships/hyperlink" Target="https://ncfb.sa/digital-library/documents" TargetMode="External"/><Relationship Id="rId30" Type="http://schemas.openxmlformats.org/officeDocument/2006/relationships/hyperlink" Target="https://ncfb.sa/digital-library/documents" TargetMode="External"/><Relationship Id="rId31" Type="http://schemas.openxmlformats.org/officeDocument/2006/relationships/hyperlink" Target="https://ncfb.sa/digital-library/documents" TargetMode="External"/><Relationship Id="rId32" Type="http://schemas.openxmlformats.org/officeDocument/2006/relationships/hyperlink" Target="https://ncfb.sa/digital-library/documents" TargetMode="External"/><Relationship Id="rId33" Type="http://schemas.openxmlformats.org/officeDocument/2006/relationships/hyperlink" Target="https://ncfb.sa/digital-library/documents" TargetMode="External"/><Relationship Id="rId34" Type="http://schemas.openxmlformats.org/officeDocument/2006/relationships/image" Target="../media/3.png"/><Relationship Id="rId35" Type="http://schemas.openxmlformats.org/officeDocument/2006/relationships/hyperlink" Target="https://ncfborg-my.sharepoint.com/:b:/g/personal/event_ncfb_org_sa/IQAO9DjtTQU0QqMkjb8gl-cYAeX26YeWDzDyDeF2Dk37JtY?e=Em8NCJ" TargetMode="External"/><Relationship Id="rId36" Type="http://schemas.openxmlformats.org/officeDocument/2006/relationships/image" Target="../media/4.png"/><Relationship Id="rId37" Type="http://schemas.openxmlformats.org/officeDocument/2006/relationships/hyperlink" Target="https://ncfborg-my.sharepoint.com/:b:/g/personal/event_ncfb_org_sa/IQAfCvudShG2T7Hqj_k5EE_gASmUD2oP98821Dbr7PLcscU?e=pyDMG1" TargetMode="External"/><Relationship Id="rId38" Type="http://schemas.openxmlformats.org/officeDocument/2006/relationships/slideLayout" Target="../slideLayouts/slideLayout12.xml"/><Relationship Id="rId3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pimg9.png"/><Relationship Id="rId2" Type="http://schemas.openxmlformats.org/officeDocument/2006/relationships/image" Target="../media/pimg10.png"/><Relationship Id="rId3" Type="http://schemas.openxmlformats.org/officeDocument/2006/relationships/image" Target="../media/pimg11.png"/><Relationship Id="rId4" Type="http://schemas.openxmlformats.org/officeDocument/2006/relationships/image" Target="../media/pimg12.png"/><Relationship Id="rId5" Type="http://schemas.openxmlformats.org/officeDocument/2006/relationships/image" Target="../media/pimg13.png"/><Relationship Id="rId6" Type="http://schemas.openxmlformats.org/officeDocument/2006/relationships/slideLayout" Target="../slideLayouts/slideLayout12.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pimg105.png"/><Relationship Id="rId2" Type="http://schemas.openxmlformats.org/officeDocument/2006/relationships/slideLayout" Target="../slideLayouts/slideLayout1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pimg106.jpeg"/><Relationship Id="rId2" Type="http://schemas.openxmlformats.org/officeDocument/2006/relationships/slideLayout" Target="../slideLayouts/slideLayout1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pimg107.png"/><Relationship Id="rId2" Type="http://schemas.openxmlformats.org/officeDocument/2006/relationships/image" Target="../media/pimg108.png"/><Relationship Id="rId3" Type="http://schemas.openxmlformats.org/officeDocument/2006/relationships/image" Target="../media/pimg109.png"/><Relationship Id="rId4" Type="http://schemas.openxmlformats.org/officeDocument/2006/relationships/image" Target="../media/pimg110.png"/><Relationship Id="rId5" Type="http://schemas.openxmlformats.org/officeDocument/2006/relationships/image" Target="../media/pimg111.png"/><Relationship Id="rId6" Type="http://schemas.openxmlformats.org/officeDocument/2006/relationships/image" Target="../media/pimg111.png"/><Relationship Id="rId7" Type="http://schemas.openxmlformats.org/officeDocument/2006/relationships/image" Target="../media/pimg112.jpeg"/><Relationship Id="rId8" Type="http://schemas.openxmlformats.org/officeDocument/2006/relationships/image" Target="../media/pimg113.png"/><Relationship Id="rId9" Type="http://schemas.openxmlformats.org/officeDocument/2006/relationships/slideLayout" Target="../slideLayouts/slideLayout12.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pimg114.png"/><Relationship Id="rId2" Type="http://schemas.openxmlformats.org/officeDocument/2006/relationships/image" Target="../media/pimg107.png"/><Relationship Id="rId3" Type="http://schemas.openxmlformats.org/officeDocument/2006/relationships/image" Target="../media/pimg108.png"/><Relationship Id="rId4" Type="http://schemas.openxmlformats.org/officeDocument/2006/relationships/image" Target="../media/pimg110.png"/><Relationship Id="rId5" Type="http://schemas.openxmlformats.org/officeDocument/2006/relationships/image" Target="../media/pimg110.png"/><Relationship Id="rId6" Type="http://schemas.openxmlformats.org/officeDocument/2006/relationships/image" Target="../media/pimg115.png"/><Relationship Id="rId7" Type="http://schemas.openxmlformats.org/officeDocument/2006/relationships/image" Target="../media/pimg116.png"/><Relationship Id="rId8" Type="http://schemas.openxmlformats.org/officeDocument/2006/relationships/image" Target="../media/pimg117.png"/><Relationship Id="rId9" Type="http://schemas.openxmlformats.org/officeDocument/2006/relationships/image" Target="../media/pimg117.png"/><Relationship Id="rId10" Type="http://schemas.openxmlformats.org/officeDocument/2006/relationships/slideLayout" Target="../slideLayouts/slideLayout12.xml"/><Relationship Id="rId11"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pimg107.png"/><Relationship Id="rId2" Type="http://schemas.openxmlformats.org/officeDocument/2006/relationships/image" Target="../media/pimg118.png"/><Relationship Id="rId3" Type="http://schemas.openxmlformats.org/officeDocument/2006/relationships/image" Target="../media/pimg119.png"/><Relationship Id="rId4" Type="http://schemas.openxmlformats.org/officeDocument/2006/relationships/image" Target="../media/pimg120.png"/><Relationship Id="rId5" Type="http://schemas.openxmlformats.org/officeDocument/2006/relationships/image" Target="../media/pimg121.png"/><Relationship Id="rId6" Type="http://schemas.openxmlformats.org/officeDocument/2006/relationships/image" Target="../media/pimg122.png"/><Relationship Id="rId7" Type="http://schemas.openxmlformats.org/officeDocument/2006/relationships/image" Target="../media/pimg123.png"/><Relationship Id="rId8" Type="http://schemas.openxmlformats.org/officeDocument/2006/relationships/image" Target="../media/pimg124.png"/><Relationship Id="rId9" Type="http://schemas.openxmlformats.org/officeDocument/2006/relationships/image" Target="../media/pimg125.png"/><Relationship Id="rId10" Type="http://schemas.openxmlformats.org/officeDocument/2006/relationships/image" Target="../media/pimg126.png"/><Relationship Id="rId11" Type="http://schemas.openxmlformats.org/officeDocument/2006/relationships/image" Target="../media/pimg127.png"/><Relationship Id="rId12" Type="http://schemas.openxmlformats.org/officeDocument/2006/relationships/slideLayout" Target="../slideLayouts/slideLayout12.xml"/><Relationship Id="rId1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pimg128.png"/><Relationship Id="rId2" Type="http://schemas.openxmlformats.org/officeDocument/2006/relationships/image" Target="../media/pimg129.png"/><Relationship Id="rId3" Type="http://schemas.openxmlformats.org/officeDocument/2006/relationships/image" Target="../media/pimg130.png"/><Relationship Id="rId4" Type="http://schemas.openxmlformats.org/officeDocument/2006/relationships/image" Target="../media/pimg131.png"/><Relationship Id="rId5" Type="http://schemas.openxmlformats.org/officeDocument/2006/relationships/image" Target="../media/pimg107.png"/><Relationship Id="rId6" Type="http://schemas.openxmlformats.org/officeDocument/2006/relationships/image" Target="../media/pimg132.png"/><Relationship Id="rId7" Type="http://schemas.openxmlformats.org/officeDocument/2006/relationships/image" Target="../media/pimg133.png"/><Relationship Id="rId8" Type="http://schemas.openxmlformats.org/officeDocument/2006/relationships/image" Target="../media/5.png"/><Relationship Id="rId9" Type="http://schemas.openxmlformats.org/officeDocument/2006/relationships/image" Target="../media/6.png"/><Relationship Id="rId10" Type="http://schemas.openxmlformats.org/officeDocument/2006/relationships/slideLayout" Target="../slideLayouts/slideLayout12.xml"/><Relationship Id="rId11"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pimg107.png"/><Relationship Id="rId2" Type="http://schemas.openxmlformats.org/officeDocument/2006/relationships/image" Target="../media/pimg134.png"/><Relationship Id="rId3" Type="http://schemas.openxmlformats.org/officeDocument/2006/relationships/image" Target="../media/pimg135.png"/><Relationship Id="rId4" Type="http://schemas.openxmlformats.org/officeDocument/2006/relationships/image" Target="../media/pimg136.png"/><Relationship Id="rId5" Type="http://schemas.openxmlformats.org/officeDocument/2006/relationships/image" Target="../media/pimg137.png"/><Relationship Id="rId6" Type="http://schemas.openxmlformats.org/officeDocument/2006/relationships/image" Target="../media/pimg137.png"/><Relationship Id="rId7" Type="http://schemas.openxmlformats.org/officeDocument/2006/relationships/image" Target="../media/pimg137.png"/><Relationship Id="rId8" Type="http://schemas.openxmlformats.org/officeDocument/2006/relationships/image" Target="../media/pimg137.png"/><Relationship Id="rId9" Type="http://schemas.openxmlformats.org/officeDocument/2006/relationships/image" Target="../media/pimg137.png"/><Relationship Id="rId10" Type="http://schemas.openxmlformats.org/officeDocument/2006/relationships/image" Target="../media/pimg138.png"/><Relationship Id="rId11" Type="http://schemas.openxmlformats.org/officeDocument/2006/relationships/image" Target="../media/pimg139.png"/><Relationship Id="rId12" Type="http://schemas.openxmlformats.org/officeDocument/2006/relationships/image" Target="../media/pimg140.png"/><Relationship Id="rId13" Type="http://schemas.openxmlformats.org/officeDocument/2006/relationships/image" Target="../media/pimg141.png"/><Relationship Id="rId14" Type="http://schemas.openxmlformats.org/officeDocument/2006/relationships/image" Target="../media/pimg142.png"/><Relationship Id="rId15" Type="http://schemas.openxmlformats.org/officeDocument/2006/relationships/slideLayout" Target="../slideLayouts/slideLayout12.xml"/><Relationship Id="rId1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pimg143.png"/><Relationship Id="rId2" Type="http://schemas.openxmlformats.org/officeDocument/2006/relationships/image" Target="../media/pimg144.png"/><Relationship Id="rId3" Type="http://schemas.openxmlformats.org/officeDocument/2006/relationships/image" Target="../media/pimg145.png"/><Relationship Id="rId4" Type="http://schemas.openxmlformats.org/officeDocument/2006/relationships/image" Target="../media/pimg146.png"/><Relationship Id="rId5" Type="http://schemas.openxmlformats.org/officeDocument/2006/relationships/image" Target="../media/pimg147.png"/><Relationship Id="rId6" Type="http://schemas.openxmlformats.org/officeDocument/2006/relationships/image" Target="../media/pimg148.png"/><Relationship Id="rId7" Type="http://schemas.openxmlformats.org/officeDocument/2006/relationships/image" Target="../media/pimg149.png"/><Relationship Id="rId8" Type="http://schemas.openxmlformats.org/officeDocument/2006/relationships/image" Target="../media/pimg150.png"/><Relationship Id="rId9" Type="http://schemas.openxmlformats.org/officeDocument/2006/relationships/image" Target="../media/pimg150.png"/><Relationship Id="rId10" Type="http://schemas.openxmlformats.org/officeDocument/2006/relationships/slideLayout" Target="../slideLayouts/slideLayout12.xml"/><Relationship Id="rId11" Type="http://schemas.openxmlformats.org/officeDocument/2006/relationships/notesSlide" Target="../notesSlides/notesSlide25.xml"/></Relationships>
</file>

<file path=ppt/slides/slide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6" name="曲线"/>
          <p:cNvSpPr>
            <a:spLocks/>
          </p:cNvSpPr>
          <p:nvPr/>
        </p:nvSpPr>
        <p:spPr>
          <a:xfrm rot="0">
            <a:off x="9794" y="5509"/>
            <a:ext cx="18278206" cy="1028149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17" name="曲线"/>
          <p:cNvSpPr>
            <a:spLocks/>
          </p:cNvSpPr>
          <p:nvPr/>
        </p:nvSpPr>
        <p:spPr>
          <a:xfrm rot="0">
            <a:off x="16680919" y="1187749"/>
            <a:ext cx="2396337" cy="685432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18" name="曲线"/>
          <p:cNvSpPr>
            <a:spLocks/>
          </p:cNvSpPr>
          <p:nvPr/>
        </p:nvSpPr>
        <p:spPr>
          <a:xfrm rot="0">
            <a:off x="9794" y="7930824"/>
            <a:ext cx="14578833" cy="235617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blipFill>
          <a:ln cmpd="sng" cap="flat">
            <a:noFill/>
            <a:prstDash val="solid"/>
            <a:miter/>
          </a:ln>
        </p:spPr>
      </p:sp>
      <p:sp>
        <p:nvSpPr>
          <p:cNvPr id="19" name="曲线"/>
          <p:cNvSpPr>
            <a:spLocks/>
          </p:cNvSpPr>
          <p:nvPr/>
        </p:nvSpPr>
        <p:spPr>
          <a:xfrm rot="0">
            <a:off x="11978092" y="6645639"/>
            <a:ext cx="6309908" cy="364136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20" name="مستطيل"/>
          <p:cNvSpPr>
            <a:spLocks/>
          </p:cNvSpPr>
          <p:nvPr/>
        </p:nvSpPr>
        <p:spPr>
          <a:xfrm rot="0">
            <a:off x="9044984" y="3200669"/>
            <a:ext cx="8127390" cy="2773680"/>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0920"/>
              </a:lnSpc>
              <a:spcBef>
                <a:spcPts val="0"/>
              </a:spcBef>
              <a:spcAft>
                <a:spcPts val="0"/>
              </a:spcAft>
              <a:buNone/>
            </a:pPr>
            <a:r>
              <a:rPr lang="en-US" altLang="zh-CN" sz="6618" b="1" i="0" u="none" strike="noStrike" kern="1200" cap="none" spc="0" baseline="0">
                <a:gradFill>
                  <a:gsLst>
                    <a:gs pos="0">
                      <a:srgbClr val="9F8251"/>
                    </a:gs>
                    <a:gs pos="50000">
                      <a:srgbClr val="E5CA9E"/>
                    </a:gs>
                    <a:gs pos="100000">
                      <a:srgbClr val="E5E2DE"/>
                    </a:gs>
                  </a:gsLst>
                  <a:lin ang="2700000" scaled="0"/>
                </a:gradFill>
                <a:latin typeface="Alexandria Semi-Bold" pitchFamily="0" charset="0"/>
                <a:ea typeface="Alexandria Semi-Bold" pitchFamily="0" charset="0"/>
                <a:cs typeface="Alexandria Semi-Bold" pitchFamily="0" charset="0"/>
                <a:sym typeface="Alexandria Semi-Bold" pitchFamily="0" charset="0"/>
              </a:rPr>
              <a:t>المـــركـــز الوطنـــــي</a:t>
            </a:r>
            <a:endParaRPr lang="en-US" altLang="zh-CN" sz="6618" b="1" i="0" u="none" strike="noStrike" kern="1200" cap="none" spc="0" baseline="0">
              <a:gradFill>
                <a:gsLst>
                  <a:gs pos="0">
                    <a:srgbClr val="9F8251"/>
                  </a:gs>
                  <a:gs pos="50000">
                    <a:srgbClr val="E5CA9E"/>
                  </a:gs>
                  <a:gs pos="100000">
                    <a:srgbClr val="E5E2DE"/>
                  </a:gs>
                </a:gsLst>
                <a:lin ang="2700000" scaled="0"/>
              </a:gradFill>
              <a:latin typeface="Alexandria Semi-Bold" pitchFamily="0" charset="0"/>
              <a:ea typeface="Alexandria Semi-Bold" pitchFamily="0" charset="0"/>
              <a:cs typeface="Alexandria Semi-Bold" pitchFamily="0" charset="0"/>
              <a:sym typeface="Alexandria Semi-Bold" pitchFamily="0" charset="0"/>
            </a:endParaRPr>
          </a:p>
          <a:p>
            <a:pPr marL="0" indent="0" algn="r">
              <a:lnSpc>
                <a:spcPts val="10920"/>
              </a:lnSpc>
              <a:spcBef>
                <a:spcPts val="0"/>
              </a:spcBef>
              <a:spcAft>
                <a:spcPts val="0"/>
              </a:spcAft>
              <a:buNone/>
            </a:pPr>
            <a:r>
              <a:rPr lang="en-US" altLang="zh-CN" sz="6618" b="1" i="0" u="none" strike="noStrike" kern="1200" cap="none" spc="0" baseline="0">
                <a:gradFill>
                  <a:gsLst>
                    <a:gs pos="0">
                      <a:srgbClr val="9F8251"/>
                    </a:gs>
                    <a:gs pos="50000">
                      <a:srgbClr val="E5CA9E"/>
                    </a:gs>
                    <a:gs pos="100000">
                      <a:srgbClr val="E5E2DE"/>
                    </a:gs>
                  </a:gsLst>
                  <a:lin ang="2700000" scaled="0"/>
                </a:gradFill>
                <a:latin typeface="Alexandria Semi-Bold" pitchFamily="0" charset="0"/>
                <a:ea typeface="Alexandria Semi-Bold" pitchFamily="0" charset="0"/>
                <a:cs typeface="Alexandria Semi-Bold" pitchFamily="0" charset="0"/>
                <a:sym typeface="Alexandria Semi-Bold" pitchFamily="0" charset="0"/>
              </a:rPr>
              <a:t>للمنشآت العائلية</a:t>
            </a:r>
            <a:endParaRPr lang="zh-CN" altLang="en-US" sz="6618" b="1" i="0" u="none" strike="noStrike" kern="1200" cap="none" spc="0" baseline="0">
              <a:gradFill>
                <a:gsLst>
                  <a:gs pos="0">
                    <a:srgbClr val="9F8251"/>
                  </a:gs>
                  <a:gs pos="50000">
                    <a:srgbClr val="E5CA9E"/>
                  </a:gs>
                  <a:gs pos="100000">
                    <a:srgbClr val="E5E2DE"/>
                  </a:gs>
                </a:gsLst>
                <a:lin ang="2700000" scaled="0"/>
              </a:gradFill>
              <a:latin typeface="Alexandria Semi-Bold" pitchFamily="0" charset="0"/>
              <a:ea typeface="Alexandria Semi-Bold" pitchFamily="0" charset="0"/>
              <a:cs typeface="Alexandria Semi-Bold" pitchFamily="0" charset="0"/>
              <a:sym typeface="Alexandria Semi-Bold" pitchFamily="0" charset="0"/>
            </a:endParaRPr>
          </a:p>
        </p:txBody>
      </p:sp>
      <p:grpSp>
        <p:nvGrpSpPr>
          <p:cNvPr id="24" name="تجميع"/>
          <p:cNvGrpSpPr>
            <a:grpSpLocks/>
          </p:cNvGrpSpPr>
          <p:nvPr/>
        </p:nvGrpSpPr>
        <p:grpSpPr>
          <a:xfrm>
            <a:off x="13369262" y="1066994"/>
            <a:ext cx="3815912" cy="1979792"/>
            <a:chOff x="13369262" y="1066994"/>
            <a:chExt cx="3815912" cy="1979792"/>
          </a:xfrm>
        </p:grpSpPr>
        <p:sp>
          <p:nvSpPr>
            <p:cNvPr id="21" name="曲线"/>
            <p:cNvSpPr>
              <a:spLocks/>
            </p:cNvSpPr>
            <p:nvPr/>
          </p:nvSpPr>
          <p:spPr>
            <a:xfrm rot="0">
              <a:off x="14799336" y="1066994"/>
              <a:ext cx="955765" cy="9557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blipFill>
            <a:ln cmpd="sng" cap="flat">
              <a:noFill/>
              <a:prstDash val="solid"/>
              <a:miter/>
            </a:ln>
          </p:spPr>
        </p:sp>
        <p:sp>
          <p:nvSpPr>
            <p:cNvPr id="22" name="مستطيل"/>
            <p:cNvSpPr>
              <a:spLocks/>
            </p:cNvSpPr>
            <p:nvPr/>
          </p:nvSpPr>
          <p:spPr>
            <a:xfrm rot="0">
              <a:off x="13369262" y="2040674"/>
              <a:ext cx="3815912" cy="372744"/>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935"/>
                </a:lnSpc>
                <a:spcBef>
                  <a:spcPts val="0"/>
                </a:spcBef>
                <a:spcAft>
                  <a:spcPts val="0"/>
                </a:spcAft>
                <a:buNone/>
              </a:pPr>
              <a:r>
                <a:rPr lang="en-US" altLang="zh-CN" sz="2095" b="1" i="0" u="none" strike="noStrike" kern="1200" cap="none" spc="0" baseline="0">
                  <a:solidFill>
                    <a:srgbClr val="FFFFFF"/>
                  </a:solidFill>
                  <a:latin typeface="Cairo Semi-Bold" pitchFamily="0" charset="0"/>
                  <a:ea typeface="Cairo Semi-Bold" pitchFamily="0" charset="0"/>
                  <a:cs typeface="Cairo Semi-Bold" pitchFamily="0" charset="0"/>
                  <a:sym typeface="Cairo Semi-Bold" pitchFamily="0" charset="0"/>
                </a:rPr>
                <a:t>المركز الوطني للمنشآت العائلية</a:t>
              </a:r>
              <a:endParaRPr lang="zh-CN" altLang="en-US" sz="2095" b="1" i="0" u="none" strike="noStrike" kern="1200" cap="none" spc="0" baseline="0">
                <a:solidFill>
                  <a:srgbClr val="FFFFFF"/>
                </a:solidFill>
                <a:latin typeface="Cairo Semi-Bold" pitchFamily="0" charset="0"/>
                <a:ea typeface="Cairo Semi-Bold" pitchFamily="0" charset="0"/>
                <a:cs typeface="Cairo Semi-Bold" pitchFamily="0" charset="0"/>
                <a:sym typeface="Cairo Semi-Bold" pitchFamily="0" charset="0"/>
              </a:endParaRPr>
            </a:p>
          </p:txBody>
        </p:sp>
        <p:sp>
          <p:nvSpPr>
            <p:cNvPr id="23" name="مستطيل"/>
            <p:cNvSpPr>
              <a:spLocks/>
            </p:cNvSpPr>
            <p:nvPr/>
          </p:nvSpPr>
          <p:spPr>
            <a:xfrm rot="0">
              <a:off x="13488641" y="2426011"/>
              <a:ext cx="3577152" cy="620775"/>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444"/>
                </a:lnSpc>
                <a:spcBef>
                  <a:spcPts val="0"/>
                </a:spcBef>
                <a:spcAft>
                  <a:spcPts val="0"/>
                </a:spcAft>
                <a:buNone/>
              </a:pPr>
              <a:r>
                <a:rPr lang="en-US" altLang="zh-CN" sz="1745" b="1" i="0" u="none" strike="noStrike" kern="1200" cap="none" spc="0" baseline="0">
                  <a:solidFill>
                    <a:srgbClr val="FFFFFF"/>
                  </a:solidFill>
                  <a:latin typeface="Cairo Semi-Bold" pitchFamily="0" charset="0"/>
                  <a:ea typeface="Cairo Semi-Bold" pitchFamily="0" charset="0"/>
                  <a:cs typeface="Cairo Semi-Bold" pitchFamily="0" charset="0"/>
                  <a:sym typeface="Cairo Semi-Bold" pitchFamily="0" charset="0"/>
                </a:rPr>
                <a:t>National Center for Family Businesses</a:t>
              </a:r>
              <a:endParaRPr lang="zh-CN" altLang="en-US" sz="1745" b="1" i="0" u="none" strike="noStrike" kern="1200" cap="none" spc="0" baseline="0">
                <a:solidFill>
                  <a:srgbClr val="FFFFFF"/>
                </a:solidFill>
                <a:latin typeface="Cairo Semi-Bold" pitchFamily="0" charset="0"/>
                <a:ea typeface="Cairo Semi-Bold" pitchFamily="0" charset="0"/>
                <a:cs typeface="Cairo Semi-Bold" pitchFamily="0" charset="0"/>
                <a:sym typeface="Cairo Semi-Bold" pitchFamily="0" charset="0"/>
              </a:endParaRPr>
            </a:p>
          </p:txBody>
        </p:sp>
      </p:grpSp>
      <p:sp>
        <p:nvSpPr>
          <p:cNvPr id="25" name="مستطيل"/>
          <p:cNvSpPr>
            <a:spLocks/>
          </p:cNvSpPr>
          <p:nvPr/>
        </p:nvSpPr>
        <p:spPr>
          <a:xfrm rot="0">
            <a:off x="13659699" y="5975806"/>
            <a:ext cx="3530533" cy="1014222"/>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7986"/>
              </a:lnSpc>
              <a:spcBef>
                <a:spcPts val="0"/>
              </a:spcBef>
              <a:spcAft>
                <a:spcPts val="0"/>
              </a:spcAft>
              <a:buNone/>
            </a:pPr>
            <a:r>
              <a:rPr lang="en-US" altLang="zh-CN" sz="4840"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ملف تعريفي</a:t>
            </a:r>
            <a:endParaRPr lang="zh-CN" altLang="en-US" sz="4840"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sp>
        <p:nvSpPr>
          <p:cNvPr id="26" name="مستطيل"/>
          <p:cNvSpPr>
            <a:spLocks/>
          </p:cNvSpPr>
          <p:nvPr/>
        </p:nvSpPr>
        <p:spPr>
          <a:xfrm rot="0">
            <a:off x="16245420" y="8346314"/>
            <a:ext cx="1249917" cy="124434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9798"/>
              </a:lnSpc>
              <a:spcBef>
                <a:spcPts val="0"/>
              </a:spcBef>
              <a:spcAft>
                <a:spcPts val="0"/>
              </a:spcAft>
              <a:buNone/>
            </a:pPr>
            <a:r>
              <a:rPr lang="en-US" altLang="zh-CN" sz="3918"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2026</a:t>
            </a:r>
            <a:endParaRPr lang="zh-CN" altLang="en-US" sz="3918"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Tree>
    <p:extLst>
      <p:ext uri="{BB962C8B-B14F-4D97-AF65-F5344CB8AC3E}">
        <p14:creationId xmlns:p14="http://schemas.microsoft.com/office/powerpoint/2010/main" val="38152925"/>
      </p:ext>
    </p:extLst>
  </p:cSld>
  <p:clrMapOvr>
    <a:masterClrMapping/>
  </p:clrMapOvr>
</p:sld>
</file>

<file path=ppt/slides/slide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33" name="曲线"/>
          <p:cNvSpPr>
            <a:spLocks/>
          </p:cNvSpPr>
          <p:nvPr/>
        </p:nvSpPr>
        <p:spPr>
          <a:xfrm rot="0">
            <a:off x="-52552" y="-8737113"/>
            <a:ext cx="20799358" cy="2945041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34" name="مستطيل"/>
          <p:cNvSpPr>
            <a:spLocks/>
          </p:cNvSpPr>
          <p:nvPr/>
        </p:nvSpPr>
        <p:spPr>
          <a:xfrm rot="0">
            <a:off x="1028700" y="2489713"/>
            <a:ext cx="11861886" cy="282955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5570"/>
              </a:lnSpc>
              <a:spcBef>
                <a:spcPts val="0"/>
              </a:spcBef>
              <a:spcAft>
                <a:spcPts val="0"/>
              </a:spcAft>
              <a:buNone/>
            </a:pP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للمنشآت العائلية دور كبير في تقديم السلع والخدمات، والتوظيف، بالإضافة إلى دورها كجهات مانحة للقطاع الثالث. ووفقا لدراسة أجراها المركز الوطني للمنشآت العائلية في عام </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2025</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تمثل المنشآت العائلية قرابة </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95</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المنشآت العاملة في المملكة وتوظّف </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57</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موظفي القطاع الخاص و </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48</a:t>
            </a:r>
            <a:r>
              <a:rPr lang="en-US" altLang="zh-CN"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إجمالي القوى العاملة في المملكة. </a:t>
            </a:r>
            <a:endParaRPr lang="zh-CN" altLang="en-US" sz="296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Tree>
    <p:extLst>
      <p:ext uri="{BB962C8B-B14F-4D97-AF65-F5344CB8AC3E}">
        <p14:creationId xmlns:p14="http://schemas.microsoft.com/office/powerpoint/2010/main" val="1950747914"/>
      </p:ext>
    </p:extLst>
  </p:cSld>
  <p:clrMapOvr>
    <a:masterClrMapping/>
  </p:clrMapOvr>
</p:sld>
</file>

<file path=ppt/slides/slide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41" name="曲线"/>
          <p:cNvSpPr>
            <a:spLocks/>
          </p:cNvSpPr>
          <p:nvPr/>
        </p:nvSpPr>
        <p:spPr>
          <a:xfrm rot="0">
            <a:off x="-52552" y="-8737113"/>
            <a:ext cx="20799358" cy="2945041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42" name="مستطيل"/>
          <p:cNvSpPr>
            <a:spLocks/>
          </p:cNvSpPr>
          <p:nvPr/>
        </p:nvSpPr>
        <p:spPr>
          <a:xfrm rot="0">
            <a:off x="12878991" y="4878862"/>
            <a:ext cx="4974782" cy="1446529"/>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066"/>
              </a:lnSpc>
              <a:spcBef>
                <a:spcPts val="0"/>
              </a:spcBef>
              <a:spcAft>
                <a:spcPts val="0"/>
              </a:spcAft>
              <a:buNone/>
            </a:pPr>
            <a:r>
              <a:rPr lang="en-US" altLang="zh-CN" sz="201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كلمــــة</a:t>
            </a:r>
            <a:endParaRPr lang="en-US" altLang="zh-CN" sz="201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ctr">
              <a:lnSpc>
                <a:spcPts val="3662"/>
              </a:lnSpc>
              <a:spcBef>
                <a:spcPts val="0"/>
              </a:spcBef>
              <a:spcAft>
                <a:spcPts val="0"/>
              </a:spcAft>
              <a:buNone/>
            </a:pPr>
            <a:r>
              <a:rPr lang="en-US" altLang="zh-CN"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 معـــالي رئيس مجـــلس إدارة</a:t>
            </a:r>
            <a:endParaRPr lang="en-US" altLang="zh-CN"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a:p>
            <a:pPr marL="0" indent="0" algn="ctr">
              <a:lnSpc>
                <a:spcPts val="3662"/>
              </a:lnSpc>
              <a:spcBef>
                <a:spcPts val="0"/>
              </a:spcBef>
              <a:spcAft>
                <a:spcPts val="0"/>
              </a:spcAft>
              <a:buNone/>
            </a:pPr>
            <a:r>
              <a:rPr lang="en-US" altLang="zh-CN"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 المــركـز الوطـنـي للمـنــــشـــــــــآت  الـعــــــائــلـيـــــــــة </a:t>
            </a:r>
            <a:endParaRPr lang="zh-CN" altLang="en-US"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43" name="مستطيل"/>
          <p:cNvSpPr>
            <a:spLocks/>
          </p:cNvSpPr>
          <p:nvPr/>
        </p:nvSpPr>
        <p:spPr>
          <a:xfrm rot="0">
            <a:off x="780782" y="1048596"/>
            <a:ext cx="12393699" cy="727862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901"/>
              </a:lnSpc>
              <a:spcBef>
                <a:spcPts val="0"/>
              </a:spcBef>
              <a:spcAft>
                <a:spcPts val="0"/>
              </a:spcAft>
              <a:buNone/>
            </a:pP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تواصل المملكة العربية السعودية تنفيذ مستهدفات رؤية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2030</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عبر تعظيم دور القطاع الخاص بوصفه داعمًا رئيسيا للتنوع الاقتصادي والاستدامة. وفي هذا السياق، تبرز المستهدفات الوطنية برفع مساهمة القطاع الخاص في إجمالي الناتج المحلي من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40</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إلى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65</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مع رفع مساهمة المنشآت الصغيرة والمتوسطة من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إلى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35</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بما يعزز إنتاجية الاقتصاد ويزيد فرص النمو ويعمّق أثر الاستثمار المحلي.  </a:t>
            </a: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1599"/>
              </a:lnSpc>
              <a:spcBef>
                <a:spcPts val="0"/>
              </a:spcBef>
              <a:spcAft>
                <a:spcPts val="0"/>
              </a:spcAft>
              <a:buNone/>
            </a:pP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901"/>
              </a:lnSpc>
              <a:spcBef>
                <a:spcPts val="0"/>
              </a:spcBef>
              <a:spcAft>
                <a:spcPts val="0"/>
              </a:spcAft>
              <a:buNone/>
            </a:pP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وتُمثّل المنشآت العائلية القلب النابض لهذه المعادلة الاقتصادية في المملكة. فوفق دراسات المركز خلال الأعوام الأخيرة، تشكّل المنشآت العائلية نحو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95</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منشآت القطاع الخاص، وتستوعب قرابة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57</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موظفي القطاع الخاص، ويعمل بها حوالي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48</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إجمالي القوى العاملة في المملكة؛ وهي مؤشرات تُفسّر لماذا تُعد المنشآت العائلية من أهم مكوّنات سوق العمل ومنظومة الإنتاج الوطني.  </a:t>
            </a: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1599"/>
              </a:lnSpc>
              <a:spcBef>
                <a:spcPts val="0"/>
              </a:spcBef>
              <a:spcAft>
                <a:spcPts val="0"/>
              </a:spcAft>
              <a:buNone/>
            </a:pP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901"/>
              </a:lnSpc>
              <a:spcBef>
                <a:spcPts val="0"/>
              </a:spcBef>
              <a:spcAft>
                <a:spcPts val="0"/>
              </a:spcAft>
              <a:buNone/>
            </a:pP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وتستمد المنشآت العائلية قوتها من مزيجٍ يصعب تقليده: قيمٌ متوارثة تُراكم الثقة، ونَفَسٌ استثماري طويل الأمد، ومرونة تشغيلية عالية، إضافة إلى ارتباط وثيق بالمجتمع المحلي ينعكس على خلق فرص عمل أكثر استدامة، مع أثر اجتماعي كبير في دعم مبادرات القطاع غير الربحي. وفي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2025</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أصبحت هذه السمات أكثر أهمية في ظل تسارع التحولات التنظيمية والاقتصادية، ما يجعل رفع جاهزية الحوكمة والتعاقب القيادي ليس خيارًا تحسينيًا، بل شرطًا للاستمرارية.</a:t>
            </a: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1599"/>
              </a:lnSpc>
              <a:spcBef>
                <a:spcPts val="0"/>
              </a:spcBef>
              <a:spcAft>
                <a:spcPts val="0"/>
              </a:spcAft>
              <a:buNone/>
            </a:pP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901"/>
              </a:lnSpc>
              <a:spcBef>
                <a:spcPts val="0"/>
              </a:spcBef>
              <a:spcAft>
                <a:spcPts val="0"/>
              </a:spcAft>
              <a:buNone/>
            </a:pP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ومع ذلك، تظل تحديات الحوكمة والتعاقب وإدارة الخلافات من أبرز ما يواجه المنشآت العائلية. وتشير دراسات المركز إلى أن نسبة كبيرة من المنشآت العائلية لا تمتلك ميثاقا عائليا أو خطة للخلافة أو تصورا عن آلية الانتقال بين الأشكال القانونية، وهو ما ينعكس مباشرة على جودة الحوكمة ووضوح العلاقة بين الملكية والإدارة؛ كما أن البيئة النظامية تشهد تطورًا يرفع أهمية بناء المواثيق وصياغتها بشكل مهني متوافق مع الأنظمة.  </a:t>
            </a: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1599"/>
              </a:lnSpc>
              <a:spcBef>
                <a:spcPts val="0"/>
              </a:spcBef>
              <a:spcAft>
                <a:spcPts val="0"/>
              </a:spcAft>
              <a:buNone/>
            </a:pP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901"/>
              </a:lnSpc>
              <a:spcBef>
                <a:spcPts val="0"/>
              </a:spcBef>
              <a:spcAft>
                <a:spcPts val="0"/>
              </a:spcAft>
              <a:buNone/>
            </a:pP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وانطلاقًا من إدراك القيادة الرشيدة لثقل هذا القطاع ودوره في دفع عجلة التنمية، جاء الأمر السامي بتنظيم المركز ومنحه الاستقلالية ودعمه، ليكون منصة وطنية تُعالج التحديات بعمل مؤسسي مبني على المعرفة والشراكة، وتُسهم في تعظيم مساهمة المنشآت العائلية في الاقتصاد الوطني.  </a:t>
            </a: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1599"/>
              </a:lnSpc>
              <a:spcBef>
                <a:spcPts val="0"/>
              </a:spcBef>
              <a:spcAft>
                <a:spcPts val="0"/>
              </a:spcAft>
              <a:buNone/>
            </a:pPr>
            <a:endPar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901"/>
              </a:lnSpc>
              <a:spcBef>
                <a:spcPts val="0"/>
              </a:spcBef>
              <a:spcAft>
                <a:spcPts val="0"/>
              </a:spcAft>
              <a:buNone/>
            </a:pP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وخلال عام </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2026</a:t>
            </a:r>
            <a:r>
              <a:rPr lang="en-US" altLang="zh-CN"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واصل المركز أداء دوره في تمكين المنشآت العائلية—خصوصًا تلك التي تمر بمرحلة انتقال الملكية للأجيال القادمة—عبر رفع الوعي بممكنات الحوكمة والتحول المؤسسي، وتوسيع الوصول للمستفيدين ميدانيًا من خلال مبادرات نوعية؛ تركّز على محاور الوقاية من النزاعات، واختيار الشكل القانوني الأنسب، والميثاق العائلي، وتعزيز التماسك العائلي كجزء من الاستدامة المؤسسية.  </a:t>
            </a:r>
            <a:endParaRPr lang="zh-CN" altLang="en-US" sz="15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45" name="تجميع"/>
          <p:cNvGrpSpPr>
            <a:grpSpLocks/>
          </p:cNvGrpSpPr>
          <p:nvPr/>
        </p:nvGrpSpPr>
        <p:grpSpPr>
          <a:xfrm>
            <a:off x="13721770" y="1062190"/>
            <a:ext cx="3235892" cy="3681851"/>
            <a:chOff x="13721770" y="1062190"/>
            <a:chExt cx="3235892" cy="3681851"/>
          </a:xfrm>
        </p:grpSpPr>
        <p:sp>
          <p:nvSpPr>
            <p:cNvPr id="44" name="曲线"/>
            <p:cNvSpPr>
              <a:spLocks/>
            </p:cNvSpPr>
            <p:nvPr/>
          </p:nvSpPr>
          <p:spPr>
            <a:xfrm rot="0">
              <a:off x="13721770" y="1062190"/>
              <a:ext cx="3235892" cy="3681851"/>
            </a:xfrm>
            <a:custGeom>
              <a:gdLst>
                <a:gd name="T1" fmla="*/ 0 w 21600"/>
                <a:gd name="T2" fmla="*/ 0 h 21600"/>
                <a:gd name="T3" fmla="*/ 21600 w 21600"/>
                <a:gd name="T4" fmla="*/ 21600 h 21600"/>
              </a:gdLst>
              <a:rect l="T1" t="T2" r="T3" b="T4"/>
              <a:pathLst>
                <a:path w="21600" h="21600">
                  <a:moveTo>
                    <a:pt x="0" y="0"/>
                  </a:moveTo>
                  <a:lnTo>
                    <a:pt x="17999" y="0"/>
                  </a:lnTo>
                  <a:cubicBezTo>
                    <a:pt x="19988" y="0"/>
                    <a:pt x="21600" y="1199"/>
                    <a:pt x="21600" y="2678"/>
                  </a:cubicBezTo>
                  <a:lnTo>
                    <a:pt x="21600" y="21600"/>
                  </a:lnTo>
                  <a:lnTo>
                    <a:pt x="0" y="21600"/>
                  </a:lnTo>
                  <a:close/>
                </a:path>
              </a:pathLst>
            </a:custGeom>
            <a:gradFill rotWithShape="1">
              <a:gsLst>
                <a:gs pos="0">
                  <a:srgbClr val="256A74">
                    <a:alpha val="100000"/>
                  </a:srgbClr>
                </a:gs>
                <a:gs pos="50000">
                  <a:srgbClr val="366A72">
                    <a:alpha val="89803"/>
                  </a:srgbClr>
                </a:gs>
                <a:gs pos="100000">
                  <a:srgbClr val="7CBAC4">
                    <a:alpha val="100000"/>
                  </a:srgbClr>
                </a:gs>
              </a:gsLst>
              <a:lin ang="5400000" scaled="1"/>
            </a:gradFill>
            <a:ln cmpd="sng" cap="flat">
              <a:noFill/>
              <a:prstDash val="solid"/>
              <a:miter/>
            </a:ln>
          </p:spPr>
        </p:sp>
      </p:grpSp>
      <p:sp>
        <p:nvSpPr>
          <p:cNvPr id="46" name="曲线"/>
          <p:cNvSpPr>
            <a:spLocks/>
          </p:cNvSpPr>
          <p:nvPr/>
        </p:nvSpPr>
        <p:spPr>
          <a:xfrm rot="0">
            <a:off x="13721770" y="1684884"/>
            <a:ext cx="3235897" cy="305916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t="-6852" r="-1055" b="-6852"/>
            </a:stretch>
          </a:blipFill>
          <a:ln cmpd="sng" cap="flat">
            <a:noFill/>
            <a:prstDash val="solid"/>
            <a:miter/>
          </a:ln>
        </p:spPr>
      </p:sp>
    </p:spTree>
    <p:extLst>
      <p:ext uri="{BB962C8B-B14F-4D97-AF65-F5344CB8AC3E}">
        <p14:creationId xmlns:p14="http://schemas.microsoft.com/office/powerpoint/2010/main" val="336322832"/>
      </p:ext>
    </p:extLst>
  </p:cSld>
  <p:clrMapOvr>
    <a:masterClrMapping/>
  </p:clrMapOvr>
</p:sld>
</file>

<file path=ppt/slides/slide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53" name="曲线"/>
          <p:cNvSpPr>
            <a:spLocks/>
          </p:cNvSpPr>
          <p:nvPr/>
        </p:nvSpPr>
        <p:spPr>
          <a:xfrm rot="0">
            <a:off x="-52552" y="-8737113"/>
            <a:ext cx="20799358" cy="2945041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54" name="مستطيل"/>
          <p:cNvSpPr>
            <a:spLocks/>
          </p:cNvSpPr>
          <p:nvPr/>
        </p:nvSpPr>
        <p:spPr>
          <a:xfrm rot="0">
            <a:off x="13431622" y="5011231"/>
            <a:ext cx="3797143" cy="1911603"/>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066"/>
              </a:lnSpc>
              <a:spcBef>
                <a:spcPts val="0"/>
              </a:spcBef>
              <a:spcAft>
                <a:spcPts val="0"/>
              </a:spcAft>
              <a:buNone/>
            </a:pPr>
            <a:r>
              <a:rPr lang="en-US" altLang="zh-CN" sz="201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كلمـــــــة</a:t>
            </a:r>
            <a:endParaRPr lang="en-US" altLang="zh-CN" sz="201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ctr">
              <a:lnSpc>
                <a:spcPts val="3662"/>
              </a:lnSpc>
              <a:spcBef>
                <a:spcPts val="0"/>
              </a:spcBef>
              <a:spcAft>
                <a:spcPts val="0"/>
              </a:spcAft>
              <a:buNone/>
            </a:pPr>
            <a:r>
              <a:rPr lang="en-US" altLang="zh-CN"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 الرئيــــس التنــفــيـــذي</a:t>
            </a:r>
            <a:endParaRPr lang="en-US" altLang="zh-CN"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a:p>
            <a:pPr marL="0" indent="0" algn="ctr">
              <a:lnSpc>
                <a:spcPts val="3662"/>
              </a:lnSpc>
              <a:spcBef>
                <a:spcPts val="0"/>
              </a:spcBef>
              <a:spcAft>
                <a:spcPts val="0"/>
              </a:spcAft>
              <a:buNone/>
            </a:pPr>
            <a:r>
              <a:rPr lang="en-US" altLang="zh-CN"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 للمــركـــز الوطــنـي للمـــــنــــشـــــــآت الـعــائلـــــيــــة </a:t>
            </a:r>
            <a:endParaRPr lang="zh-CN" altLang="en-US" sz="1815"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55" name="مستطيل"/>
          <p:cNvSpPr>
            <a:spLocks/>
          </p:cNvSpPr>
          <p:nvPr/>
        </p:nvSpPr>
        <p:spPr>
          <a:xfrm rot="0">
            <a:off x="347605" y="942975"/>
            <a:ext cx="12908146" cy="707028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537"/>
              </a:lnSpc>
              <a:spcBef>
                <a:spcPts val="0"/>
              </a:spcBef>
              <a:spcAft>
                <a:spcPts val="0"/>
              </a:spcAft>
              <a:buNone/>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منذ إطلاق استراتيجية المركز الوطني للمنشآت العائلية في مطلع عام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2023</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 وضعنا نصب أعيننا مهمةً واضحة : بناء منظومة متكاملة تضمن استدامة المنشآت العائلية وتعزز مساهمتها في التنمية الوطنية. وتأتي هذه المهمة متسقةً مع الرؤية الطموحة لقيادتنا الرشيدة، والتي تهدف إلى رفع مساهمة القطاع الخاص في الناتج المحلي الإجمالي من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40</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إلى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65</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بحلول عام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2030</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إن القيمة الحقيقية للمنشآت العائلية تتجلى بوضوح في لغة الأرقام؛ إذ تشير بياناتنا إلى أن هذه المنشآت تمثل اليوم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95</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إجمالي المنشآت العاملة في المملكة، وتستوعب قرابة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48</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 القوى العاملة. هذه الضخامة تجعل من الحفاظ على هذه الكيانات، وتطوير حوكمتها، وضمان استدامتها ضرورة وطنية قصوى، تنعكس آثارها مباشرة على استقرار ونمو الاقتصاد الوطني وسوق العمل.</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وبفضل الله، مثّل عام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2025</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 نقطة ارتكاز تاريخية في مسيرة المركز، حيث بدأنا الانتقال من مرحلة التأسيس إلى مرحلة "توسيع الأثر"، والتي تُرجمت إلى منجزات ملموسة، أستعرض معكم أبرزها:</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مأسسة و تنظيم المركز: صدور الأمر السامي الكريم بمنح المركز الاستقلال المالي والإداري، والبدء في استكمال الجوانب الفنية والنظامية المرتبطة بذلك.</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إثراء المحتوى العربي: نشر أكثر من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52</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إصداراً ودليلاً إرشادياً متخصصاً، حظيت بمتابعة واسعة من مختلف مناطق المملكة والعالم العربي.</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التوسع في البرامج التدريبية: تنظيم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برنامجاً تدريبياً طوّرها المركز داخلياً أو بالتعاون مع جهات عالمية مرموقة مثل جامعة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INSEAD</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تأهيل المستشارين والوسطاء: إطلاق برنامج مستشار المنشآت العائلية المعتمد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CFBA</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وبرنامج وسيط المنشآت العائلية المعتمد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CFBM</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إطلاق برنامج الاستشارات: تقديم خدمات تحليل الوضع الراهن، ومراجعة المواثيق العائلية، والإشراف على التحول المؤسسي لشريحة واسعة من العوائل التجارية.</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تسوية المنازعات: تفعيل الوسائل البديلة عبر إجراء أكثر من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166</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وساطة بواسطة وسطاء معتمدين من قبل المركز، مما ساهم في حل قضايا تجاوزت قيمتها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282</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مليون ريال.</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الانتشار الجغرافي: تنظيم والمشاركة في أكثر من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78</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فعالية غطت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27</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مدينة داخل وخارج المملكة، لرفع الوعي لدى كافة الفئات المستهدفة.</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الشراكات والتحالفات: توقيع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25</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شراكة، منها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16</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اتفاقية تعاون مع الغرف التجارية، مما عزز من تكامل الأدوار لخدمة المنتسبين في كافة المناطق.</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lvl="1" marL="302260" indent="-151130" algn="just">
              <a:lnSpc>
                <a:spcPts val="2537"/>
              </a:lnSpc>
              <a:spcBef>
                <a:spcPts val="0"/>
              </a:spcBef>
              <a:spcAft>
                <a:spcPts val="0"/>
              </a:spcAft>
              <a:buFont typeface="Arial" pitchFamily="34" charset="0"/>
              <a:buChar char="•"/>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استدامة المركز: تأسيس "وقفية المركز" وتشكيل مجلس نظارتها الأول، لتكون رافداً يضمن الاستدامة المالية لأعمال المركز ومبادراته.</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وإننا إذ نحمد الله على ما تحقق، فإن طموحاتنا تمتد للبناء على هذه المكتسبات في عام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2026</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 حيث سنركز على استصدار نظام المركز، والتوسع في الحلول الاستشارية والتدريبية، وبناء مجتمعات ومجالس للمنشآت العائلية، بالإضافة إلى تعزيز دور المركز في صناعة السياسات العامة عبر تأسيس حاوية فكرية (</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Think Tank</a:t>
            </a: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علاوة على المبادرات الأخرى مع شركائنا المختلفين.</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7"/>
              </a:lnSpc>
              <a:spcBef>
                <a:spcPts val="0"/>
              </a:spcBef>
              <a:spcAft>
                <a:spcPts val="0"/>
              </a:spcAft>
              <a:buNone/>
            </a:pPr>
            <a:r>
              <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ختاماً، نجدد التزامنا في المركز الوطني للمنشآت العائلية بأن نكون الشريك الموثوق لكل عائلة تجارية تسعى لصون إرثها وتنمية مستقبلها، وبأن نقود الفكر والرأي في مجال المنشآت العائلية باللغة العربية على مستوى العالم، وبأن نكون الشريك الأكثر اعتمادية مع الجهات المختلفة للوصول وتحقيق مصالح المنشآت العائلية، مساهمين بذلك في رسم ملامح اقتصاد وطني مزدهر ومستدام.</a:t>
            </a:r>
            <a:endParaRPr lang="en-US" altLang="zh-CN"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539"/>
              </a:lnSpc>
              <a:spcBef>
                <a:spcPts val="0"/>
              </a:spcBef>
              <a:spcAft>
                <a:spcPts val="0"/>
              </a:spcAft>
              <a:buNone/>
            </a:pPr>
            <a:endParaRPr lang="zh-CN" altLang="en-US" sz="140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57" name="تجميع"/>
          <p:cNvGrpSpPr>
            <a:grpSpLocks/>
          </p:cNvGrpSpPr>
          <p:nvPr/>
        </p:nvGrpSpPr>
        <p:grpSpPr>
          <a:xfrm>
            <a:off x="13721770" y="1062190"/>
            <a:ext cx="3235892" cy="3681851"/>
            <a:chOff x="13721770" y="1062190"/>
            <a:chExt cx="3235892" cy="3681851"/>
          </a:xfrm>
        </p:grpSpPr>
        <p:sp>
          <p:nvSpPr>
            <p:cNvPr id="56" name="曲线"/>
            <p:cNvSpPr>
              <a:spLocks/>
            </p:cNvSpPr>
            <p:nvPr/>
          </p:nvSpPr>
          <p:spPr>
            <a:xfrm rot="0">
              <a:off x="13721770" y="1062190"/>
              <a:ext cx="3235892" cy="3681851"/>
            </a:xfrm>
            <a:custGeom>
              <a:gdLst>
                <a:gd name="T1" fmla="*/ 0 w 21600"/>
                <a:gd name="T2" fmla="*/ 0 h 21600"/>
                <a:gd name="T3" fmla="*/ 21600 w 21600"/>
                <a:gd name="T4" fmla="*/ 21600 h 21600"/>
              </a:gdLst>
              <a:rect l="T1" t="T2" r="T3" b="T4"/>
              <a:pathLst>
                <a:path w="21600" h="21600">
                  <a:moveTo>
                    <a:pt x="0" y="0"/>
                  </a:moveTo>
                  <a:lnTo>
                    <a:pt x="17999" y="0"/>
                  </a:lnTo>
                  <a:cubicBezTo>
                    <a:pt x="19988" y="0"/>
                    <a:pt x="21600" y="1199"/>
                    <a:pt x="21600" y="2678"/>
                  </a:cubicBezTo>
                  <a:lnTo>
                    <a:pt x="21600" y="21600"/>
                  </a:lnTo>
                  <a:lnTo>
                    <a:pt x="0" y="21600"/>
                  </a:lnTo>
                  <a:close/>
                </a:path>
              </a:pathLst>
            </a:custGeom>
            <a:gradFill rotWithShape="1">
              <a:gsLst>
                <a:gs pos="0">
                  <a:srgbClr val="256A74">
                    <a:alpha val="100000"/>
                  </a:srgbClr>
                </a:gs>
                <a:gs pos="50000">
                  <a:srgbClr val="366A72">
                    <a:alpha val="89803"/>
                  </a:srgbClr>
                </a:gs>
                <a:gs pos="100000">
                  <a:srgbClr val="7CBAC4">
                    <a:alpha val="100000"/>
                  </a:srgbClr>
                </a:gs>
              </a:gsLst>
              <a:lin ang="5400000" scaled="1"/>
            </a:gradFill>
            <a:ln cmpd="sng" cap="flat">
              <a:noFill/>
              <a:prstDash val="solid"/>
              <a:miter/>
            </a:ln>
          </p:spPr>
        </p:sp>
      </p:grpSp>
      <p:sp>
        <p:nvSpPr>
          <p:cNvPr id="58" name="曲线"/>
          <p:cNvSpPr>
            <a:spLocks/>
          </p:cNvSpPr>
          <p:nvPr/>
        </p:nvSpPr>
        <p:spPr>
          <a:xfrm rot="0">
            <a:off x="13721770" y="1508152"/>
            <a:ext cx="3235897" cy="323589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Tree>
    <p:extLst>
      <p:ext uri="{BB962C8B-B14F-4D97-AF65-F5344CB8AC3E}">
        <p14:creationId xmlns:p14="http://schemas.microsoft.com/office/powerpoint/2010/main" val="985781076"/>
      </p:ext>
    </p:extLst>
  </p:cSld>
  <p:clrMapOvr>
    <a:masterClrMapping/>
  </p:clrMapOvr>
</p:sld>
</file>

<file path=ppt/slides/slide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65" name="曲线"/>
          <p:cNvSpPr>
            <a:spLocks/>
          </p:cNvSpPr>
          <p:nvPr/>
        </p:nvSpPr>
        <p:spPr>
          <a:xfrm rot="0">
            <a:off x="6802" y="-82314"/>
            <a:ext cx="18426340" cy="10364817"/>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1"/>
            <a:stretch>
              <a:fillRect t="-21" b="-21"/>
            </a:stretch>
          </a:blipFill>
          <a:ln cmpd="sng" cap="flat">
            <a:noFill/>
            <a:prstDash val="solid"/>
            <a:miter/>
          </a:ln>
        </p:spPr>
      </p:sp>
      <p:sp>
        <p:nvSpPr>
          <p:cNvPr id="66" name="曲线"/>
          <p:cNvSpPr>
            <a:spLocks/>
          </p:cNvSpPr>
          <p:nvPr/>
        </p:nvSpPr>
        <p:spPr>
          <a:xfrm rot="0">
            <a:off x="667313" y="349366"/>
            <a:ext cx="4829419" cy="993763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67" name="曲线"/>
          <p:cNvSpPr>
            <a:spLocks/>
          </p:cNvSpPr>
          <p:nvPr/>
        </p:nvSpPr>
        <p:spPr>
          <a:xfrm rot="0">
            <a:off x="10799" y="6829063"/>
            <a:ext cx="9209174" cy="345793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alphaModFix amt="54000"/>
            </a:blip>
            <a:stretch/>
          </a:blipFill>
          <a:ln cmpd="sng" cap="flat">
            <a:noFill/>
            <a:prstDash val="solid"/>
            <a:miter/>
          </a:ln>
        </p:spPr>
      </p:sp>
      <p:sp>
        <p:nvSpPr>
          <p:cNvPr id="68" name="曲线"/>
          <p:cNvSpPr>
            <a:spLocks/>
          </p:cNvSpPr>
          <p:nvPr/>
        </p:nvSpPr>
        <p:spPr>
          <a:xfrm rot="0">
            <a:off x="15357923" y="-82314"/>
            <a:ext cx="2194373" cy="10364817"/>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4"/>
            <a:stretch/>
          </a:blipFill>
          <a:ln cmpd="sng" cap="flat">
            <a:noFill/>
            <a:prstDash val="solid"/>
            <a:miter/>
          </a:ln>
        </p:spPr>
      </p:sp>
      <p:sp>
        <p:nvSpPr>
          <p:cNvPr id="69" name="曲线"/>
          <p:cNvSpPr>
            <a:spLocks/>
          </p:cNvSpPr>
          <p:nvPr/>
        </p:nvSpPr>
        <p:spPr>
          <a:xfrm rot="0">
            <a:off x="15906517" y="-77817"/>
            <a:ext cx="2410212" cy="1036481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blipFill>
          <a:ln cmpd="sng" cap="flat">
            <a:noFill/>
            <a:prstDash val="solid"/>
            <a:miter/>
          </a:ln>
        </p:spPr>
      </p:sp>
      <p:sp>
        <p:nvSpPr>
          <p:cNvPr id="70" name="مستطيل"/>
          <p:cNvSpPr>
            <a:spLocks/>
          </p:cNvSpPr>
          <p:nvPr/>
        </p:nvSpPr>
        <p:spPr>
          <a:xfrm rot="0">
            <a:off x="5508136" y="3451942"/>
            <a:ext cx="11336789" cy="216154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7020"/>
              </a:lnSpc>
              <a:spcBef>
                <a:spcPts val="0"/>
              </a:spcBef>
              <a:spcAft>
                <a:spcPts val="0"/>
              </a:spcAft>
              <a:buNone/>
            </a:pPr>
            <a:r>
              <a:rPr lang="en-US" altLang="zh-CN" sz="1105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عن المركز</a:t>
            </a:r>
            <a:endParaRPr lang="zh-CN" altLang="en-US" sz="1105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71" name="خط مستقيم"/>
          <p:cNvSpPr>
            <a:spLocks/>
          </p:cNvSpPr>
          <p:nvPr/>
        </p:nvSpPr>
        <p:spPr>
          <a:xfrm rot="0">
            <a:off x="8127188" y="5798949"/>
            <a:ext cx="8657905" cy="32410"/>
          </a:xfrm>
          <a:prstGeom prst="line"/>
          <a:noFill/>
          <a:ln w="28575" cmpd="sng" cap="flat">
            <a:solidFill>
              <a:srgbClr val="F9FAFA"/>
            </a:solidFill>
            <a:prstDash val="solid"/>
            <a:round/>
            <a:headEnd type="oval" w="lg" len="lg"/>
          </a:ln>
        </p:spPr>
      </p:sp>
      <p:sp>
        <p:nvSpPr>
          <p:cNvPr id="72" name="مستطيل"/>
          <p:cNvSpPr>
            <a:spLocks/>
          </p:cNvSpPr>
          <p:nvPr/>
        </p:nvSpPr>
        <p:spPr>
          <a:xfrm rot="0">
            <a:off x="1814456" y="5407237"/>
            <a:ext cx="2149722" cy="2313813"/>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8219"/>
              </a:lnSpc>
              <a:spcBef>
                <a:spcPts val="0"/>
              </a:spcBef>
              <a:spcAft>
                <a:spcPts val="0"/>
              </a:spcAft>
              <a:buNone/>
            </a:pPr>
            <a:r>
              <a:rPr lang="en-US" altLang="zh-CN" sz="10121" b="1" i="0" u="none" strike="noStrike" kern="1200" cap="none" spc="0" baseline="0">
                <a:gradFill>
                  <a:gsLst>
                    <a:gs pos="0">
                      <a:srgbClr val="9F8251"/>
                    </a:gs>
                    <a:gs pos="100000">
                      <a:srgbClr val="E5CA9E"/>
                    </a:gs>
                  </a:gsLst>
                  <a:lin scaled="0"/>
                </a:gradFill>
                <a:latin typeface="Alexandria Medium" pitchFamily="0" charset="0"/>
                <a:ea typeface="Alexandria Medium" pitchFamily="0" charset="0"/>
                <a:cs typeface="Alexandria Medium" pitchFamily="0" charset="0"/>
                <a:sym typeface="Alexandria Medium" pitchFamily="0" charset="0"/>
              </a:rPr>
              <a:t>01</a:t>
            </a:r>
            <a:endParaRPr lang="zh-CN" altLang="en-US" sz="10121" b="1" i="0" u="none" strike="noStrike" kern="1200" cap="none" spc="0" baseline="0">
              <a:gradFill>
                <a:gsLst>
                  <a:gs pos="0">
                    <a:srgbClr val="9F8251"/>
                  </a:gs>
                  <a:gs pos="100000">
                    <a:srgbClr val="E5CA9E"/>
                  </a:gs>
                </a:gsLst>
                <a:lin scaled="0"/>
              </a:gradFill>
              <a:latin typeface="Alexandria Medium" pitchFamily="0" charset="0"/>
              <a:ea typeface="Alexandria Medium" pitchFamily="0" charset="0"/>
              <a:cs typeface="Alexandria Medium" pitchFamily="0" charset="0"/>
              <a:sym typeface="Alexandria Medium" pitchFamily="0" charset="0"/>
            </a:endParaRPr>
          </a:p>
        </p:txBody>
      </p:sp>
      <p:sp>
        <p:nvSpPr>
          <p:cNvPr id="73" name="خط مستقيم"/>
          <p:cNvSpPr>
            <a:spLocks/>
          </p:cNvSpPr>
          <p:nvPr/>
        </p:nvSpPr>
        <p:spPr>
          <a:xfrm rot="0">
            <a:off x="2573139" y="7547495"/>
            <a:ext cx="1465686" cy="0"/>
          </a:xfrm>
          <a:prstGeom prst="line"/>
          <a:noFill/>
          <a:ln w="57150" cmpd="sng" cap="flat">
            <a:gradFill rotWithShape="1">
              <a:gsLst>
                <a:gs pos="0">
                  <a:srgbClr val="9F8251">
                    <a:alpha val="100000"/>
                  </a:srgbClr>
                </a:gs>
                <a:gs pos="100000">
                  <a:srgbClr val="D5BD94">
                    <a:alpha val="100000"/>
                  </a:srgbClr>
                </a:gs>
              </a:gsLst>
              <a:lin ang="0" scaled="1"/>
            </a:gradFill>
            <a:prstDash val="solid"/>
            <a:round/>
          </a:ln>
        </p:spPr>
      </p:sp>
    </p:spTree>
    <p:extLst>
      <p:ext uri="{BB962C8B-B14F-4D97-AF65-F5344CB8AC3E}">
        <p14:creationId xmlns:p14="http://schemas.microsoft.com/office/powerpoint/2010/main" val="626343775"/>
      </p:ext>
    </p:extLst>
  </p:cSld>
  <p:clrMapOvr>
    <a:masterClrMapping/>
  </p:clrMapOvr>
</p:sld>
</file>

<file path=ppt/slides/slide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80" name="خط مستقيم"/>
          <p:cNvSpPr>
            <a:spLocks/>
          </p:cNvSpPr>
          <p:nvPr/>
        </p:nvSpPr>
        <p:spPr>
          <a:xfrm rot="0">
            <a:off x="1633026" y="8892306"/>
            <a:ext cx="14225894" cy="0"/>
          </a:xfrm>
          <a:prstGeom prst="line"/>
          <a:noFill/>
          <a:ln w="19050" cmpd="sng" cap="flat">
            <a:solidFill>
              <a:srgbClr val="898151"/>
            </a:solidFill>
            <a:prstDash val="solid"/>
            <a:round/>
          </a:ln>
        </p:spPr>
      </p:sp>
      <p:sp>
        <p:nvSpPr>
          <p:cNvPr id="81"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82" name="曲线"/>
          <p:cNvSpPr>
            <a:spLocks/>
          </p:cNvSpPr>
          <p:nvPr/>
        </p:nvSpPr>
        <p:spPr>
          <a:xfrm flipH="1" rot="0">
            <a:off x="6561372" y="1256103"/>
            <a:ext cx="10697929" cy="7674247"/>
          </a:xfrm>
          <a:custGeom>
            <a:gdLst>
              <a:gd name="T1" fmla="*/ 0 w 21600"/>
              <a:gd name="T2" fmla="*/ 0 h 21600"/>
              <a:gd name="T3" fmla="*/ 21600 w 21600"/>
              <a:gd name="T4" fmla="*/ 21600 h 21600"/>
            </a:gdLst>
            <a:rect l="T1" t="T2" r="T3" b="T4"/>
            <a:pathLst>
              <a:path w="21600" h="21600">
                <a:moveTo>
                  <a:pt x="21600" y="0"/>
                </a:moveTo>
                <a:lnTo>
                  <a:pt x="0" y="0"/>
                </a:lnTo>
                <a:lnTo>
                  <a:pt x="0" y="21600"/>
                </a:lnTo>
                <a:lnTo>
                  <a:pt x="21600" y="21600"/>
                </a:lnTo>
                <a:lnTo>
                  <a:pt x="21600" y="0"/>
                </a:lnTo>
                <a:close/>
              </a:path>
            </a:pathLst>
          </a:custGeom>
          <a:blipFill rotWithShape="1">
            <a:blip r:embed="rId2"/>
            <a:stretch>
              <a:fillRect t="-159" r="-8874" b="-90113"/>
            </a:stretch>
          </a:blipFill>
          <a:ln cmpd="sng" cap="flat">
            <a:noFill/>
            <a:prstDash val="solid"/>
            <a:miter/>
          </a:ln>
        </p:spPr>
      </p:sp>
      <p:sp>
        <p:nvSpPr>
          <p:cNvPr id="83"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alphaModFix amt="64000"/>
            </a:blip>
            <a:stretch>
              <a:fillRect l="-14" t="-719520" r="-14" b="-477140"/>
            </a:stretch>
          </a:blipFill>
          <a:ln cmpd="sng" cap="flat">
            <a:noFill/>
            <a:prstDash val="solid"/>
            <a:miter/>
          </a:ln>
        </p:spPr>
      </p:sp>
      <p:sp>
        <p:nvSpPr>
          <p:cNvPr id="84"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4"/>
            <a:stretch>
              <a:fillRect l="-7576" b="-532493"/>
            </a:stretch>
          </a:blipFill>
          <a:ln cmpd="sng" cap="flat">
            <a:noFill/>
            <a:prstDash val="solid"/>
            <a:miter/>
          </a:ln>
        </p:spPr>
      </p:sp>
      <p:grpSp>
        <p:nvGrpSpPr>
          <p:cNvPr id="86" name="تجميع"/>
          <p:cNvGrpSpPr>
            <a:grpSpLocks/>
          </p:cNvGrpSpPr>
          <p:nvPr/>
        </p:nvGrpSpPr>
        <p:grpSpPr>
          <a:xfrm>
            <a:off x="12771112" y="2715047"/>
            <a:ext cx="4016971" cy="2640103"/>
            <a:chOff x="12771112" y="2715047"/>
            <a:chExt cx="4016971" cy="2640103"/>
          </a:xfrm>
        </p:grpSpPr>
        <p:sp>
          <p:nvSpPr>
            <p:cNvPr id="85" name="曲线"/>
            <p:cNvSpPr>
              <a:spLocks/>
            </p:cNvSpPr>
            <p:nvPr/>
          </p:nvSpPr>
          <p:spPr>
            <a:xfrm rot="0">
              <a:off x="12771112" y="2715047"/>
              <a:ext cx="4016971" cy="264010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fillRect t="-6279" b="-6279"/>
              </a:stretch>
            </a:blipFill>
            <a:ln cmpd="sng" cap="flat">
              <a:noFill/>
              <a:prstDash val="solid"/>
              <a:miter/>
            </a:ln>
          </p:spPr>
        </p:sp>
      </p:grpSp>
      <p:sp>
        <p:nvSpPr>
          <p:cNvPr id="87" name="مستطيل"/>
          <p:cNvSpPr>
            <a:spLocks/>
          </p:cNvSpPr>
          <p:nvPr/>
        </p:nvSpPr>
        <p:spPr>
          <a:xfrm rot="0">
            <a:off x="12346390" y="7018094"/>
            <a:ext cx="3212721" cy="938022"/>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7386"/>
              </a:lnSpc>
              <a:spcBef>
                <a:spcPts val="0"/>
              </a:spcBef>
              <a:spcAft>
                <a:spcPts val="0"/>
              </a:spcAft>
              <a:buNone/>
            </a:pPr>
            <a:r>
              <a:rPr lang="en-US" altLang="zh-CN" sz="4103"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عــن المركز </a:t>
            </a:r>
            <a:endParaRPr lang="zh-CN" altLang="en-US" sz="4103"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88" name="مستطيل"/>
          <p:cNvSpPr>
            <a:spLocks/>
          </p:cNvSpPr>
          <p:nvPr/>
        </p:nvSpPr>
        <p:spPr>
          <a:xfrm rot="0">
            <a:off x="1908786" y="2370775"/>
            <a:ext cx="10130075" cy="537210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700"/>
              </a:lnSpc>
              <a:spcBef>
                <a:spcPts val="0"/>
              </a:spcBef>
              <a:spcAft>
                <a:spcPts val="0"/>
              </a:spcAft>
              <a:buNone/>
            </a:pP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تم إطلاق المركز تنفيذاً للأمر السامي الكريم رقم (</a:t>
            </a: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49691</a:t>
            </a: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وتاريخ </a:t>
            </a: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15</a:t>
            </a: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ذي القعدة </a:t>
            </a: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1433</a:t>
            </a: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هـ بأن تقوم وزارة التجارة والصناعة بالتنسيق مع مجلس الغرف التجارية والصناعية بإعادة افتتاح المركز الوطني للمنشآت العائلية ودعمه ووضع آليات تمويله وافتتاح فرع له في كل غرفة تجارية. </a:t>
            </a:r>
            <a:endPar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a:p>
            <a:pPr marL="0" indent="0" algn="just">
              <a:lnSpc>
                <a:spcPts val="4700"/>
              </a:lnSpc>
              <a:spcBef>
                <a:spcPts val="0"/>
              </a:spcBef>
              <a:spcAft>
                <a:spcPts val="0"/>
              </a:spcAft>
              <a:buNone/>
            </a:pPr>
            <a:endPar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a:p>
            <a:pPr marL="0" indent="0" algn="just">
              <a:lnSpc>
                <a:spcPts val="4700"/>
              </a:lnSpc>
              <a:spcBef>
                <a:spcPts val="0"/>
              </a:spcBef>
              <a:spcAft>
                <a:spcPts val="0"/>
              </a:spcAft>
              <a:buNone/>
            </a:pPr>
            <a:r>
              <a:rPr lang="en-US" altLang="zh-CN"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ويعمل المركز على تحقيق رسالته من خلال تقديم الخدمات والتواصل الفعّال مع المنشآت العائلية، الجهات الحكومية، الجهات الاستشارية، والمجتمع والعموم وذلك لبناء منظومة متكاملة تساهم في جعل المنشآت العائلية مستدامة وتعزز من مساهمتها في التنمية الوطنية.</a:t>
            </a:r>
            <a:endParaRPr lang="zh-CN" altLang="en-US" sz="2611"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sp>
        <p:nvSpPr>
          <p:cNvPr id="89" name="曲线"/>
          <p:cNvSpPr>
            <a:spLocks/>
          </p:cNvSpPr>
          <p:nvPr/>
        </p:nvSpPr>
        <p:spPr>
          <a:xfrm rot="0">
            <a:off x="11270201" y="1449384"/>
            <a:ext cx="2479695" cy="334756"/>
          </a:xfrm>
          <a:custGeom>
            <a:gdLst>
              <a:gd name="T1" fmla="*/ 0 w 21600"/>
              <a:gd name="T2" fmla="*/ 0 h 21600"/>
              <a:gd name="T3" fmla="*/ 21600 w 21600"/>
              <a:gd name="T4" fmla="*/ 21600 h 21600"/>
            </a:gdLst>
            <a:rect l="T1" t="T2" r="T3" b="T4"/>
            <a:pathLst/>
          </a:custGeom>
          <a:noFill/>
          <a:ln w="19050" cmpd="sng" cap="flat">
            <a:solidFill>
              <a:srgbClr val="898151"/>
            </a:solidFill>
            <a:prstDash val="solid"/>
            <a:round/>
          </a:ln>
        </p:spPr>
      </p:sp>
      <p:sp>
        <p:nvSpPr>
          <p:cNvPr id="90" name="خط مستقيم"/>
          <p:cNvSpPr>
            <a:spLocks/>
          </p:cNvSpPr>
          <p:nvPr/>
        </p:nvSpPr>
        <p:spPr>
          <a:xfrm rot="0">
            <a:off x="1633026" y="1452311"/>
            <a:ext cx="9646439" cy="0"/>
          </a:xfrm>
          <a:prstGeom prst="line"/>
          <a:noFill/>
          <a:ln w="19050" cmpd="sng" cap="flat">
            <a:solidFill>
              <a:srgbClr val="898151"/>
            </a:solidFill>
            <a:prstDash val="solid"/>
            <a:round/>
          </a:ln>
        </p:spPr>
      </p:sp>
      <p:sp>
        <p:nvSpPr>
          <p:cNvPr id="91" name="خط مستقيم"/>
          <p:cNvSpPr>
            <a:spLocks/>
          </p:cNvSpPr>
          <p:nvPr/>
        </p:nvSpPr>
        <p:spPr>
          <a:xfrm flipH="1" rot="0">
            <a:off x="1642550" y="1452271"/>
            <a:ext cx="0" cy="7436531"/>
          </a:xfrm>
          <a:prstGeom prst="line"/>
          <a:noFill/>
          <a:ln w="19050" cmpd="sng" cap="flat">
            <a:solidFill>
              <a:srgbClr val="898151"/>
            </a:solidFill>
            <a:prstDash val="solid"/>
            <a:round/>
          </a:ln>
        </p:spPr>
      </p:sp>
      <p:sp>
        <p:nvSpPr>
          <p:cNvPr id="92"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6"/>
            <a:stretch>
              <a:fillRect l="-2325" t="-103161" b="-573895"/>
            </a:stretch>
          </a:blipFill>
          <a:ln cmpd="sng" cap="flat">
            <a:noFill/>
            <a:prstDash val="solid"/>
            <a:miter/>
          </a:ln>
        </p:spPr>
      </p:sp>
      <p:sp>
        <p:nvSpPr>
          <p:cNvPr id="93" name="مستطيل"/>
          <p:cNvSpPr>
            <a:spLocks/>
          </p:cNvSpPr>
          <p:nvPr/>
        </p:nvSpPr>
        <p:spPr>
          <a:xfrm rot="0">
            <a:off x="16708781" y="9627965"/>
            <a:ext cx="161508" cy="380111"/>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993"/>
              </a:lnSpc>
              <a:spcBef>
                <a:spcPts val="0"/>
              </a:spcBef>
              <a:spcAft>
                <a:spcPts val="0"/>
              </a:spcAft>
              <a:buNone/>
            </a:pPr>
            <a:r>
              <a:rPr lang="en-US" altLang="zh-CN" sz="2137"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6</a:t>
            </a:r>
            <a:endParaRPr lang="zh-CN" altLang="en-US" sz="2137"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94"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16169" r="-8864"/>
            </a:stretch>
          </a:blipFill>
          <a:ln cmpd="sng" cap="flat">
            <a:noFill/>
            <a:prstDash val="solid"/>
            <a:miter/>
          </a:ln>
        </p:spPr>
      </p:sp>
      <p:sp>
        <p:nvSpPr>
          <p:cNvPr id="95"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blipFill>
          <a:ln cmpd="sng" cap="flat">
            <a:noFill/>
            <a:prstDash val="solid"/>
            <a:miter/>
          </a:ln>
        </p:spPr>
      </p:sp>
      <p:sp>
        <p:nvSpPr>
          <p:cNvPr id="96" name="مستطيل"/>
          <p:cNvSpPr>
            <a:spLocks/>
          </p:cNvSpPr>
          <p:nvPr/>
        </p:nvSpPr>
        <p:spPr>
          <a:xfrm rot="0">
            <a:off x="3326254" y="9886423"/>
            <a:ext cx="3044233" cy="156463"/>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97" name="مستطيل"/>
          <p:cNvSpPr>
            <a:spLocks/>
          </p:cNvSpPr>
          <p:nvPr/>
        </p:nvSpPr>
        <p:spPr>
          <a:xfrm rot="0">
            <a:off x="1422584" y="234623"/>
            <a:ext cx="1626513" cy="449072"/>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رحلة المركز</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1547318439"/>
      </p:ext>
    </p:extLst>
  </p:cSld>
  <p:clrMapOvr>
    <a:masterClrMapping/>
  </p:clrMapOvr>
</p:sld>
</file>

<file path=ppt/slides/slide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04"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105"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106"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7</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107"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108"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109"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110"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111"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sp>
        <p:nvSpPr>
          <p:cNvPr id="112" name="曲线"/>
          <p:cNvSpPr>
            <a:spLocks/>
          </p:cNvSpPr>
          <p:nvPr/>
        </p:nvSpPr>
        <p:spPr>
          <a:xfrm rot="0">
            <a:off x="5366252" y="4112784"/>
            <a:ext cx="10935841" cy="188324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113" name="مستطيل"/>
          <p:cNvSpPr>
            <a:spLocks/>
          </p:cNvSpPr>
          <p:nvPr/>
        </p:nvSpPr>
        <p:spPr>
          <a:xfrm rot="0">
            <a:off x="14158071" y="1731900"/>
            <a:ext cx="997208" cy="57375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796"/>
              </a:lnSpc>
              <a:spcBef>
                <a:spcPts val="0"/>
              </a:spcBef>
              <a:spcAft>
                <a:spcPts val="0"/>
              </a:spcAft>
              <a:buNone/>
            </a:pPr>
            <a:r>
              <a:rPr lang="en-US" altLang="zh-CN"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rPr>
              <a:t>2012</a:t>
            </a:r>
            <a:endParaRPr lang="zh-CN" altLang="en-US"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14" name="مستطيل"/>
          <p:cNvSpPr>
            <a:spLocks/>
          </p:cNvSpPr>
          <p:nvPr/>
        </p:nvSpPr>
        <p:spPr>
          <a:xfrm rot="0">
            <a:off x="13378224" y="2365102"/>
            <a:ext cx="2556903" cy="1461531"/>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386"/>
              </a:lnSpc>
              <a:spcBef>
                <a:spcPts val="0"/>
              </a:spcBef>
              <a:spcAft>
                <a:spcPts val="0"/>
              </a:spcAft>
              <a:buNone/>
            </a:pP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ونظرا لأهمية المركز، صدر الأمر السامي الكريم رقم </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49691</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 بإعادة افتتاح المركز الوطني للمنشآت العائلية في عام </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2012</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م. </a:t>
            </a:r>
            <a:endParaRPr lang="zh-CN" altLang="en-US"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sp>
        <p:nvSpPr>
          <p:cNvPr id="115" name="خط مستقيم"/>
          <p:cNvSpPr>
            <a:spLocks/>
          </p:cNvSpPr>
          <p:nvPr/>
        </p:nvSpPr>
        <p:spPr>
          <a:xfrm flipV="1" rot="0">
            <a:off x="13756833" y="2304938"/>
            <a:ext cx="1799684" cy="12164"/>
          </a:xfrm>
          <a:prstGeom prst="line"/>
          <a:noFill/>
          <a:ln w="9525" cmpd="sng" cap="flat">
            <a:solidFill>
              <a:srgbClr val="002C3D"/>
            </a:solidFill>
            <a:prstDash val="solid"/>
            <a:round/>
          </a:ln>
        </p:spPr>
      </p:sp>
      <p:sp>
        <p:nvSpPr>
          <p:cNvPr id="116" name="مستطيل"/>
          <p:cNvSpPr>
            <a:spLocks/>
          </p:cNvSpPr>
          <p:nvPr/>
        </p:nvSpPr>
        <p:spPr>
          <a:xfrm rot="0">
            <a:off x="10489100" y="1694200"/>
            <a:ext cx="1011598" cy="57375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796"/>
              </a:lnSpc>
              <a:spcBef>
                <a:spcPts val="0"/>
              </a:spcBef>
              <a:spcAft>
                <a:spcPts val="0"/>
              </a:spcAft>
              <a:buNone/>
            </a:pPr>
            <a:r>
              <a:rPr lang="en-US" altLang="zh-CN"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rPr>
              <a:t>2019</a:t>
            </a:r>
            <a:endParaRPr lang="zh-CN" altLang="en-US"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17" name="مستطيل"/>
          <p:cNvSpPr>
            <a:spLocks/>
          </p:cNvSpPr>
          <p:nvPr/>
        </p:nvSpPr>
        <p:spPr>
          <a:xfrm rot="0">
            <a:off x="9504664" y="2327403"/>
            <a:ext cx="2775880" cy="1461531"/>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386"/>
              </a:lnSpc>
              <a:spcBef>
                <a:spcPts val="0"/>
              </a:spcBef>
              <a:spcAft>
                <a:spcPts val="0"/>
              </a:spcAft>
              <a:buNone/>
            </a:pP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ثم ا</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نتقل المركز إلى الرياض لتعزيز قدرته على الوصول للمنشآت العائلية في كافة أنحاء المملكة، محققاً العديد من المنجزات النوعية.</a:t>
            </a:r>
            <a:endParaRPr lang="zh-CN" altLang="en-US"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sp>
        <p:nvSpPr>
          <p:cNvPr id="118" name="خط مستقيم"/>
          <p:cNvSpPr>
            <a:spLocks/>
          </p:cNvSpPr>
          <p:nvPr/>
        </p:nvSpPr>
        <p:spPr>
          <a:xfrm flipV="1" rot="0">
            <a:off x="10102250" y="2267239"/>
            <a:ext cx="1799684" cy="12164"/>
          </a:xfrm>
          <a:prstGeom prst="line"/>
          <a:noFill/>
          <a:ln w="9525" cmpd="sng" cap="flat">
            <a:solidFill>
              <a:srgbClr val="002C3D"/>
            </a:solidFill>
            <a:prstDash val="solid"/>
            <a:round/>
          </a:ln>
        </p:spPr>
      </p:sp>
      <p:sp>
        <p:nvSpPr>
          <p:cNvPr id="119" name="مستطيل"/>
          <p:cNvSpPr>
            <a:spLocks/>
          </p:cNvSpPr>
          <p:nvPr/>
        </p:nvSpPr>
        <p:spPr>
          <a:xfrm rot="0">
            <a:off x="6751619" y="1694200"/>
            <a:ext cx="1097228" cy="57375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796"/>
              </a:lnSpc>
              <a:spcBef>
                <a:spcPts val="0"/>
              </a:spcBef>
              <a:spcAft>
                <a:spcPts val="0"/>
              </a:spcAft>
              <a:buNone/>
            </a:pPr>
            <a:r>
              <a:rPr lang="en-US" altLang="zh-CN"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rPr>
              <a:t>2025</a:t>
            </a:r>
            <a:endParaRPr lang="zh-CN" altLang="en-US"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20" name="مستطيل"/>
          <p:cNvSpPr>
            <a:spLocks/>
          </p:cNvSpPr>
          <p:nvPr/>
        </p:nvSpPr>
        <p:spPr>
          <a:xfrm rot="0">
            <a:off x="5770925" y="2327403"/>
            <a:ext cx="2857769" cy="1756807"/>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386"/>
              </a:lnSpc>
              <a:spcBef>
                <a:spcPts val="0"/>
              </a:spcBef>
              <a:spcAft>
                <a:spcPts val="0"/>
              </a:spcAft>
              <a:buNone/>
            </a:pP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ا</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نطلاقًا من إدراك القيادة الرشيدة لثقل هذا القطاع ودوره في دفع عجلة التنمية، جاء الأمر السامي بالموافقة على تنظيم المركز ومنحه الاستقلالية المالية والإدارية.</a:t>
            </a:r>
            <a:endParaRPr lang="zh-CN" altLang="en-US"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sp>
        <p:nvSpPr>
          <p:cNvPr id="121" name="خط مستقيم"/>
          <p:cNvSpPr>
            <a:spLocks/>
          </p:cNvSpPr>
          <p:nvPr/>
        </p:nvSpPr>
        <p:spPr>
          <a:xfrm flipV="1" rot="0">
            <a:off x="6450400" y="2267239"/>
            <a:ext cx="1799684" cy="12164"/>
          </a:xfrm>
          <a:prstGeom prst="line"/>
          <a:noFill/>
          <a:ln w="9525" cmpd="sng" cap="flat">
            <a:solidFill>
              <a:srgbClr val="002C3D"/>
            </a:solidFill>
            <a:prstDash val="solid"/>
            <a:round/>
          </a:ln>
        </p:spPr>
      </p:sp>
      <p:sp>
        <p:nvSpPr>
          <p:cNvPr id="122" name="مستطيل"/>
          <p:cNvSpPr>
            <a:spLocks/>
          </p:cNvSpPr>
          <p:nvPr/>
        </p:nvSpPr>
        <p:spPr>
          <a:xfrm rot="0">
            <a:off x="15809333" y="5791989"/>
            <a:ext cx="1144254" cy="57375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796"/>
              </a:lnSpc>
              <a:spcBef>
                <a:spcPts val="0"/>
              </a:spcBef>
              <a:spcAft>
                <a:spcPts val="0"/>
              </a:spcAft>
              <a:buNone/>
            </a:pPr>
            <a:r>
              <a:rPr lang="en-US" altLang="zh-CN"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rPr>
              <a:t>2005</a:t>
            </a:r>
            <a:endParaRPr lang="zh-CN" altLang="en-US"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23" name="مستطيل"/>
          <p:cNvSpPr>
            <a:spLocks/>
          </p:cNvSpPr>
          <p:nvPr/>
        </p:nvSpPr>
        <p:spPr>
          <a:xfrm rot="0">
            <a:off x="14309209" y="6425191"/>
            <a:ext cx="3424226" cy="2347357"/>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386"/>
              </a:lnSpc>
              <a:spcBef>
                <a:spcPts val="0"/>
              </a:spcBef>
              <a:spcAft>
                <a:spcPts val="0"/>
              </a:spcAft>
              <a:buNone/>
            </a:pP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كا</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نت بدايات المركز الوطني للمنشآت العائلية في عام </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2005</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م عندما استشعر القطاعان الخاص والعام أهمية بذل المزيد من الجهود للحفاظ على المنشآت العائلية من الانهيار، إلا أن المركز لم يستمر في أنشطته لعدد من التحديات منها عدم توفر مقر للمركز. </a:t>
            </a:r>
            <a:endParaRPr lang="zh-CN" altLang="en-US"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sp>
        <p:nvSpPr>
          <p:cNvPr id="124" name="خط مستقيم"/>
          <p:cNvSpPr>
            <a:spLocks/>
          </p:cNvSpPr>
          <p:nvPr/>
        </p:nvSpPr>
        <p:spPr>
          <a:xfrm flipV="1" rot="0">
            <a:off x="15555141" y="6365027"/>
            <a:ext cx="1799684" cy="12164"/>
          </a:xfrm>
          <a:prstGeom prst="line"/>
          <a:noFill/>
          <a:ln w="9525" cmpd="sng" cap="flat">
            <a:solidFill>
              <a:srgbClr val="002C3D"/>
            </a:solidFill>
            <a:prstDash val="solid"/>
            <a:round/>
          </a:ln>
        </p:spPr>
      </p:sp>
      <p:sp>
        <p:nvSpPr>
          <p:cNvPr id="125" name="مستطيل"/>
          <p:cNvSpPr>
            <a:spLocks/>
          </p:cNvSpPr>
          <p:nvPr/>
        </p:nvSpPr>
        <p:spPr>
          <a:xfrm rot="0">
            <a:off x="12115789" y="5817137"/>
            <a:ext cx="1012386" cy="57375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796"/>
              </a:lnSpc>
              <a:spcBef>
                <a:spcPts val="0"/>
              </a:spcBef>
              <a:spcAft>
                <a:spcPts val="0"/>
              </a:spcAft>
              <a:buNone/>
            </a:pPr>
            <a:r>
              <a:rPr lang="en-US" altLang="zh-CN"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rPr>
              <a:t>2018</a:t>
            </a:r>
            <a:endParaRPr lang="zh-CN" altLang="en-US"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26" name="مستطيل"/>
          <p:cNvSpPr>
            <a:spLocks/>
          </p:cNvSpPr>
          <p:nvPr/>
        </p:nvSpPr>
        <p:spPr>
          <a:xfrm rot="0">
            <a:off x="11050254" y="6450339"/>
            <a:ext cx="2857769" cy="146153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386"/>
              </a:lnSpc>
              <a:spcBef>
                <a:spcPts val="0"/>
              </a:spcBef>
              <a:spcAft>
                <a:spcPts val="0"/>
              </a:spcAft>
              <a:buNone/>
            </a:pP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وفي </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نهاية عام </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2018</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م تم تدشين المركز الوطني للمنشآت العائلية بمقر غرفة جدة بحضور معالي وزير التجارة. </a:t>
            </a:r>
            <a:endParaRPr lang="zh-CN" altLang="en-US"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sp>
        <p:nvSpPr>
          <p:cNvPr id="127" name="خط مستقيم"/>
          <p:cNvSpPr>
            <a:spLocks/>
          </p:cNvSpPr>
          <p:nvPr/>
        </p:nvSpPr>
        <p:spPr>
          <a:xfrm flipV="1" rot="0">
            <a:off x="11729728" y="6390175"/>
            <a:ext cx="1799684" cy="12164"/>
          </a:xfrm>
          <a:prstGeom prst="line"/>
          <a:noFill/>
          <a:ln w="9525" cmpd="sng" cap="flat">
            <a:solidFill>
              <a:srgbClr val="002C3D"/>
            </a:solidFill>
            <a:prstDash val="solid"/>
            <a:round/>
          </a:ln>
        </p:spPr>
      </p:sp>
      <p:sp>
        <p:nvSpPr>
          <p:cNvPr id="128" name="مستطيل"/>
          <p:cNvSpPr>
            <a:spLocks/>
          </p:cNvSpPr>
          <p:nvPr/>
        </p:nvSpPr>
        <p:spPr>
          <a:xfrm rot="0">
            <a:off x="8623342" y="5817137"/>
            <a:ext cx="1085910" cy="57375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796"/>
              </a:lnSpc>
              <a:spcBef>
                <a:spcPts val="0"/>
              </a:spcBef>
              <a:spcAft>
                <a:spcPts val="0"/>
              </a:spcAft>
              <a:buNone/>
            </a:pPr>
            <a:r>
              <a:rPr lang="en-US" altLang="zh-CN"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rPr>
              <a:t>2022</a:t>
            </a:r>
            <a:endParaRPr lang="zh-CN" altLang="en-US" sz="3425" b="1" i="0" u="none" strike="noStrike" kern="1200" cap="none" spc="0" baseline="0">
              <a:solidFill>
                <a:srgbClr val="00234C"/>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29" name="مستطيل"/>
          <p:cNvSpPr>
            <a:spLocks/>
          </p:cNvSpPr>
          <p:nvPr/>
        </p:nvSpPr>
        <p:spPr>
          <a:xfrm rot="0">
            <a:off x="7490139" y="6450339"/>
            <a:ext cx="2998960" cy="146153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386"/>
              </a:lnSpc>
              <a:spcBef>
                <a:spcPts val="0"/>
              </a:spcBef>
              <a:spcAft>
                <a:spcPts val="0"/>
              </a:spcAft>
              <a:buNone/>
            </a:pP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قدم </a:t>
            </a:r>
            <a:r>
              <a:rPr lang="en-US" altLang="zh-CN"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المركز كجهة غير هادفة للربح العديد من المبادرات النوعية التي تهدف لتأسيس منظومة متكاملة تساهم في استدامة المنشآت العائلية.</a:t>
            </a:r>
            <a:endParaRPr lang="zh-CN" altLang="en-US" sz="1704"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sp>
        <p:nvSpPr>
          <p:cNvPr id="130" name="خط مستقيم"/>
          <p:cNvSpPr>
            <a:spLocks/>
          </p:cNvSpPr>
          <p:nvPr/>
        </p:nvSpPr>
        <p:spPr>
          <a:xfrm flipV="1" rot="0">
            <a:off x="8310805" y="6390175"/>
            <a:ext cx="1799685" cy="12164"/>
          </a:xfrm>
          <a:prstGeom prst="line"/>
          <a:noFill/>
          <a:ln w="9525" cmpd="sng" cap="flat">
            <a:solidFill>
              <a:srgbClr val="002C3D"/>
            </a:solidFill>
            <a:prstDash val="solid"/>
            <a:round/>
          </a:ln>
        </p:spPr>
      </p:sp>
      <p:grpSp>
        <p:nvGrpSpPr>
          <p:cNvPr id="132" name="تجميع"/>
          <p:cNvGrpSpPr>
            <a:grpSpLocks/>
          </p:cNvGrpSpPr>
          <p:nvPr/>
        </p:nvGrpSpPr>
        <p:grpSpPr>
          <a:xfrm>
            <a:off x="347759" y="1751350"/>
            <a:ext cx="5262464" cy="6956715"/>
            <a:chOff x="347759" y="1751350"/>
            <a:chExt cx="5262464" cy="6956715"/>
          </a:xfrm>
        </p:grpSpPr>
        <p:sp>
          <p:nvSpPr>
            <p:cNvPr id="131" name="曲线"/>
            <p:cNvSpPr>
              <a:spLocks/>
            </p:cNvSpPr>
            <p:nvPr/>
          </p:nvSpPr>
          <p:spPr>
            <a:xfrm rot="0">
              <a:off x="347759" y="1751350"/>
              <a:ext cx="5262464" cy="6956715"/>
            </a:xfrm>
            <a:custGeom>
              <a:gdLst>
                <a:gd name="T1" fmla="*/ 0 w 21600"/>
                <a:gd name="T2" fmla="*/ 0 h 21600"/>
                <a:gd name="T3" fmla="*/ 21600 w 21600"/>
                <a:gd name="T4" fmla="*/ 21600 h 21600"/>
              </a:gdLst>
              <a:rect l="T1" t="T2" r="T3" b="T4"/>
              <a:pathLst>
                <a:path w="21600" h="21600">
                  <a:moveTo>
                    <a:pt x="3600" y="0"/>
                  </a:moveTo>
                  <a:lnTo>
                    <a:pt x="21600" y="0"/>
                  </a:lnTo>
                  <a:lnTo>
                    <a:pt x="21600" y="18159"/>
                  </a:lnTo>
                  <a:cubicBezTo>
                    <a:pt x="21600" y="20059"/>
                    <a:pt x="19988" y="21600"/>
                    <a:pt x="17999" y="21600"/>
                  </a:cubicBezTo>
                  <a:lnTo>
                    <a:pt x="0" y="21600"/>
                  </a:lnTo>
                  <a:lnTo>
                    <a:pt x="0" y="3440"/>
                  </a:lnTo>
                  <a:cubicBezTo>
                    <a:pt x="0" y="1540"/>
                    <a:pt x="1611" y="0"/>
                    <a:pt x="3600" y="0"/>
                  </a:cubicBezTo>
                  <a:close/>
                </a:path>
              </a:pathLst>
            </a:custGeom>
            <a:gradFill rotWithShape="1">
              <a:gsLst>
                <a:gs pos="0">
                  <a:srgbClr val="256A74">
                    <a:alpha val="100000"/>
                  </a:srgbClr>
                </a:gs>
                <a:gs pos="50000">
                  <a:srgbClr val="366A72">
                    <a:alpha val="89803"/>
                  </a:srgbClr>
                </a:gs>
                <a:gs pos="100000">
                  <a:srgbClr val="5DA1AC">
                    <a:alpha val="100000"/>
                  </a:srgbClr>
                </a:gs>
              </a:gsLst>
              <a:lin ang="2700000" scaled="1"/>
            </a:gradFill>
            <a:ln cmpd="sng" cap="flat">
              <a:noFill/>
              <a:prstDash val="solid"/>
              <a:miter/>
            </a:ln>
          </p:spPr>
        </p:sp>
      </p:grpSp>
      <p:sp>
        <p:nvSpPr>
          <p:cNvPr id="133" name="مستطيل"/>
          <p:cNvSpPr>
            <a:spLocks/>
          </p:cNvSpPr>
          <p:nvPr/>
        </p:nvSpPr>
        <p:spPr>
          <a:xfrm rot="0">
            <a:off x="682278" y="5241152"/>
            <a:ext cx="4574347" cy="3104155"/>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146"/>
              </a:lnSpc>
              <a:spcBef>
                <a:spcPts val="0"/>
              </a:spcBef>
              <a:spcAft>
                <a:spcPts val="0"/>
              </a:spcAft>
              <a:buNone/>
            </a:pPr>
            <a:r>
              <a:rPr lang="en-US" altLang="zh-CN" sz="205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صورة التقطت بمناسبة قرار إعادة افتتاح المركز الوطني للمنشآت العائلية في نهاية عام </a:t>
            </a:r>
            <a:r>
              <a:rPr lang="en-US" altLang="zh-CN" sz="205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2018</a:t>
            </a:r>
            <a:r>
              <a:rPr lang="en-US" altLang="zh-CN" sz="205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 بمقر غرفة جدة بحضور معالي وزير التجارة الدكتور ماجد القصبي والشيخ صالح كامل رحمه الله ورئيس مجلس إدارة المركز معالي الدكتور غسان السليمان وأعضاء من مجلس إدارة المركز.</a:t>
            </a:r>
            <a:endParaRPr lang="zh-CN" altLang="en-US" sz="205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34" name="曲线"/>
          <p:cNvSpPr>
            <a:spLocks/>
          </p:cNvSpPr>
          <p:nvPr/>
        </p:nvSpPr>
        <p:spPr>
          <a:xfrm rot="0">
            <a:off x="814445" y="2179955"/>
            <a:ext cx="4387336" cy="292489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69" b="-69"/>
            </a:stretch>
          </a:blipFill>
          <a:ln cmpd="sng" cap="flat">
            <a:noFill/>
            <a:prstDash val="solid"/>
            <a:miter/>
          </a:ln>
        </p:spPr>
      </p:sp>
      <p:sp>
        <p:nvSpPr>
          <p:cNvPr id="135" name="مستطيل"/>
          <p:cNvSpPr>
            <a:spLocks/>
          </p:cNvSpPr>
          <p:nvPr/>
        </p:nvSpPr>
        <p:spPr>
          <a:xfrm rot="0">
            <a:off x="1422584" y="234623"/>
            <a:ext cx="1626513"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رحلة المركز</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608391612"/>
      </p:ext>
    </p:extLst>
  </p:cSld>
  <p:clrMapOvr>
    <a:masterClrMapping/>
  </p:clrMapOvr>
</p:sld>
</file>

<file path=ppt/slides/slide8.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42"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143"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144"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8</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145"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146"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147"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148"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149"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151" name="تجميع"/>
          <p:cNvGrpSpPr>
            <a:grpSpLocks/>
          </p:cNvGrpSpPr>
          <p:nvPr/>
        </p:nvGrpSpPr>
        <p:grpSpPr>
          <a:xfrm rot="-121859">
            <a:off x="3151750" y="1954753"/>
            <a:ext cx="997" cy="3053"/>
            <a:chOff x="3151750" y="1954753"/>
            <a:chExt cx="997" cy="3053"/>
          </a:xfrm>
        </p:grpSpPr>
        <p:sp>
          <p:nvSpPr>
            <p:cNvPr id="150" name="曲线"/>
            <p:cNvSpPr>
              <a:spLocks/>
            </p:cNvSpPr>
            <p:nvPr/>
          </p:nvSpPr>
          <p:spPr>
            <a:xfrm rot="0">
              <a:off x="3151750" y="1954753"/>
              <a:ext cx="997" cy="3053"/>
            </a:xfrm>
            <a:custGeom>
              <a:gdLst>
                <a:gd name="T1" fmla="*/ 0 w 21600"/>
                <a:gd name="T2" fmla="*/ 0 h 21600"/>
                <a:gd name="T3" fmla="*/ 21600 w 21600"/>
                <a:gd name="T4" fmla="*/ 21600 h 21600"/>
              </a:gdLst>
              <a:rect l="T1" t="T2" r="T3" b="T4"/>
              <a:pathLst>
                <a:path w="21600" h="21600">
                  <a:moveTo>
                    <a:pt x="0" y="21600"/>
                  </a:moveTo>
                  <a:lnTo>
                    <a:pt x="21600" y="0"/>
                  </a:lnTo>
                  <a:cubicBezTo>
                    <a:pt x="0" y="7052"/>
                    <a:pt x="0" y="14547"/>
                    <a:pt x="0" y="21600"/>
                  </a:cubicBezTo>
                  <a:close/>
                </a:path>
              </a:pathLst>
            </a:custGeom>
            <a:solidFill>
              <a:srgbClr val="FFFFFF"/>
            </a:solidFill>
            <a:ln cmpd="sng" cap="flat">
              <a:noFill/>
              <a:prstDash val="solid"/>
              <a:miter/>
            </a:ln>
          </p:spPr>
        </p:sp>
      </p:grpSp>
      <p:grpSp>
        <p:nvGrpSpPr>
          <p:cNvPr id="153" name="تجميع"/>
          <p:cNvGrpSpPr>
            <a:grpSpLocks/>
          </p:cNvGrpSpPr>
          <p:nvPr/>
        </p:nvGrpSpPr>
        <p:grpSpPr>
          <a:xfrm rot="-121859">
            <a:off x="2649408" y="2015338"/>
            <a:ext cx="997" cy="3053"/>
            <a:chOff x="2649408" y="2015338"/>
            <a:chExt cx="997" cy="3053"/>
          </a:xfrm>
        </p:grpSpPr>
        <p:sp>
          <p:nvSpPr>
            <p:cNvPr id="152" name="曲线"/>
            <p:cNvSpPr>
              <a:spLocks/>
            </p:cNvSpPr>
            <p:nvPr/>
          </p:nvSpPr>
          <p:spPr>
            <a:xfrm rot="0">
              <a:off x="2649408" y="2015338"/>
              <a:ext cx="997" cy="3053"/>
            </a:xfrm>
            <a:custGeom>
              <a:gdLst>
                <a:gd name="T1" fmla="*/ 0 w 21600"/>
                <a:gd name="T2" fmla="*/ 0 h 21600"/>
                <a:gd name="T3" fmla="*/ 21600 w 21600"/>
                <a:gd name="T4" fmla="*/ 21600 h 21600"/>
              </a:gdLst>
              <a:rect l="T1" t="T2" r="T3" b="T4"/>
              <a:pathLst>
                <a:path w="21600" h="21600">
                  <a:moveTo>
                    <a:pt x="0" y="21600"/>
                  </a:moveTo>
                  <a:lnTo>
                    <a:pt x="21600" y="0"/>
                  </a:lnTo>
                  <a:cubicBezTo>
                    <a:pt x="0" y="7052"/>
                    <a:pt x="0" y="14547"/>
                    <a:pt x="0" y="21600"/>
                  </a:cubicBezTo>
                  <a:close/>
                </a:path>
              </a:pathLst>
            </a:custGeom>
            <a:solidFill>
              <a:srgbClr val="FFFFFF"/>
            </a:solidFill>
            <a:ln cmpd="sng" cap="flat">
              <a:noFill/>
              <a:prstDash val="solid"/>
              <a:miter/>
            </a:ln>
          </p:spPr>
        </p:sp>
      </p:grpSp>
      <p:grpSp>
        <p:nvGrpSpPr>
          <p:cNvPr id="155" name="تجميع"/>
          <p:cNvGrpSpPr>
            <a:grpSpLocks/>
          </p:cNvGrpSpPr>
          <p:nvPr/>
        </p:nvGrpSpPr>
        <p:grpSpPr>
          <a:xfrm>
            <a:off x="7010627" y="1826400"/>
            <a:ext cx="1059" cy="3177"/>
            <a:chOff x="7010627" y="1826400"/>
            <a:chExt cx="1059" cy="3177"/>
          </a:xfrm>
        </p:grpSpPr>
        <p:sp>
          <p:nvSpPr>
            <p:cNvPr id="154" name="曲线"/>
            <p:cNvSpPr>
              <a:spLocks/>
            </p:cNvSpPr>
            <p:nvPr/>
          </p:nvSpPr>
          <p:spPr>
            <a:xfrm rot="0">
              <a:off x="7010627" y="1826400"/>
              <a:ext cx="1059" cy="3177"/>
            </a:xfrm>
            <a:custGeom>
              <a:gdLst>
                <a:gd name="T1" fmla="*/ 0 w 21600"/>
                <a:gd name="T2" fmla="*/ 0 h 21600"/>
                <a:gd name="T3" fmla="*/ 21600 w 21600"/>
                <a:gd name="T4" fmla="*/ 21600 h 21600"/>
              </a:gdLst>
              <a:rect l="T1" t="T2" r="T3" b="T4"/>
              <a:pathLst>
                <a:path w="21600" h="21600">
                  <a:moveTo>
                    <a:pt x="0" y="21600"/>
                  </a:moveTo>
                  <a:lnTo>
                    <a:pt x="21600" y="0"/>
                  </a:lnTo>
                  <a:cubicBezTo>
                    <a:pt x="0" y="7200"/>
                    <a:pt x="0" y="14399"/>
                    <a:pt x="0" y="21600"/>
                  </a:cubicBezTo>
                  <a:close/>
                </a:path>
              </a:pathLst>
            </a:custGeom>
            <a:solidFill>
              <a:srgbClr val="FFFFFF"/>
            </a:solidFill>
            <a:ln cmpd="sng" cap="flat">
              <a:noFill/>
              <a:prstDash val="solid"/>
              <a:miter/>
            </a:ln>
          </p:spPr>
        </p:sp>
      </p:grpSp>
      <p:grpSp>
        <p:nvGrpSpPr>
          <p:cNvPr id="157" name="تجميع"/>
          <p:cNvGrpSpPr>
            <a:grpSpLocks/>
          </p:cNvGrpSpPr>
          <p:nvPr/>
        </p:nvGrpSpPr>
        <p:grpSpPr>
          <a:xfrm>
            <a:off x="6468760" y="1888481"/>
            <a:ext cx="1059" cy="3177"/>
            <a:chOff x="6468760" y="1888481"/>
            <a:chExt cx="1059" cy="3177"/>
          </a:xfrm>
        </p:grpSpPr>
        <p:sp>
          <p:nvSpPr>
            <p:cNvPr id="156" name="曲线"/>
            <p:cNvSpPr>
              <a:spLocks/>
            </p:cNvSpPr>
            <p:nvPr/>
          </p:nvSpPr>
          <p:spPr>
            <a:xfrm rot="0">
              <a:off x="6468760" y="1888481"/>
              <a:ext cx="1059" cy="3177"/>
            </a:xfrm>
            <a:custGeom>
              <a:gdLst>
                <a:gd name="T1" fmla="*/ 0 w 21600"/>
                <a:gd name="T2" fmla="*/ 0 h 21600"/>
                <a:gd name="T3" fmla="*/ 21600 w 21600"/>
                <a:gd name="T4" fmla="*/ 21600 h 21600"/>
              </a:gdLst>
              <a:rect l="T1" t="T2" r="T3" b="T4"/>
              <a:pathLst>
                <a:path w="21600" h="21600">
                  <a:moveTo>
                    <a:pt x="0" y="21600"/>
                  </a:moveTo>
                  <a:lnTo>
                    <a:pt x="21600" y="0"/>
                  </a:lnTo>
                  <a:cubicBezTo>
                    <a:pt x="0" y="7200"/>
                    <a:pt x="0" y="14399"/>
                    <a:pt x="0" y="21600"/>
                  </a:cubicBezTo>
                  <a:close/>
                </a:path>
              </a:pathLst>
            </a:custGeom>
            <a:solidFill>
              <a:srgbClr val="FFFFFF"/>
            </a:solidFill>
            <a:ln cmpd="sng" cap="flat">
              <a:noFill/>
              <a:prstDash val="solid"/>
              <a:miter/>
            </a:ln>
          </p:spPr>
        </p:sp>
      </p:grpSp>
      <p:grpSp>
        <p:nvGrpSpPr>
          <p:cNvPr id="159" name="تجميع"/>
          <p:cNvGrpSpPr>
            <a:grpSpLocks/>
          </p:cNvGrpSpPr>
          <p:nvPr/>
        </p:nvGrpSpPr>
        <p:grpSpPr>
          <a:xfrm>
            <a:off x="3197434" y="3814855"/>
            <a:ext cx="1740665" cy="3965480"/>
            <a:chOff x="3197434" y="3814855"/>
            <a:chExt cx="1740665" cy="3965480"/>
          </a:xfrm>
        </p:grpSpPr>
        <p:sp>
          <p:nvSpPr>
            <p:cNvPr id="158" name="曲线"/>
            <p:cNvSpPr>
              <a:spLocks/>
            </p:cNvSpPr>
            <p:nvPr/>
          </p:nvSpPr>
          <p:spPr>
            <a:xfrm rot="0">
              <a:off x="3197434" y="3814855"/>
              <a:ext cx="1740665" cy="3965480"/>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close/>
                </a:path>
              </a:pathLst>
            </a:custGeom>
            <a:solidFill>
              <a:srgbClr val="938050">
                <a:alpha val="3000"/>
              </a:srgbClr>
            </a:solidFill>
            <a:ln cmpd="sng" cap="flat">
              <a:noFill/>
              <a:prstDash val="solid"/>
              <a:miter/>
            </a:ln>
          </p:spPr>
        </p:sp>
      </p:grpSp>
      <p:grpSp>
        <p:nvGrpSpPr>
          <p:cNvPr id="161" name="تجميع"/>
          <p:cNvGrpSpPr>
            <a:grpSpLocks/>
          </p:cNvGrpSpPr>
          <p:nvPr/>
        </p:nvGrpSpPr>
        <p:grpSpPr>
          <a:xfrm>
            <a:off x="6708782" y="3754279"/>
            <a:ext cx="1740665" cy="3965480"/>
            <a:chOff x="6708782" y="3754279"/>
            <a:chExt cx="1740665" cy="3965480"/>
          </a:xfrm>
        </p:grpSpPr>
        <p:sp>
          <p:nvSpPr>
            <p:cNvPr id="160" name="曲线"/>
            <p:cNvSpPr>
              <a:spLocks/>
            </p:cNvSpPr>
            <p:nvPr/>
          </p:nvSpPr>
          <p:spPr>
            <a:xfrm rot="0">
              <a:off x="6708782" y="3754279"/>
              <a:ext cx="1740665" cy="3965480"/>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close/>
                </a:path>
              </a:pathLst>
            </a:custGeom>
            <a:solidFill>
              <a:srgbClr val="938050">
                <a:alpha val="3000"/>
              </a:srgbClr>
            </a:solidFill>
            <a:ln cmpd="sng" cap="flat">
              <a:noFill/>
              <a:prstDash val="solid"/>
              <a:miter/>
            </a:ln>
          </p:spPr>
        </p:sp>
      </p:grpSp>
      <p:grpSp>
        <p:nvGrpSpPr>
          <p:cNvPr id="163" name="تجميع"/>
          <p:cNvGrpSpPr>
            <a:grpSpLocks/>
          </p:cNvGrpSpPr>
          <p:nvPr/>
        </p:nvGrpSpPr>
        <p:grpSpPr>
          <a:xfrm>
            <a:off x="10188979" y="3761163"/>
            <a:ext cx="2010860" cy="3965480"/>
            <a:chOff x="10188979" y="3761163"/>
            <a:chExt cx="2010860" cy="3965480"/>
          </a:xfrm>
        </p:grpSpPr>
        <p:sp>
          <p:nvSpPr>
            <p:cNvPr id="162" name="曲线"/>
            <p:cNvSpPr>
              <a:spLocks/>
            </p:cNvSpPr>
            <p:nvPr/>
          </p:nvSpPr>
          <p:spPr>
            <a:xfrm rot="0">
              <a:off x="10188979" y="3761163"/>
              <a:ext cx="2010860" cy="3965480"/>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close/>
                </a:path>
              </a:pathLst>
            </a:custGeom>
            <a:solidFill>
              <a:srgbClr val="938050">
                <a:alpha val="3000"/>
              </a:srgbClr>
            </a:solidFill>
            <a:ln cmpd="sng" cap="flat">
              <a:noFill/>
              <a:prstDash val="solid"/>
              <a:miter/>
            </a:ln>
          </p:spPr>
        </p:sp>
      </p:grpSp>
      <p:grpSp>
        <p:nvGrpSpPr>
          <p:cNvPr id="165" name="تجميع"/>
          <p:cNvGrpSpPr>
            <a:grpSpLocks/>
          </p:cNvGrpSpPr>
          <p:nvPr/>
        </p:nvGrpSpPr>
        <p:grpSpPr>
          <a:xfrm>
            <a:off x="12229703" y="3479701"/>
            <a:ext cx="2820739" cy="562912"/>
            <a:chOff x="12229703" y="3479701"/>
            <a:chExt cx="2820739" cy="562912"/>
          </a:xfrm>
        </p:grpSpPr>
        <p:sp>
          <p:nvSpPr>
            <p:cNvPr id="164" name="曲线"/>
            <p:cNvSpPr>
              <a:spLocks/>
            </p:cNvSpPr>
            <p:nvPr/>
          </p:nvSpPr>
          <p:spPr>
            <a:xfrm rot="0">
              <a:off x="12229703" y="3479701"/>
              <a:ext cx="2820739" cy="562912"/>
            </a:xfrm>
            <a:custGeom>
              <a:gdLst>
                <a:gd name="T1" fmla="*/ 0 w 21600"/>
                <a:gd name="T2" fmla="*/ 0 h 21600"/>
                <a:gd name="T3" fmla="*/ 21600 w 21600"/>
                <a:gd name="T4" fmla="*/ 21600 h 21600"/>
              </a:gdLst>
              <a:rect l="T1" t="T2" r="T3" b="T4"/>
              <a:pathLst>
                <a:path w="21600" h="21600">
                  <a:moveTo>
                    <a:pt x="1178" y="0"/>
                  </a:moveTo>
                  <a:lnTo>
                    <a:pt x="21600" y="0"/>
                  </a:lnTo>
                  <a:lnTo>
                    <a:pt x="21600" y="15696"/>
                  </a:lnTo>
                  <a:cubicBezTo>
                    <a:pt x="21600" y="18958"/>
                    <a:pt x="21072" y="21600"/>
                    <a:pt x="20421" y="21600"/>
                  </a:cubicBezTo>
                  <a:lnTo>
                    <a:pt x="0" y="21600"/>
                  </a:lnTo>
                  <a:lnTo>
                    <a:pt x="0" y="5903"/>
                  </a:lnTo>
                  <a:cubicBezTo>
                    <a:pt x="0" y="2644"/>
                    <a:pt x="527" y="0"/>
                    <a:pt x="1178" y="0"/>
                  </a:cubicBezTo>
                  <a:close/>
                </a:path>
              </a:pathLst>
            </a:custGeom>
            <a:solidFill>
              <a:srgbClr val="938050"/>
            </a:solidFill>
            <a:ln cmpd="sng" cap="flat">
              <a:noFill/>
              <a:prstDash val="solid"/>
              <a:miter/>
            </a:ln>
          </p:spPr>
        </p:sp>
      </p:grpSp>
      <p:grpSp>
        <p:nvGrpSpPr>
          <p:cNvPr id="167" name="تجميع"/>
          <p:cNvGrpSpPr>
            <a:grpSpLocks/>
          </p:cNvGrpSpPr>
          <p:nvPr/>
        </p:nvGrpSpPr>
        <p:grpSpPr>
          <a:xfrm>
            <a:off x="8456956" y="3512911"/>
            <a:ext cx="1743303" cy="562912"/>
            <a:chOff x="8456956" y="3512911"/>
            <a:chExt cx="1743303" cy="562912"/>
          </a:xfrm>
        </p:grpSpPr>
        <p:sp>
          <p:nvSpPr>
            <p:cNvPr id="166" name="曲线"/>
            <p:cNvSpPr>
              <a:spLocks/>
            </p:cNvSpPr>
            <p:nvPr/>
          </p:nvSpPr>
          <p:spPr>
            <a:xfrm rot="0">
              <a:off x="8456956" y="3512911"/>
              <a:ext cx="1743303" cy="562912"/>
            </a:xfrm>
            <a:custGeom>
              <a:gdLst>
                <a:gd name="T1" fmla="*/ 0 w 21600"/>
                <a:gd name="T2" fmla="*/ 0 h 21600"/>
                <a:gd name="T3" fmla="*/ 21600 w 21600"/>
                <a:gd name="T4" fmla="*/ 21600 h 21600"/>
              </a:gdLst>
              <a:rect l="T1" t="T2" r="T3" b="T4"/>
              <a:pathLst>
                <a:path w="21600" h="21600">
                  <a:moveTo>
                    <a:pt x="1906" y="0"/>
                  </a:moveTo>
                  <a:lnTo>
                    <a:pt x="21600" y="0"/>
                  </a:lnTo>
                  <a:lnTo>
                    <a:pt x="21600" y="15696"/>
                  </a:lnTo>
                  <a:cubicBezTo>
                    <a:pt x="21600" y="18958"/>
                    <a:pt x="20746" y="21600"/>
                    <a:pt x="19693" y="21600"/>
                  </a:cubicBezTo>
                  <a:lnTo>
                    <a:pt x="0" y="21600"/>
                  </a:lnTo>
                  <a:lnTo>
                    <a:pt x="0" y="5903"/>
                  </a:lnTo>
                  <a:cubicBezTo>
                    <a:pt x="0" y="2644"/>
                    <a:pt x="853" y="0"/>
                    <a:pt x="1906" y="0"/>
                  </a:cubicBezTo>
                  <a:close/>
                </a:path>
              </a:pathLst>
            </a:custGeom>
            <a:solidFill>
              <a:srgbClr val="938050"/>
            </a:solidFill>
            <a:ln cmpd="sng" cap="flat">
              <a:noFill/>
              <a:prstDash val="solid"/>
              <a:miter/>
            </a:ln>
          </p:spPr>
        </p:sp>
      </p:grpSp>
      <p:grpSp>
        <p:nvGrpSpPr>
          <p:cNvPr id="169" name="تجميع"/>
          <p:cNvGrpSpPr>
            <a:grpSpLocks/>
          </p:cNvGrpSpPr>
          <p:nvPr/>
        </p:nvGrpSpPr>
        <p:grpSpPr>
          <a:xfrm>
            <a:off x="6702656" y="3494642"/>
            <a:ext cx="1713446" cy="562912"/>
            <a:chOff x="6702656" y="3494642"/>
            <a:chExt cx="1713446" cy="562912"/>
          </a:xfrm>
        </p:grpSpPr>
        <p:sp>
          <p:nvSpPr>
            <p:cNvPr id="168" name="曲线"/>
            <p:cNvSpPr>
              <a:spLocks/>
            </p:cNvSpPr>
            <p:nvPr/>
          </p:nvSpPr>
          <p:spPr>
            <a:xfrm rot="0">
              <a:off x="6702656" y="3494642"/>
              <a:ext cx="1713446" cy="562912"/>
            </a:xfrm>
            <a:custGeom>
              <a:gdLst>
                <a:gd name="T1" fmla="*/ 0 w 21600"/>
                <a:gd name="T2" fmla="*/ 0 h 21600"/>
                <a:gd name="T3" fmla="*/ 21600 w 21600"/>
                <a:gd name="T4" fmla="*/ 21600 h 21600"/>
              </a:gdLst>
              <a:rect l="T1" t="T2" r="T3" b="T4"/>
              <a:pathLst>
                <a:path w="21600" h="21600">
                  <a:moveTo>
                    <a:pt x="1939" y="0"/>
                  </a:moveTo>
                  <a:lnTo>
                    <a:pt x="21600" y="0"/>
                  </a:lnTo>
                  <a:lnTo>
                    <a:pt x="21600" y="15696"/>
                  </a:lnTo>
                  <a:cubicBezTo>
                    <a:pt x="21600" y="18958"/>
                    <a:pt x="20731" y="21600"/>
                    <a:pt x="19660" y="21600"/>
                  </a:cubicBezTo>
                  <a:lnTo>
                    <a:pt x="0" y="21600"/>
                  </a:lnTo>
                  <a:lnTo>
                    <a:pt x="0" y="5903"/>
                  </a:lnTo>
                  <a:cubicBezTo>
                    <a:pt x="0" y="2644"/>
                    <a:pt x="868" y="0"/>
                    <a:pt x="1939" y="0"/>
                  </a:cubicBezTo>
                  <a:close/>
                </a:path>
              </a:pathLst>
            </a:custGeom>
            <a:solidFill>
              <a:srgbClr val="938050"/>
            </a:solidFill>
            <a:ln cmpd="sng" cap="flat">
              <a:noFill/>
              <a:prstDash val="solid"/>
              <a:miter/>
            </a:ln>
          </p:spPr>
        </p:sp>
      </p:grpSp>
      <p:grpSp>
        <p:nvGrpSpPr>
          <p:cNvPr id="171" name="تجميع"/>
          <p:cNvGrpSpPr>
            <a:grpSpLocks/>
          </p:cNvGrpSpPr>
          <p:nvPr/>
        </p:nvGrpSpPr>
        <p:grpSpPr>
          <a:xfrm>
            <a:off x="5007929" y="3494642"/>
            <a:ext cx="1660037" cy="562912"/>
            <a:chOff x="5007929" y="3494642"/>
            <a:chExt cx="1660037" cy="562912"/>
          </a:xfrm>
        </p:grpSpPr>
        <p:sp>
          <p:nvSpPr>
            <p:cNvPr id="170" name="曲线"/>
            <p:cNvSpPr>
              <a:spLocks/>
            </p:cNvSpPr>
            <p:nvPr/>
          </p:nvSpPr>
          <p:spPr>
            <a:xfrm rot="0">
              <a:off x="5007929" y="3494642"/>
              <a:ext cx="1660037" cy="562912"/>
            </a:xfrm>
            <a:custGeom>
              <a:gdLst>
                <a:gd name="T1" fmla="*/ 0 w 21600"/>
                <a:gd name="T2" fmla="*/ 0 h 21600"/>
                <a:gd name="T3" fmla="*/ 21600 w 21600"/>
                <a:gd name="T4" fmla="*/ 21600 h 21600"/>
              </a:gdLst>
              <a:rect l="T1" t="T2" r="T3" b="T4"/>
              <a:pathLst>
                <a:path w="21600" h="21600">
                  <a:moveTo>
                    <a:pt x="2001" y="0"/>
                  </a:moveTo>
                  <a:lnTo>
                    <a:pt x="21600" y="0"/>
                  </a:lnTo>
                  <a:lnTo>
                    <a:pt x="21600" y="15696"/>
                  </a:lnTo>
                  <a:cubicBezTo>
                    <a:pt x="21600" y="18958"/>
                    <a:pt x="20703" y="21600"/>
                    <a:pt x="19598" y="21600"/>
                  </a:cubicBezTo>
                  <a:lnTo>
                    <a:pt x="0" y="21600"/>
                  </a:lnTo>
                  <a:lnTo>
                    <a:pt x="0" y="5903"/>
                  </a:lnTo>
                  <a:cubicBezTo>
                    <a:pt x="0" y="2644"/>
                    <a:pt x="896" y="0"/>
                    <a:pt x="2001" y="0"/>
                  </a:cubicBezTo>
                  <a:close/>
                </a:path>
              </a:pathLst>
            </a:custGeom>
            <a:solidFill>
              <a:srgbClr val="938050"/>
            </a:solidFill>
            <a:ln cmpd="sng" cap="flat">
              <a:noFill/>
              <a:prstDash val="solid"/>
              <a:miter/>
            </a:ln>
          </p:spPr>
        </p:sp>
      </p:grpSp>
      <p:grpSp>
        <p:nvGrpSpPr>
          <p:cNvPr id="173" name="تجميع"/>
          <p:cNvGrpSpPr>
            <a:grpSpLocks/>
          </p:cNvGrpSpPr>
          <p:nvPr/>
        </p:nvGrpSpPr>
        <p:grpSpPr>
          <a:xfrm>
            <a:off x="3177312" y="3512911"/>
            <a:ext cx="1771873" cy="562912"/>
            <a:chOff x="3177312" y="3512911"/>
            <a:chExt cx="1771873" cy="562912"/>
          </a:xfrm>
        </p:grpSpPr>
        <p:sp>
          <p:nvSpPr>
            <p:cNvPr id="172" name="曲线"/>
            <p:cNvSpPr>
              <a:spLocks/>
            </p:cNvSpPr>
            <p:nvPr/>
          </p:nvSpPr>
          <p:spPr>
            <a:xfrm rot="0">
              <a:off x="3177312" y="3512911"/>
              <a:ext cx="1771873" cy="562912"/>
            </a:xfrm>
            <a:custGeom>
              <a:gdLst>
                <a:gd name="T1" fmla="*/ 0 w 21600"/>
                <a:gd name="T2" fmla="*/ 0 h 21600"/>
                <a:gd name="T3" fmla="*/ 21600 w 21600"/>
                <a:gd name="T4" fmla="*/ 21600 h 21600"/>
              </a:gdLst>
              <a:rect l="T1" t="T2" r="T3" b="T4"/>
              <a:pathLst>
                <a:path w="21600" h="21600">
                  <a:moveTo>
                    <a:pt x="1875" y="0"/>
                  </a:moveTo>
                  <a:lnTo>
                    <a:pt x="21600" y="0"/>
                  </a:lnTo>
                  <a:lnTo>
                    <a:pt x="21600" y="15696"/>
                  </a:lnTo>
                  <a:cubicBezTo>
                    <a:pt x="21600" y="18958"/>
                    <a:pt x="20759" y="21600"/>
                    <a:pt x="19724" y="21600"/>
                  </a:cubicBezTo>
                  <a:lnTo>
                    <a:pt x="0" y="21600"/>
                  </a:lnTo>
                  <a:lnTo>
                    <a:pt x="0" y="5903"/>
                  </a:lnTo>
                  <a:cubicBezTo>
                    <a:pt x="0" y="2644"/>
                    <a:pt x="840" y="0"/>
                    <a:pt x="1875" y="0"/>
                  </a:cubicBezTo>
                  <a:close/>
                </a:path>
              </a:pathLst>
            </a:custGeom>
            <a:solidFill>
              <a:srgbClr val="938050"/>
            </a:solidFill>
            <a:ln cmpd="sng" cap="flat">
              <a:noFill/>
              <a:prstDash val="solid"/>
              <a:miter/>
            </a:ln>
          </p:spPr>
        </p:sp>
      </p:grpSp>
      <p:grpSp>
        <p:nvGrpSpPr>
          <p:cNvPr id="175" name="تجميع"/>
          <p:cNvGrpSpPr>
            <a:grpSpLocks/>
          </p:cNvGrpSpPr>
          <p:nvPr/>
        </p:nvGrpSpPr>
        <p:grpSpPr>
          <a:xfrm>
            <a:off x="10246726" y="3479701"/>
            <a:ext cx="1948251" cy="562912"/>
            <a:chOff x="10246726" y="3479701"/>
            <a:chExt cx="1948251" cy="562912"/>
          </a:xfrm>
        </p:grpSpPr>
        <p:sp>
          <p:nvSpPr>
            <p:cNvPr id="174" name="曲线"/>
            <p:cNvSpPr>
              <a:spLocks/>
            </p:cNvSpPr>
            <p:nvPr/>
          </p:nvSpPr>
          <p:spPr>
            <a:xfrm rot="0">
              <a:off x="10246726" y="3479701"/>
              <a:ext cx="1948251" cy="562912"/>
            </a:xfrm>
            <a:custGeom>
              <a:gdLst>
                <a:gd name="T1" fmla="*/ 0 w 21600"/>
                <a:gd name="T2" fmla="*/ 0 h 21600"/>
                <a:gd name="T3" fmla="*/ 21600 w 21600"/>
                <a:gd name="T4" fmla="*/ 21600 h 21600"/>
              </a:gdLst>
              <a:rect l="T1" t="T2" r="T3" b="T4"/>
              <a:pathLst>
                <a:path w="21600" h="21600">
                  <a:moveTo>
                    <a:pt x="1705" y="0"/>
                  </a:moveTo>
                  <a:lnTo>
                    <a:pt x="21599" y="0"/>
                  </a:lnTo>
                  <a:lnTo>
                    <a:pt x="21599" y="15696"/>
                  </a:lnTo>
                  <a:cubicBezTo>
                    <a:pt x="21599" y="18958"/>
                    <a:pt x="20835" y="21600"/>
                    <a:pt x="19894" y="21600"/>
                  </a:cubicBezTo>
                  <a:lnTo>
                    <a:pt x="0" y="21600"/>
                  </a:lnTo>
                  <a:lnTo>
                    <a:pt x="0" y="5903"/>
                  </a:lnTo>
                  <a:cubicBezTo>
                    <a:pt x="0" y="2644"/>
                    <a:pt x="764" y="0"/>
                    <a:pt x="1705" y="0"/>
                  </a:cubicBezTo>
                  <a:close/>
                </a:path>
              </a:pathLst>
            </a:custGeom>
            <a:solidFill>
              <a:srgbClr val="938050"/>
            </a:solidFill>
            <a:ln cmpd="sng" cap="flat">
              <a:noFill/>
              <a:prstDash val="solid"/>
              <a:miter/>
            </a:ln>
          </p:spPr>
        </p:sp>
      </p:grpSp>
      <p:grpSp>
        <p:nvGrpSpPr>
          <p:cNvPr id="177" name="تجميع"/>
          <p:cNvGrpSpPr>
            <a:grpSpLocks/>
          </p:cNvGrpSpPr>
          <p:nvPr/>
        </p:nvGrpSpPr>
        <p:grpSpPr>
          <a:xfrm>
            <a:off x="3127964" y="1291904"/>
            <a:ext cx="11594332" cy="860777"/>
            <a:chOff x="3127964" y="1291904"/>
            <a:chExt cx="11594332" cy="860777"/>
          </a:xfrm>
        </p:grpSpPr>
        <p:sp>
          <p:nvSpPr>
            <p:cNvPr id="176" name="曲线"/>
            <p:cNvSpPr>
              <a:spLocks/>
            </p:cNvSpPr>
            <p:nvPr/>
          </p:nvSpPr>
          <p:spPr>
            <a:xfrm rot="0">
              <a:off x="3127964" y="1291904"/>
              <a:ext cx="11594332" cy="860777"/>
            </a:xfrm>
            <a:custGeom>
              <a:gdLst>
                <a:gd name="T1" fmla="*/ 0 w 21600"/>
                <a:gd name="T2" fmla="*/ 0 h 21600"/>
                <a:gd name="T3" fmla="*/ 21600 w 21600"/>
                <a:gd name="T4" fmla="*/ 21600 h 21600"/>
              </a:gdLst>
              <a:rect l="T1" t="T2" r="T3" b="T4"/>
              <a:pathLst>
                <a:path w="21600" h="21600">
                  <a:moveTo>
                    <a:pt x="0" y="21600"/>
                  </a:moveTo>
                  <a:lnTo>
                    <a:pt x="11594" y="0"/>
                  </a:lnTo>
                  <a:lnTo>
                    <a:pt x="21600" y="21600"/>
                  </a:lnTo>
                  <a:close/>
                </a:path>
              </a:pathLst>
            </a:custGeom>
            <a:solidFill>
              <a:srgbClr val="F2F4F5"/>
            </a:solidFill>
            <a:ln cmpd="sng" cap="flat">
              <a:noFill/>
              <a:prstDash val="solid"/>
              <a:miter/>
            </a:ln>
          </p:spPr>
        </p:sp>
      </p:grpSp>
      <p:grpSp>
        <p:nvGrpSpPr>
          <p:cNvPr id="179" name="تجميع"/>
          <p:cNvGrpSpPr>
            <a:grpSpLocks/>
          </p:cNvGrpSpPr>
          <p:nvPr/>
        </p:nvGrpSpPr>
        <p:grpSpPr>
          <a:xfrm>
            <a:off x="3197434" y="7694445"/>
            <a:ext cx="11852982" cy="551523"/>
            <a:chOff x="3197434" y="7694445"/>
            <a:chExt cx="11852982" cy="551523"/>
          </a:xfrm>
        </p:grpSpPr>
        <p:sp>
          <p:nvSpPr>
            <p:cNvPr id="178" name="曲线"/>
            <p:cNvSpPr>
              <a:spLocks/>
            </p:cNvSpPr>
            <p:nvPr/>
          </p:nvSpPr>
          <p:spPr>
            <a:xfrm rot="0">
              <a:off x="3197434" y="7694445"/>
              <a:ext cx="11852982" cy="55152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solidFill>
              <a:srgbClr val="D9D9D9"/>
            </a:solidFill>
            <a:ln cmpd="sng" cap="flat">
              <a:noFill/>
              <a:prstDash val="solid"/>
              <a:miter/>
            </a:ln>
          </p:spPr>
        </p:sp>
      </p:grpSp>
      <p:grpSp>
        <p:nvGrpSpPr>
          <p:cNvPr id="182" name="تجميع"/>
          <p:cNvGrpSpPr>
            <a:grpSpLocks/>
          </p:cNvGrpSpPr>
          <p:nvPr/>
        </p:nvGrpSpPr>
        <p:grpSpPr>
          <a:xfrm>
            <a:off x="3197434" y="7700975"/>
            <a:ext cx="11853003" cy="545077"/>
            <a:chOff x="3197434" y="7700975"/>
            <a:chExt cx="11853003" cy="545077"/>
          </a:xfrm>
        </p:grpSpPr>
        <p:sp>
          <p:nvSpPr>
            <p:cNvPr id="180" name="曲线"/>
            <p:cNvSpPr>
              <a:spLocks/>
            </p:cNvSpPr>
            <p:nvPr/>
          </p:nvSpPr>
          <p:spPr>
            <a:xfrm rot="0">
              <a:off x="3197434" y="7700975"/>
              <a:ext cx="11853002" cy="54507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blipFill rotWithShape="1">
              <a:blip r:embed="rId7">
                <a:alphaModFix amt="0"/>
              </a:blip>
              <a:stretch>
                <a:fillRect t="-364623" r="2145" b="-364622"/>
              </a:stretch>
            </a:blipFill>
            <a:ln cmpd="sng" cap="flat">
              <a:noFill/>
              <a:prstDash val="solid"/>
              <a:miter/>
            </a:ln>
          </p:spPr>
        </p:sp>
        <p:sp>
          <p:nvSpPr>
            <p:cNvPr id="181" name="مستطيل"/>
            <p:cNvSpPr>
              <a:spLocks/>
            </p:cNvSpPr>
            <p:nvPr/>
          </p:nvSpPr>
          <p:spPr>
            <a:xfrm rot="0">
              <a:off x="3197434" y="7700975"/>
              <a:ext cx="11853003" cy="545074"/>
            </a:xfrm>
            <a:prstGeom prst="rect"/>
            <a:noFill/>
            <a:ln w="12700" cmpd="sng" cap="flat">
              <a:noFill/>
              <a:prstDash val="solid"/>
              <a:miter/>
            </a:ln>
          </p:spPr>
          <p:txBody>
            <a:bodyPr vert="horz" wrap="square" lIns="0" tIns="0" rIns="0" bIns="0" anchor="ctr" anchorCtr="0">
              <a:prstTxWarp prst="textNoShape"/>
            </a:bodyPr>
            <a:lstStyle/>
            <a:p>
              <a:pPr marL="0" indent="0" algn="ctr">
                <a:lnSpc>
                  <a:spcPts val="1666"/>
                </a:lnSpc>
                <a:spcBef>
                  <a:spcPts val="0"/>
                </a:spcBef>
                <a:spcAft>
                  <a:spcPts val="0"/>
                </a:spcAft>
                <a:buNone/>
              </a:pPr>
              <a:r>
                <a:rPr lang="en-US" altLang="zh-CN" sz="1388"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rPr>
                <a:t>الشــــــــــــــــــــــــــــــــــــــــــــــــــــــراكات الاستراتيجيــــــــــــــــــــــــــــــــــــــة</a:t>
              </a:r>
              <a:endParaRPr lang="zh-CN" altLang="en-US" sz="1388"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endParaRPr>
            </a:p>
          </p:txBody>
        </p:sp>
      </p:grpSp>
      <p:grpSp>
        <p:nvGrpSpPr>
          <p:cNvPr id="184" name="تجميع"/>
          <p:cNvGrpSpPr>
            <a:grpSpLocks/>
          </p:cNvGrpSpPr>
          <p:nvPr/>
        </p:nvGrpSpPr>
        <p:grpSpPr>
          <a:xfrm>
            <a:off x="3197434" y="8186614"/>
            <a:ext cx="11852982" cy="808462"/>
            <a:chOff x="3197434" y="8186614"/>
            <a:chExt cx="11852982" cy="808462"/>
          </a:xfrm>
        </p:grpSpPr>
        <p:sp>
          <p:nvSpPr>
            <p:cNvPr id="183" name="曲线"/>
            <p:cNvSpPr>
              <a:spLocks/>
            </p:cNvSpPr>
            <p:nvPr/>
          </p:nvSpPr>
          <p:spPr>
            <a:xfrm rot="0">
              <a:off x="3197434" y="8186614"/>
              <a:ext cx="11852982" cy="808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solidFill>
              <a:srgbClr val="F5F5F5"/>
            </a:solidFill>
            <a:ln cmpd="sng" cap="flat">
              <a:noFill/>
              <a:prstDash val="solid"/>
              <a:miter/>
            </a:ln>
          </p:spPr>
        </p:sp>
      </p:grpSp>
      <p:grpSp>
        <p:nvGrpSpPr>
          <p:cNvPr id="187" name="تجميع"/>
          <p:cNvGrpSpPr>
            <a:grpSpLocks/>
          </p:cNvGrpSpPr>
          <p:nvPr/>
        </p:nvGrpSpPr>
        <p:grpSpPr>
          <a:xfrm>
            <a:off x="3197434" y="8193145"/>
            <a:ext cx="11853003" cy="801950"/>
            <a:chOff x="3197434" y="8193145"/>
            <a:chExt cx="11853003" cy="801950"/>
          </a:xfrm>
        </p:grpSpPr>
        <p:sp>
          <p:nvSpPr>
            <p:cNvPr id="185" name="曲线"/>
            <p:cNvSpPr>
              <a:spLocks/>
            </p:cNvSpPr>
            <p:nvPr/>
          </p:nvSpPr>
          <p:spPr>
            <a:xfrm rot="0">
              <a:off x="3197434" y="8193145"/>
              <a:ext cx="11853002" cy="80195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blipFill rotWithShape="1">
              <a:blip r:embed="rId8">
                <a:alphaModFix amt="0"/>
              </a:blip>
              <a:stretch>
                <a:fillRect t="-231814" r="2145" b="-231814"/>
              </a:stretch>
            </a:blipFill>
            <a:ln cmpd="sng" cap="flat">
              <a:noFill/>
              <a:prstDash val="solid"/>
              <a:miter/>
            </a:ln>
          </p:spPr>
        </p:sp>
        <p:sp>
          <p:nvSpPr>
            <p:cNvPr id="186" name="مستطيل"/>
            <p:cNvSpPr>
              <a:spLocks/>
            </p:cNvSpPr>
            <p:nvPr/>
          </p:nvSpPr>
          <p:spPr>
            <a:xfrm rot="0">
              <a:off x="3197434" y="8193145"/>
              <a:ext cx="11853003" cy="801950"/>
            </a:xfrm>
            <a:prstGeom prst="rect"/>
            <a:noFill/>
            <a:ln w="12700" cmpd="sng" cap="flat">
              <a:noFill/>
              <a:prstDash val="solid"/>
              <a:miter/>
            </a:ln>
          </p:spPr>
          <p:txBody>
            <a:bodyPr vert="horz" wrap="square" lIns="0" tIns="0" rIns="0" bIns="0" anchor="ctr" anchorCtr="0">
              <a:prstTxWarp prst="textNoShape"/>
            </a:bodyPr>
            <a:lstStyle/>
            <a:p>
              <a:pPr marL="0" indent="0" algn="ctr">
                <a:lnSpc>
                  <a:spcPts val="1906"/>
                </a:lnSpc>
                <a:spcBef>
                  <a:spcPts val="0"/>
                </a:spcBef>
                <a:spcAft>
                  <a:spcPts val="0"/>
                </a:spcAft>
                <a:buNone/>
              </a:pPr>
              <a:r>
                <a:rPr lang="en-US" altLang="zh-CN" sz="1588" b="1" i="0" u="none" strike="noStrike" kern="1200" cap="none" spc="0" baseline="0">
                  <a:solidFill>
                    <a:srgbClr val="808080"/>
                  </a:solidFill>
                  <a:latin typeface="Cairo Bold" pitchFamily="0" charset="0"/>
                  <a:ea typeface="Cairo Bold" pitchFamily="0" charset="0"/>
                  <a:cs typeface="Cairo Bold" pitchFamily="0" charset="0"/>
                  <a:sym typeface="Cairo Bold" pitchFamily="0" charset="0"/>
                </a:rPr>
                <a:t>الموارد المالية</a:t>
              </a:r>
              <a:r>
                <a:rPr lang="en-US" altLang="zh-CN" sz="1588" b="1" i="0" u="none" strike="noStrike" kern="1200" cap="none" spc="0" baseline="0">
                  <a:solidFill>
                    <a:srgbClr val="808080"/>
                  </a:solidFill>
                  <a:latin typeface="Cairo Bold" pitchFamily="0" charset="0"/>
                  <a:ea typeface="Cairo Bold" pitchFamily="0" charset="0"/>
                  <a:cs typeface="Cairo Bold" pitchFamily="0" charset="0"/>
                  <a:sym typeface="Cairo Bold" pitchFamily="0" charset="0"/>
                </a:rPr>
                <a:t>          	</a:t>
              </a:r>
              <a:r>
                <a:rPr lang="en-US" altLang="zh-CN" sz="1588" b="1" i="0" u="none" strike="noStrike" kern="1200" cap="none" spc="0" baseline="0">
                  <a:solidFill>
                    <a:srgbClr val="808080"/>
                  </a:solidFill>
                  <a:latin typeface="Cairo Bold" pitchFamily="0" charset="0"/>
                  <a:ea typeface="Cairo Bold" pitchFamily="0" charset="0"/>
                  <a:cs typeface="Cairo Bold" pitchFamily="0" charset="0"/>
                  <a:sym typeface="Cairo Bold" pitchFamily="0" charset="0"/>
                </a:rPr>
                <a:t> التحول الرقمي                القدرات الإعلامية</a:t>
              </a:r>
              <a:r>
                <a:rPr lang="en-US" altLang="zh-CN" sz="1588" b="1" i="0" u="none" strike="noStrike" kern="1200" cap="none" spc="0" baseline="0">
                  <a:solidFill>
                    <a:srgbClr val="808080"/>
                  </a:solidFill>
                  <a:latin typeface="Cairo Bold" pitchFamily="0" charset="0"/>
                  <a:ea typeface="Cairo Bold" pitchFamily="0" charset="0"/>
                  <a:cs typeface="Cairo Bold" pitchFamily="0" charset="0"/>
                  <a:sym typeface="Cairo Bold" pitchFamily="0" charset="0"/>
                </a:rPr>
                <a:t>            	</a:t>
              </a:r>
              <a:r>
                <a:rPr lang="en-US" altLang="zh-CN" sz="1588" b="1" i="0" u="none" strike="noStrike" kern="1200" cap="none" spc="0" baseline="0">
                  <a:solidFill>
                    <a:srgbClr val="808080"/>
                  </a:solidFill>
                  <a:latin typeface="Cairo Bold" pitchFamily="0" charset="0"/>
                  <a:ea typeface="Cairo Bold" pitchFamily="0" charset="0"/>
                  <a:cs typeface="Cairo Bold" pitchFamily="0" charset="0"/>
                  <a:sym typeface="Cairo Bold" pitchFamily="0" charset="0"/>
                </a:rPr>
                <a:t>                           الموارد البشرية</a:t>
              </a:r>
              <a:endParaRPr lang="zh-CN" altLang="en-US" sz="1588" b="1" i="0" u="none" strike="noStrike" kern="1200" cap="none" spc="0" baseline="0">
                <a:solidFill>
                  <a:srgbClr val="808080"/>
                </a:solidFill>
                <a:latin typeface="Cairo Bold" pitchFamily="0" charset="0"/>
                <a:ea typeface="Cairo Bold" pitchFamily="0" charset="0"/>
                <a:cs typeface="Cairo Bold" pitchFamily="0" charset="0"/>
                <a:sym typeface="Cairo Bold" pitchFamily="0" charset="0"/>
              </a:endParaRPr>
            </a:p>
          </p:txBody>
        </p:sp>
      </p:grpSp>
      <p:grpSp>
        <p:nvGrpSpPr>
          <p:cNvPr id="190" name="تجميع"/>
          <p:cNvGrpSpPr>
            <a:grpSpLocks/>
          </p:cNvGrpSpPr>
          <p:nvPr/>
        </p:nvGrpSpPr>
        <p:grpSpPr>
          <a:xfrm>
            <a:off x="3206082" y="2995750"/>
            <a:ext cx="11567662" cy="511942"/>
            <a:chOff x="3206082" y="2995750"/>
            <a:chExt cx="11567662" cy="511942"/>
          </a:xfrm>
        </p:grpSpPr>
        <p:sp>
          <p:nvSpPr>
            <p:cNvPr id="188" name="曲线"/>
            <p:cNvSpPr>
              <a:spLocks/>
            </p:cNvSpPr>
            <p:nvPr/>
          </p:nvSpPr>
          <p:spPr>
            <a:xfrm rot="0">
              <a:off x="3206082" y="3000576"/>
              <a:ext cx="11567662" cy="50711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blipFill rotWithShape="1">
              <a:blip r:embed="rId9">
                <a:alphaModFix amt="0"/>
              </a:blip>
              <a:stretch>
                <a:fillRect t="-394466" b="-394466"/>
              </a:stretch>
            </a:blipFill>
            <a:ln cmpd="sng" cap="flat">
              <a:noFill/>
              <a:prstDash val="solid"/>
              <a:miter/>
            </a:ln>
          </p:spPr>
        </p:sp>
        <p:sp>
          <p:nvSpPr>
            <p:cNvPr id="189" name="مستطيل"/>
            <p:cNvSpPr>
              <a:spLocks/>
            </p:cNvSpPr>
            <p:nvPr/>
          </p:nvSpPr>
          <p:spPr>
            <a:xfrm rot="0">
              <a:off x="3206082" y="2995750"/>
              <a:ext cx="11567660" cy="511942"/>
            </a:xfrm>
            <a:prstGeom prst="rect"/>
            <a:noFill/>
            <a:ln w="12700" cmpd="sng" cap="flat">
              <a:noFill/>
              <a:prstDash val="solid"/>
              <a:miter/>
            </a:ln>
          </p:spPr>
          <p:txBody>
            <a:bodyPr vert="horz" wrap="square" lIns="0" tIns="0" rIns="0" bIns="0" anchor="ctr" anchorCtr="0">
              <a:prstTxWarp prst="textNoShape"/>
            </a:bodyPr>
            <a:lstStyle/>
            <a:p>
              <a:pPr marL="0" indent="0" algn="ctr">
                <a:lnSpc>
                  <a:spcPts val="1625"/>
                </a:lnSpc>
                <a:spcBef>
                  <a:spcPts val="0"/>
                </a:spcBef>
                <a:spcAft>
                  <a:spcPts val="0"/>
                </a:spcAft>
                <a:buNone/>
              </a:pPr>
              <a:r>
                <a:rPr lang="en-US" altLang="zh-CN" sz="1355"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rPr>
                <a:t>أصحاب المصلحة (المحاور الاستراتيجية)</a:t>
              </a:r>
              <a:endParaRPr lang="zh-CN" altLang="en-US" sz="1355"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endParaRPr>
            </a:p>
          </p:txBody>
        </p:sp>
      </p:grpSp>
      <p:grpSp>
        <p:nvGrpSpPr>
          <p:cNvPr id="192" name="تجميع"/>
          <p:cNvGrpSpPr>
            <a:grpSpLocks/>
          </p:cNvGrpSpPr>
          <p:nvPr/>
        </p:nvGrpSpPr>
        <p:grpSpPr>
          <a:xfrm>
            <a:off x="3191186" y="2296685"/>
            <a:ext cx="11571165" cy="615483"/>
            <a:chOff x="3191186" y="2296685"/>
            <a:chExt cx="11571165" cy="615483"/>
          </a:xfrm>
        </p:grpSpPr>
        <p:sp>
          <p:nvSpPr>
            <p:cNvPr id="191" name="曲线"/>
            <p:cNvSpPr>
              <a:spLocks/>
            </p:cNvSpPr>
            <p:nvPr/>
          </p:nvSpPr>
          <p:spPr>
            <a:xfrm rot="0">
              <a:off x="3191186" y="2296685"/>
              <a:ext cx="11571165" cy="61548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solidFill>
              <a:srgbClr val="F5F5F5"/>
            </a:solidFill>
            <a:ln cmpd="sng" cap="flat">
              <a:noFill/>
              <a:prstDash val="solid"/>
              <a:miter/>
            </a:ln>
          </p:spPr>
        </p:sp>
      </p:grpSp>
      <p:sp>
        <p:nvSpPr>
          <p:cNvPr id="193" name="مستطيل"/>
          <p:cNvSpPr>
            <a:spLocks/>
          </p:cNvSpPr>
          <p:nvPr/>
        </p:nvSpPr>
        <p:spPr>
          <a:xfrm rot="0">
            <a:off x="7566818" y="1450457"/>
            <a:ext cx="3620210" cy="54722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205"/>
              </a:lnSpc>
              <a:spcBef>
                <a:spcPts val="0"/>
              </a:spcBef>
              <a:spcAft>
                <a:spcPts val="0"/>
              </a:spcAft>
              <a:buNone/>
            </a:pPr>
            <a:r>
              <a:rPr lang="en-US" altLang="zh-CN" sz="1553"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rPr>
              <a:t>منشآت عائلية</a:t>
            </a:r>
            <a:endParaRPr lang="en-US" altLang="zh-CN" sz="1553"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endParaRPr>
          </a:p>
          <a:p>
            <a:pPr marL="0" indent="0" algn="ctr">
              <a:lnSpc>
                <a:spcPts val="2205"/>
              </a:lnSpc>
              <a:spcBef>
                <a:spcPts val="0"/>
              </a:spcBef>
              <a:spcAft>
                <a:spcPts val="0"/>
              </a:spcAft>
              <a:buNone/>
            </a:pPr>
            <a:r>
              <a:rPr lang="en-US" altLang="zh-CN" sz="1553"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rPr>
              <a:t> مستدامة تسهم في التنمية الوطنية</a:t>
            </a:r>
            <a:endParaRPr lang="zh-CN" altLang="en-US" sz="1553" b="1" i="0" u="none" strike="noStrike" kern="1200" cap="none" spc="0" baseline="0">
              <a:solidFill>
                <a:srgbClr val="002C3E"/>
              </a:solidFill>
              <a:latin typeface="Cairo Heavy" pitchFamily="0" charset="0"/>
              <a:ea typeface="Cairo Heavy" pitchFamily="0" charset="0"/>
              <a:cs typeface="Cairo Heavy" pitchFamily="0" charset="0"/>
              <a:sym typeface="Cairo Heavy" pitchFamily="0" charset="0"/>
            </a:endParaRPr>
          </a:p>
        </p:txBody>
      </p:sp>
      <p:sp>
        <p:nvSpPr>
          <p:cNvPr id="194" name="مستطيل"/>
          <p:cNvSpPr>
            <a:spLocks/>
          </p:cNvSpPr>
          <p:nvPr/>
        </p:nvSpPr>
        <p:spPr>
          <a:xfrm rot="0">
            <a:off x="3151116" y="2289756"/>
            <a:ext cx="11571148" cy="54390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220"/>
              </a:lnSpc>
              <a:spcBef>
                <a:spcPts val="0"/>
              </a:spcBef>
              <a:spcAft>
                <a:spcPts val="0"/>
              </a:spcAft>
              <a:buNone/>
            </a:pPr>
            <a:r>
              <a:rPr lang="en-US" altLang="zh-CN" sz="1351" b="1" i="0" u="none" strike="noStrike" kern="1200" cap="none" spc="0" baseline="0">
                <a:solidFill>
                  <a:srgbClr val="002C3E"/>
                </a:solidFill>
                <a:latin typeface="Cairo Bold" pitchFamily="0" charset="0"/>
                <a:ea typeface="Cairo Bold" pitchFamily="0" charset="0"/>
                <a:cs typeface="Cairo Bold" pitchFamily="0" charset="0"/>
                <a:sym typeface="Cairo Bold" pitchFamily="0" charset="0"/>
              </a:rPr>
              <a:t>مهمة المركز هي تأسيس منظومة متكاملة تسهم في استدامة المنشآت العائلية وتعزيز مساهمتها  في التنمية الوطنية من خلال التواصل الفعّال وتقديم  الخدمات لمختلف أصحاب المصلحة</a:t>
            </a:r>
            <a:endParaRPr lang="zh-CN" altLang="en-US" sz="1351" b="1" i="0" u="none" strike="noStrike" kern="1200" cap="none" spc="0" baseline="0">
              <a:solidFill>
                <a:srgbClr val="002C3E"/>
              </a:solidFill>
              <a:latin typeface="Cairo Bold" pitchFamily="0" charset="0"/>
              <a:ea typeface="Cairo Bold" pitchFamily="0" charset="0"/>
              <a:cs typeface="Cairo Bold" pitchFamily="0" charset="0"/>
              <a:sym typeface="Cairo Bold" pitchFamily="0" charset="0"/>
            </a:endParaRPr>
          </a:p>
        </p:txBody>
      </p:sp>
      <p:sp>
        <p:nvSpPr>
          <p:cNvPr id="195" name="مستطيل"/>
          <p:cNvSpPr>
            <a:spLocks/>
          </p:cNvSpPr>
          <p:nvPr/>
        </p:nvSpPr>
        <p:spPr>
          <a:xfrm rot="0">
            <a:off x="12283183" y="4391483"/>
            <a:ext cx="2713773" cy="31021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45"/>
              </a:lnSpc>
              <a:spcBef>
                <a:spcPts val="0"/>
              </a:spcBef>
              <a:spcAft>
                <a:spcPts val="0"/>
              </a:spcAft>
              <a:buNone/>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يسعى المركز لخدمة المنشآت العائلية، وأعضاء مجالس الإدارة، والتنفيذيين. ويمكن أن يتم ذلك من خلال:</a:t>
            </a: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196" name="مستطيل"/>
          <p:cNvSpPr>
            <a:spLocks/>
          </p:cNvSpPr>
          <p:nvPr/>
        </p:nvSpPr>
        <p:spPr>
          <a:xfrm rot="0">
            <a:off x="12763640" y="3728594"/>
            <a:ext cx="1758161" cy="14013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24"/>
              </a:lnSpc>
              <a:spcBef>
                <a:spcPts val="0"/>
              </a:spcBef>
              <a:spcAft>
                <a:spcPts val="0"/>
              </a:spcAft>
              <a:buNone/>
            </a:pPr>
            <a:r>
              <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rPr>
              <a:t>المنشآت العائلية </a:t>
            </a:r>
            <a:endParaRPr lang="zh-CN" altLang="en-US"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endParaRPr>
          </a:p>
        </p:txBody>
      </p:sp>
      <p:sp>
        <p:nvSpPr>
          <p:cNvPr id="197" name="مستطيل"/>
          <p:cNvSpPr>
            <a:spLocks/>
          </p:cNvSpPr>
          <p:nvPr/>
        </p:nvSpPr>
        <p:spPr>
          <a:xfrm rot="0">
            <a:off x="10270707" y="4381452"/>
            <a:ext cx="1837064" cy="300769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45"/>
              </a:lnSpc>
              <a:spcBef>
                <a:spcPts val="0"/>
              </a:spcBef>
              <a:spcAft>
                <a:spcPts val="0"/>
              </a:spcAft>
              <a:buNone/>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يسعى المركز  </a:t>
            </a:r>
            <a:r>
              <a:rPr lang="en-US" altLang="zh-CN" sz="1080" b="0" i="0" u="none" strike="noStrike" kern="1200" cap="none" spc="0" baseline="0">
                <a:solidFill>
                  <a:srgbClr val="948A54"/>
                </a:solidFill>
                <a:latin typeface="Cairo" pitchFamily="0" charset="0"/>
                <a:ea typeface="Cairo" pitchFamily="0" charset="0"/>
                <a:cs typeface="Cairo" pitchFamily="0" charset="0"/>
                <a:sym typeface="Cairo" pitchFamily="0" charset="0"/>
              </a:rPr>
              <a:t>للتواصل الفعّال</a:t>
            </a:r>
            <a:r>
              <a:rPr lang="en-US" altLang="zh-CN" sz="1080" b="0" i="0" u="none" strike="noStrike" kern="1200" cap="none" spc="0" baseline="0">
                <a:solidFill>
                  <a:srgbClr val="CF9E5D"/>
                </a:solidFill>
                <a:latin typeface="Cairo" pitchFamily="0" charset="0"/>
                <a:ea typeface="Cairo" pitchFamily="0" charset="0"/>
                <a:cs typeface="Cairo" pitchFamily="0" charset="0"/>
                <a:sym typeface="Cairo" pitchFamily="0" charset="0"/>
              </a:rPr>
              <a:t> </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مع مختلف الجهات الحكومية من خلال عدد من المسارات، منها:</a:t>
            </a: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198" name="مستطيل"/>
          <p:cNvSpPr>
            <a:spLocks/>
          </p:cNvSpPr>
          <p:nvPr/>
        </p:nvSpPr>
        <p:spPr>
          <a:xfrm rot="0">
            <a:off x="10524333" y="3441600"/>
            <a:ext cx="1346588" cy="56394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284"/>
              </a:lnSpc>
              <a:spcBef>
                <a:spcPts val="0"/>
              </a:spcBef>
              <a:spcAft>
                <a:spcPts val="0"/>
              </a:spcAft>
              <a:buNone/>
            </a:pPr>
            <a:r>
              <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rPr>
              <a:t>الحكومة</a:t>
            </a:r>
            <a:endPar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endParaRPr>
          </a:p>
          <a:p>
            <a:pPr marL="0" indent="0" algn="ctr">
              <a:lnSpc>
                <a:spcPts val="2284"/>
              </a:lnSpc>
              <a:spcBef>
                <a:spcPts val="0"/>
              </a:spcBef>
              <a:spcAft>
                <a:spcPts val="0"/>
              </a:spcAft>
              <a:buNone/>
            </a:pPr>
            <a:r>
              <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rPr>
              <a:t> والقطاع العام</a:t>
            </a:r>
            <a:endParaRPr lang="zh-CN" altLang="en-US"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endParaRPr>
          </a:p>
        </p:txBody>
      </p:sp>
      <p:sp>
        <p:nvSpPr>
          <p:cNvPr id="199" name="مستطيل"/>
          <p:cNvSpPr>
            <a:spLocks/>
          </p:cNvSpPr>
          <p:nvPr/>
        </p:nvSpPr>
        <p:spPr>
          <a:xfrm rot="0">
            <a:off x="8392943" y="4388575"/>
            <a:ext cx="1599210" cy="3514082"/>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945"/>
              </a:lnSpc>
              <a:spcBef>
                <a:spcPts val="0"/>
              </a:spcBef>
              <a:spcAft>
                <a:spcPts val="0"/>
              </a:spcAft>
              <a:buNone/>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يسعى المركز  </a:t>
            </a:r>
            <a:r>
              <a:rPr lang="en-US" altLang="zh-CN" sz="1080" b="0" i="0" u="none" strike="noStrike" kern="1200" cap="none" spc="0" baseline="0">
                <a:solidFill>
                  <a:srgbClr val="948A54"/>
                </a:solidFill>
                <a:latin typeface="Cairo" pitchFamily="0" charset="0"/>
                <a:ea typeface="Cairo" pitchFamily="0" charset="0"/>
                <a:cs typeface="Cairo" pitchFamily="0" charset="0"/>
                <a:sym typeface="Cairo" pitchFamily="0" charset="0"/>
              </a:rPr>
              <a:t>للتواصل الفعّال</a:t>
            </a:r>
            <a:r>
              <a:rPr lang="en-US" altLang="zh-CN" sz="1080" b="0" i="0" u="none" strike="noStrike" kern="1200" cap="none" spc="0" baseline="0">
                <a:solidFill>
                  <a:srgbClr val="CF9E5D"/>
                </a:solidFill>
                <a:latin typeface="Cairo" pitchFamily="0" charset="0"/>
                <a:ea typeface="Cairo" pitchFamily="0" charset="0"/>
                <a:cs typeface="Cairo" pitchFamily="0" charset="0"/>
                <a:sym typeface="Cairo" pitchFamily="0" charset="0"/>
              </a:rPr>
              <a:t> </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مع الباحثين والاستشاريين والمهنيين على عدد من المسارات، </a:t>
            </a: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كتأهيل</a:t>
            </a:r>
            <a:r>
              <a:rPr lang="en-US" altLang="zh-CN" sz="1080" b="0" i="0" u="none" strike="noStrike" kern="1200" cap="none" spc="0" baseline="0">
                <a:solidFill>
                  <a:srgbClr val="CF9E5D"/>
                </a:solidFill>
                <a:latin typeface="Cairo" pitchFamily="0" charset="0"/>
                <a:ea typeface="Cairo" pitchFamily="0" charset="0"/>
                <a:cs typeface="Cairo" pitchFamily="0" charset="0"/>
                <a:sym typeface="Cairo" pitchFamily="0" charset="0"/>
              </a:rPr>
              <a:t> </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المستشارين المتخصصين في مجال المنشآت العائلية وربطهم بالمنشآت العائلية ومن أبرزها:</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2" marL="212725" indent="-70866" algn="r">
              <a:lnSpc>
                <a:spcPts val="1676"/>
              </a:lnSpc>
              <a:spcBef>
                <a:spcPts val="0"/>
              </a:spcBef>
              <a:spcAft>
                <a:spcPts val="0"/>
              </a:spcAft>
              <a:buFont typeface="Arial" pitchFamily="34" charset="0"/>
              <a:buChar char="⚬"/>
            </a:pPr>
            <a:r>
              <a:rPr lang="en-US" altLang="zh-CN" sz="930"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برنامج مستشار المنشآت العائلية المعتمد </a:t>
            </a:r>
            <a:r>
              <a:rPr lang="en-US" altLang="zh-CN" sz="930" b="1" i="0" u="none" strike="noStrike" kern="1200" cap="none" spc="0" baseline="0">
                <a:solidFill>
                  <a:srgbClr val="8F8D62"/>
                </a:solidFill>
                <a:latin typeface="Alexandria Bold" pitchFamily="0" charset="0"/>
                <a:ea typeface="Alexandria Bold" pitchFamily="0" charset="0"/>
                <a:cs typeface="Alexandria Bold" pitchFamily="0" charset="0"/>
                <a:sym typeface="Alexandria Bold" pitchFamily="0" charset="0"/>
              </a:rPr>
              <a:t>CFBA</a:t>
            </a:r>
            <a:r>
              <a:rPr lang="en-US" altLang="zh-CN" sz="930"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a:t>
            </a:r>
            <a:endParaRPr lang="en-US" altLang="zh-CN" sz="930"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endParaRPr>
          </a:p>
          <a:p>
            <a:pPr lvl="2" marL="212725" indent="-70866" algn="r">
              <a:lnSpc>
                <a:spcPts val="1676"/>
              </a:lnSpc>
              <a:spcBef>
                <a:spcPts val="0"/>
              </a:spcBef>
              <a:spcAft>
                <a:spcPts val="0"/>
              </a:spcAft>
              <a:buFont typeface="Arial" pitchFamily="34" charset="0"/>
              <a:buChar char="⚬"/>
            </a:pPr>
            <a:r>
              <a:rPr lang="en-US" altLang="zh-CN" sz="930"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برنامج وسيط المنشآت العائلية المعتمد </a:t>
            </a:r>
            <a:r>
              <a:rPr lang="en-US" altLang="zh-CN" sz="930" b="1" i="0" u="none" strike="noStrike" kern="1200" cap="none" spc="0" baseline="0">
                <a:solidFill>
                  <a:srgbClr val="8F8D62"/>
                </a:solidFill>
                <a:latin typeface="Alexandria Bold" pitchFamily="0" charset="0"/>
                <a:ea typeface="Alexandria Bold" pitchFamily="0" charset="0"/>
                <a:cs typeface="Alexandria Bold" pitchFamily="0" charset="0"/>
                <a:sym typeface="Alexandria Bold" pitchFamily="0" charset="0"/>
              </a:rPr>
              <a:t>CFBM</a:t>
            </a:r>
            <a:r>
              <a:rPr lang="en-US" altLang="zh-CN" sz="930"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a:t>
            </a:r>
            <a:endParaRPr lang="en-US" altLang="zh-CN" sz="930"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endParaRPr>
          </a:p>
          <a:p>
            <a:pPr lvl="2" marL="247015" indent="-82296" algn="r">
              <a:lnSpc>
                <a:spcPts val="1945"/>
              </a:lnSpc>
              <a:spcBef>
                <a:spcPts val="0"/>
              </a:spcBef>
              <a:spcAft>
                <a:spcPts val="0"/>
              </a:spcAft>
              <a:buNone/>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2" marL="247015" indent="-82296" algn="r">
              <a:lnSpc>
                <a:spcPts val="1945"/>
              </a:lnSpc>
              <a:spcBef>
                <a:spcPts val="0"/>
              </a:spcBef>
              <a:spcAft>
                <a:spcPts val="0"/>
              </a:spcAft>
              <a:buNone/>
            </a:pP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200" name="مستطيل"/>
          <p:cNvSpPr>
            <a:spLocks/>
          </p:cNvSpPr>
          <p:nvPr/>
        </p:nvSpPr>
        <p:spPr>
          <a:xfrm rot="0">
            <a:off x="8708851" y="3574291"/>
            <a:ext cx="1210434" cy="636024"/>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862"/>
              </a:lnSpc>
              <a:spcBef>
                <a:spcPts val="0"/>
              </a:spcBef>
              <a:spcAft>
                <a:spcPts val="0"/>
              </a:spcAft>
              <a:buNone/>
            </a:pPr>
            <a:r>
              <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rPr>
              <a:t>الاستشاريون والمهنيون</a:t>
            </a:r>
            <a:endParaRPr lang="zh-CN" altLang="en-US"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endParaRPr>
          </a:p>
        </p:txBody>
      </p:sp>
      <p:sp>
        <p:nvSpPr>
          <p:cNvPr id="201" name="مستطيل"/>
          <p:cNvSpPr>
            <a:spLocks/>
          </p:cNvSpPr>
          <p:nvPr/>
        </p:nvSpPr>
        <p:spPr>
          <a:xfrm rot="0">
            <a:off x="3245547" y="4419552"/>
            <a:ext cx="1582280" cy="2112146"/>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536"/>
              </a:lnSpc>
              <a:spcBef>
                <a:spcPts val="0"/>
              </a:spcBef>
              <a:spcAft>
                <a:spcPts val="0"/>
              </a:spcAft>
              <a:buNone/>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تعزيز التواصل بين المنشآت العائلية في المملكة والمنشآت العائلية في الدول الأخرى، من خلال:</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marL="0" indent="0" algn="just">
              <a:lnSpc>
                <a:spcPts val="1536"/>
              </a:lnSpc>
              <a:spcBef>
                <a:spcPts val="0"/>
              </a:spcBef>
              <a:spcAft>
                <a:spcPts val="0"/>
              </a:spcAft>
              <a:buNone/>
            </a:pP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1" marL="130302" indent="-65151" algn="just">
              <a:lnSpc>
                <a:spcPts val="1536"/>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الفعاليات المشتركة</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 مع مراكز المنشآت العائلية الدولية.</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1" marL="130302" indent="-65151" algn="r">
              <a:lnSpc>
                <a:spcPts val="1536"/>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الدعوات الخاصة</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 للمنشآت العائلية الدولية.</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1" marL="130302" indent="-65151" algn="just">
              <a:lnSpc>
                <a:spcPts val="1536"/>
              </a:lnSpc>
              <a:spcBef>
                <a:spcPts val="0"/>
              </a:spcBef>
              <a:spcAft>
                <a:spcPts val="0"/>
              </a:spcAft>
              <a:buNone/>
            </a:pP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202" name="مستطيل"/>
          <p:cNvSpPr>
            <a:spLocks/>
          </p:cNvSpPr>
          <p:nvPr/>
        </p:nvSpPr>
        <p:spPr>
          <a:xfrm rot="0">
            <a:off x="3363100" y="3728594"/>
            <a:ext cx="1400299" cy="17859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224"/>
              </a:lnSpc>
              <a:spcBef>
                <a:spcPts val="0"/>
              </a:spcBef>
              <a:spcAft>
                <a:spcPts val="0"/>
              </a:spcAft>
              <a:buNone/>
            </a:pPr>
            <a:r>
              <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rPr>
              <a:t>المجتمع الدولي</a:t>
            </a:r>
            <a:endParaRPr lang="zh-CN" altLang="en-US"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endParaRPr>
          </a:p>
        </p:txBody>
      </p:sp>
      <p:sp>
        <p:nvSpPr>
          <p:cNvPr id="203" name="مستطيل"/>
          <p:cNvSpPr>
            <a:spLocks/>
          </p:cNvSpPr>
          <p:nvPr/>
        </p:nvSpPr>
        <p:spPr>
          <a:xfrm rot="0">
            <a:off x="4957654" y="4384759"/>
            <a:ext cx="1731573" cy="3140854"/>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945"/>
              </a:lnSpc>
              <a:spcBef>
                <a:spcPts val="0"/>
              </a:spcBef>
              <a:spcAft>
                <a:spcPts val="0"/>
              </a:spcAft>
              <a:buNone/>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يعمل المركز على التواصل الفعّال مع المجتمع المحلي لبيان الدور الإيجابي الذي تلعبه المنشآت العائلية في المجتمع، وذلك لـ:</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2" marL="230886" indent="-76962" algn="r">
              <a:lnSpc>
                <a:spcPts val="1676"/>
              </a:lnSpc>
              <a:spcBef>
                <a:spcPts val="0"/>
              </a:spcBef>
              <a:spcAft>
                <a:spcPts val="0"/>
              </a:spcAft>
              <a:buFont typeface="Arial" pitchFamily="34" charset="0"/>
              <a:buChar char="⚬"/>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 بيان </a:t>
            </a: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اﻟﺪور اﻹﻳﺠﺎﺑﻲ </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اﻟﺬي ﺗﻠﻌﺒﻪ اﻟﻤﻨﺸﺂت اﻟﻌﺎﺋﻠﻴﺔ ﻓﻲ اﻟﻤﺠﺘﻤﻊ، وذﻟﻚ ﻟﻀﻤﺎن اﺳﺘﺪاﻣﺔ ﻫﺬه اﻟﻤﻨﺸﺂت.</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2" marL="230886" indent="-76962" algn="r">
              <a:lnSpc>
                <a:spcPts val="1676"/>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إذﻛﺎء روح اﻟﻤﺒﺎدرة </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ﻟﺪى اﻟﺸﺒﺎب واﻟﺸﺎﺑﺎت ﻟﺘﺄﺳﻴﺲ اﻷﻋﻤﺎل واﻟﺴﻌﻲ ﻟﺘﻨﻈﻴﻤﻬﺎ ﻓﻲ ﻣﺮاﺣﻞ ﻻﺣﻘﺔ. </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2" marL="230886" indent="-76962" algn="r">
              <a:lnSpc>
                <a:spcPts val="1945"/>
              </a:lnSpc>
              <a:spcBef>
                <a:spcPts val="0"/>
              </a:spcBef>
              <a:spcAft>
                <a:spcPts val="0"/>
              </a:spcAft>
              <a:buNone/>
            </a:pP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204" name="مستطيل"/>
          <p:cNvSpPr>
            <a:spLocks/>
          </p:cNvSpPr>
          <p:nvPr/>
        </p:nvSpPr>
        <p:spPr>
          <a:xfrm rot="0">
            <a:off x="5074882" y="3731430"/>
            <a:ext cx="1538137" cy="17859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224"/>
              </a:lnSpc>
              <a:spcBef>
                <a:spcPts val="0"/>
              </a:spcBef>
              <a:spcAft>
                <a:spcPts val="0"/>
              </a:spcAft>
              <a:buNone/>
            </a:pPr>
            <a:r>
              <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rPr>
              <a:t>المجتمع المحلي</a:t>
            </a:r>
            <a:endParaRPr lang="zh-CN" altLang="en-US"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endParaRPr>
          </a:p>
        </p:txBody>
      </p:sp>
      <p:sp>
        <p:nvSpPr>
          <p:cNvPr id="205" name="مستطيل"/>
          <p:cNvSpPr>
            <a:spLocks/>
          </p:cNvSpPr>
          <p:nvPr/>
        </p:nvSpPr>
        <p:spPr>
          <a:xfrm rot="0">
            <a:off x="6800310" y="4381452"/>
            <a:ext cx="1557127" cy="241758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945"/>
              </a:lnSpc>
              <a:spcBef>
                <a:spcPts val="0"/>
              </a:spcBef>
              <a:spcAft>
                <a:spcPts val="0"/>
              </a:spcAft>
              <a:buNone/>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يعمل المركز مع مؤسسات التعليم العالي على عدد من الأصعدة، منها:</a:t>
            </a: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206" name="مستطيل"/>
          <p:cNvSpPr>
            <a:spLocks/>
          </p:cNvSpPr>
          <p:nvPr/>
        </p:nvSpPr>
        <p:spPr>
          <a:xfrm rot="0">
            <a:off x="6800586" y="3731430"/>
            <a:ext cx="1556566" cy="17859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224"/>
              </a:lnSpc>
              <a:spcBef>
                <a:spcPts val="0"/>
              </a:spcBef>
              <a:spcAft>
                <a:spcPts val="0"/>
              </a:spcAft>
              <a:buNone/>
            </a:pPr>
            <a:r>
              <a:rPr lang="en-US" altLang="zh-CN"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rPr>
              <a:t>مؤسسات التعليم</a:t>
            </a:r>
            <a:endParaRPr lang="zh-CN" altLang="en-US" sz="1553" b="1" i="0" u="none" strike="noStrike" kern="1200" cap="none" spc="0" baseline="0">
              <a:solidFill>
                <a:srgbClr val="FFFFFF"/>
              </a:solidFill>
              <a:latin typeface="Cairo Bold" pitchFamily="0" charset="0"/>
              <a:ea typeface="Cairo Bold" pitchFamily="0" charset="0"/>
              <a:cs typeface="Cairo Bold" pitchFamily="0" charset="0"/>
              <a:sym typeface="Cairo Bold" pitchFamily="0" charset="0"/>
            </a:endParaRPr>
          </a:p>
        </p:txBody>
      </p:sp>
      <p:sp>
        <p:nvSpPr>
          <p:cNvPr id="207" name="مستطيل"/>
          <p:cNvSpPr>
            <a:spLocks/>
          </p:cNvSpPr>
          <p:nvPr/>
        </p:nvSpPr>
        <p:spPr>
          <a:xfrm rot="0">
            <a:off x="10246726" y="5243393"/>
            <a:ext cx="2447304" cy="2175580"/>
          </a:xfrm>
          <a:prstGeom prst="rect"/>
          <a:noFill/>
          <a:ln w="12700" cmpd="sng" cap="flat">
            <a:noFill/>
            <a:prstDash val="solid"/>
            <a:miter/>
          </a:ln>
        </p:spPr>
        <p:txBody>
          <a:bodyPr vert="horz" wrap="square" lIns="0" tIns="0" rIns="0" bIns="0" anchor="t" anchorCtr="0">
            <a:prstTxWarp prst="textNoShape"/>
            <a:spAutoFit/>
          </a:bodyPr>
          <a:lstStyle/>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العمل </a:t>
            </a: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كحاوية فكرية </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للاستجابة لطلبات الجهات الحكومية لمرئيات المنشآت العائلية حول السياسات العامة وتقديمها بجودة عالية. </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marL="0" indent="0" algn="l">
              <a:lnSpc>
                <a:spcPts val="1945"/>
              </a:lnSpc>
              <a:spcBef>
                <a:spcPts val="0"/>
              </a:spcBef>
              <a:spcAft>
                <a:spcPts val="0"/>
              </a:spcAft>
              <a:buNone/>
            </a:pP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دعم الجهات الحكومية في تحقيق أهدافها </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المتصلة بقطاع المنشآت العائلية.</a:t>
            </a: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208" name="مستطيل"/>
          <p:cNvSpPr>
            <a:spLocks/>
          </p:cNvSpPr>
          <p:nvPr/>
        </p:nvSpPr>
        <p:spPr>
          <a:xfrm rot="0">
            <a:off x="12246517" y="5135418"/>
            <a:ext cx="3370690" cy="1034993"/>
          </a:xfrm>
          <a:prstGeom prst="rect"/>
          <a:noFill/>
          <a:ln w="12700" cmpd="sng" cap="flat">
            <a:noFill/>
            <a:prstDash val="solid"/>
            <a:miter/>
          </a:ln>
        </p:spPr>
        <p:txBody>
          <a:bodyPr vert="horz" wrap="square" lIns="0" tIns="0" rIns="0" bIns="0" anchor="t" anchorCtr="0">
            <a:prstTxWarp prst="textNoShape"/>
            <a:spAutoFit/>
          </a:bodyPr>
          <a:lstStyle/>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برنامج التوعية والمحتوى المتخصص.</a:t>
            </a:r>
            <a:endPar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endParaRPr>
          </a:p>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 برنامج التدريب المستمر وتعزيز القدرات.</a:t>
            </a:r>
            <a:endPar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endParaRPr>
          </a:p>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برنامج الاستشارات المتخصصة. </a:t>
            </a:r>
            <a:endPar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endParaRPr>
          </a:p>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948A54"/>
                </a:solidFill>
                <a:latin typeface="Cairo" pitchFamily="0" charset="0"/>
                <a:ea typeface="Cairo" pitchFamily="0" charset="0"/>
                <a:cs typeface="Cairo" pitchFamily="0" charset="0"/>
                <a:sym typeface="Cairo" pitchFamily="0" charset="0"/>
              </a:rPr>
              <a:t>برنامج </a:t>
            </a: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الوسائل البديلة.</a:t>
            </a:r>
            <a:endParaRPr lang="zh-CN" altLang="en-US" sz="1080" b="0" i="0" u="none" strike="noStrike" kern="1200" cap="none" spc="0" baseline="0">
              <a:solidFill>
                <a:srgbClr val="8F8D62"/>
              </a:solidFill>
              <a:latin typeface="Cairo" pitchFamily="0" charset="0"/>
              <a:ea typeface="Cairo" pitchFamily="0" charset="0"/>
              <a:cs typeface="Cairo" pitchFamily="0" charset="0"/>
              <a:sym typeface="Cairo" pitchFamily="0" charset="0"/>
            </a:endParaRPr>
          </a:p>
        </p:txBody>
      </p:sp>
      <p:sp>
        <p:nvSpPr>
          <p:cNvPr id="209" name="مستطيل"/>
          <p:cNvSpPr>
            <a:spLocks/>
          </p:cNvSpPr>
          <p:nvPr/>
        </p:nvSpPr>
        <p:spPr>
          <a:xfrm rot="0">
            <a:off x="6770555" y="5191529"/>
            <a:ext cx="2175873" cy="2282526"/>
          </a:xfrm>
          <a:prstGeom prst="rect"/>
          <a:noFill/>
          <a:ln w="12700" cmpd="sng" cap="flat">
            <a:noFill/>
            <a:prstDash val="solid"/>
            <a:miter/>
          </a:ln>
        </p:spPr>
        <p:txBody>
          <a:bodyPr vert="horz" wrap="square" lIns="0" tIns="0" rIns="0" bIns="0" anchor="t" anchorCtr="0">
            <a:prstTxWarp prst="textNoShape"/>
            <a:spAutoFit/>
          </a:bodyPr>
          <a:lstStyle/>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تضمين</a:t>
            </a: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 قضايا المنشآت العائلية</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 في الأجندة البحثية والتعليمية.</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إطلاق </a:t>
            </a: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المسابقات والمنح البحثية</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4" marL="729234" indent="-145796" algn="r">
              <a:lnSpc>
                <a:spcPts val="1945"/>
              </a:lnSpc>
              <a:spcBef>
                <a:spcPts val="0"/>
              </a:spcBef>
              <a:spcAft>
                <a:spcPts val="0"/>
              </a:spcAft>
              <a:buFont typeface="Arial" pitchFamily="34" charset="0"/>
              <a:buChar char="•"/>
            </a:pPr>
            <a:r>
              <a:rPr lang="en-US" altLang="zh-CN" sz="1080" b="0" i="0" u="none" strike="noStrike" kern="1200" cap="none" spc="0" baseline="0">
                <a:solidFill>
                  <a:srgbClr val="8F8D62"/>
                </a:solidFill>
                <a:latin typeface="Cairo" pitchFamily="0" charset="0"/>
                <a:ea typeface="Cairo" pitchFamily="0" charset="0"/>
                <a:cs typeface="Cairo" pitchFamily="0" charset="0"/>
                <a:sym typeface="Cairo" pitchFamily="0" charset="0"/>
              </a:rPr>
              <a:t>ﺗﺄﻫﻴﻞ اﻟﻜﻔﺎءات</a:t>
            </a:r>
            <a:r>
              <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rPr>
              <a:t> اﻟﻼزﻣﺔ ﻻﺳﺘﺪاﻣﺔ اﻟﻤﻨﺸﺂت اﻟﻌﺎﺋﻠﻴﺔ.</a:t>
            </a:r>
            <a:endParaRPr lang="en-US" altLang="zh-CN"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a:p>
            <a:pPr lvl="4" marL="729234" indent="-145796" algn="r">
              <a:lnSpc>
                <a:spcPts val="1945"/>
              </a:lnSpc>
              <a:spcBef>
                <a:spcPts val="0"/>
              </a:spcBef>
              <a:spcAft>
                <a:spcPts val="0"/>
              </a:spcAft>
              <a:buNone/>
            </a:pPr>
            <a:endParaRPr lang="zh-CN" altLang="en-US" sz="1080" b="0" i="0" u="none" strike="noStrike" kern="1200" cap="none" spc="0" baseline="0">
              <a:solidFill>
                <a:srgbClr val="263452"/>
              </a:solidFill>
              <a:latin typeface="Cairo" pitchFamily="0" charset="0"/>
              <a:ea typeface="Cairo" pitchFamily="0" charset="0"/>
              <a:cs typeface="Cairo" pitchFamily="0" charset="0"/>
              <a:sym typeface="Cairo" pitchFamily="0" charset="0"/>
            </a:endParaRPr>
          </a:p>
        </p:txBody>
      </p:sp>
      <p:sp>
        <p:nvSpPr>
          <p:cNvPr id="210" name="مستطيل"/>
          <p:cNvSpPr>
            <a:spLocks/>
          </p:cNvSpPr>
          <p:nvPr/>
        </p:nvSpPr>
        <p:spPr>
          <a:xfrm rot="0">
            <a:off x="1422584" y="279739"/>
            <a:ext cx="6387583"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استراتيجية المركز الوطني للمنشآت العائلية</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218540749"/>
      </p:ext>
    </p:extLst>
  </p:cSld>
  <p:clrMapOvr>
    <a:masterClrMapping/>
  </p:clrMapOvr>
</p:sld>
</file>

<file path=ppt/slides/slide9.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17"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218"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219"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9</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220"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221"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222"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223"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224"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226" name="تجميع"/>
          <p:cNvGrpSpPr>
            <a:grpSpLocks/>
          </p:cNvGrpSpPr>
          <p:nvPr/>
        </p:nvGrpSpPr>
        <p:grpSpPr>
          <a:xfrm rot="-121859">
            <a:off x="3690213" y="1637576"/>
            <a:ext cx="1053" cy="3224"/>
            <a:chOff x="3690213" y="1637576"/>
            <a:chExt cx="1053" cy="3224"/>
          </a:xfrm>
        </p:grpSpPr>
        <p:sp>
          <p:nvSpPr>
            <p:cNvPr id="225" name="曲线"/>
            <p:cNvSpPr>
              <a:spLocks/>
            </p:cNvSpPr>
            <p:nvPr/>
          </p:nvSpPr>
          <p:spPr>
            <a:xfrm rot="0">
              <a:off x="3690213" y="1637576"/>
              <a:ext cx="1053" cy="3224"/>
            </a:xfrm>
            <a:custGeom>
              <a:gdLst>
                <a:gd name="T1" fmla="*/ 0 w 21600"/>
                <a:gd name="T2" fmla="*/ 0 h 21600"/>
                <a:gd name="T3" fmla="*/ 21600 w 21600"/>
                <a:gd name="T4" fmla="*/ 21600 h 21600"/>
              </a:gdLst>
              <a:rect l="T1" t="T2" r="T3" b="T4"/>
              <a:pathLst>
                <a:path w="21600" h="21600">
                  <a:moveTo>
                    <a:pt x="0" y="21600"/>
                  </a:moveTo>
                  <a:lnTo>
                    <a:pt x="21600" y="0"/>
                  </a:lnTo>
                  <a:cubicBezTo>
                    <a:pt x="0" y="7052"/>
                    <a:pt x="0" y="14547"/>
                    <a:pt x="0" y="21600"/>
                  </a:cubicBezTo>
                  <a:close/>
                </a:path>
              </a:pathLst>
            </a:custGeom>
            <a:solidFill>
              <a:srgbClr val="FFFFFF"/>
            </a:solidFill>
            <a:ln cmpd="sng" cap="flat">
              <a:noFill/>
              <a:prstDash val="solid"/>
              <a:miter/>
            </a:ln>
          </p:spPr>
        </p:sp>
      </p:grpSp>
      <p:grpSp>
        <p:nvGrpSpPr>
          <p:cNvPr id="228" name="تجميع"/>
          <p:cNvGrpSpPr>
            <a:grpSpLocks/>
          </p:cNvGrpSpPr>
          <p:nvPr/>
        </p:nvGrpSpPr>
        <p:grpSpPr>
          <a:xfrm rot="-121859">
            <a:off x="3159927" y="1701530"/>
            <a:ext cx="1053" cy="3224"/>
            <a:chOff x="3159927" y="1701530"/>
            <a:chExt cx="1053" cy="3224"/>
          </a:xfrm>
        </p:grpSpPr>
        <p:sp>
          <p:nvSpPr>
            <p:cNvPr id="227" name="曲线"/>
            <p:cNvSpPr>
              <a:spLocks/>
            </p:cNvSpPr>
            <p:nvPr/>
          </p:nvSpPr>
          <p:spPr>
            <a:xfrm rot="0">
              <a:off x="3159927" y="1701530"/>
              <a:ext cx="1053" cy="3224"/>
            </a:xfrm>
            <a:custGeom>
              <a:gdLst>
                <a:gd name="T1" fmla="*/ 0 w 21600"/>
                <a:gd name="T2" fmla="*/ 0 h 21600"/>
                <a:gd name="T3" fmla="*/ 21600 w 21600"/>
                <a:gd name="T4" fmla="*/ 21600 h 21600"/>
              </a:gdLst>
              <a:rect l="T1" t="T2" r="T3" b="T4"/>
              <a:pathLst>
                <a:path w="21600" h="21600">
                  <a:moveTo>
                    <a:pt x="0" y="21600"/>
                  </a:moveTo>
                  <a:lnTo>
                    <a:pt x="21600" y="0"/>
                  </a:lnTo>
                  <a:cubicBezTo>
                    <a:pt x="0" y="7052"/>
                    <a:pt x="0" y="14547"/>
                    <a:pt x="0" y="21600"/>
                  </a:cubicBezTo>
                  <a:close/>
                </a:path>
              </a:pathLst>
            </a:custGeom>
            <a:solidFill>
              <a:srgbClr val="FFFFFF"/>
            </a:solidFill>
            <a:ln cmpd="sng" cap="flat">
              <a:noFill/>
              <a:prstDash val="solid"/>
              <a:miter/>
            </a:ln>
          </p:spPr>
        </p:sp>
      </p:grpSp>
      <p:sp>
        <p:nvSpPr>
          <p:cNvPr id="229" name="曲线"/>
          <p:cNvSpPr>
            <a:spLocks/>
          </p:cNvSpPr>
          <p:nvPr/>
        </p:nvSpPr>
        <p:spPr>
          <a:xfrm rot="-10800000">
            <a:off x="5526062" y="2208423"/>
            <a:ext cx="7069235" cy="79598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nvGrpSpPr>
          <p:cNvPr id="231" name="تجميع"/>
          <p:cNvGrpSpPr>
            <a:grpSpLocks/>
          </p:cNvGrpSpPr>
          <p:nvPr/>
        </p:nvGrpSpPr>
        <p:grpSpPr>
          <a:xfrm>
            <a:off x="5538820" y="2334199"/>
            <a:ext cx="7077798" cy="2139921"/>
            <a:chOff x="5538820" y="2334199"/>
            <a:chExt cx="7077798" cy="2139921"/>
          </a:xfrm>
        </p:grpSpPr>
        <p:sp>
          <p:nvSpPr>
            <p:cNvPr id="230" name="曲线"/>
            <p:cNvSpPr>
              <a:spLocks/>
            </p:cNvSpPr>
            <p:nvPr/>
          </p:nvSpPr>
          <p:spPr>
            <a:xfrm rot="0">
              <a:off x="5538820" y="2334199"/>
              <a:ext cx="7077798" cy="213992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l="-8343" r="-8343"/>
              </a:stretch>
            </a:blipFill>
            <a:ln cmpd="sng" cap="flat">
              <a:noFill/>
              <a:prstDash val="solid"/>
              <a:miter/>
            </a:ln>
          </p:spPr>
        </p:sp>
      </p:grpSp>
      <p:sp>
        <p:nvSpPr>
          <p:cNvPr id="232" name="曲线"/>
          <p:cNvSpPr>
            <a:spLocks/>
          </p:cNvSpPr>
          <p:nvPr/>
        </p:nvSpPr>
        <p:spPr>
          <a:xfrm rot="0">
            <a:off x="5538820" y="3109181"/>
            <a:ext cx="7069235" cy="399446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nvGrpSpPr>
          <p:cNvPr id="235" name="تجميع"/>
          <p:cNvGrpSpPr>
            <a:grpSpLocks/>
          </p:cNvGrpSpPr>
          <p:nvPr/>
        </p:nvGrpSpPr>
        <p:grpSpPr>
          <a:xfrm rot="-10800000">
            <a:off x="4360924" y="7176496"/>
            <a:ext cx="8377008" cy="695919"/>
            <a:chOff x="4360924" y="7176496"/>
            <a:chExt cx="8377008" cy="695919"/>
          </a:xfrm>
        </p:grpSpPr>
        <p:sp>
          <p:nvSpPr>
            <p:cNvPr id="233" name="曲线"/>
            <p:cNvSpPr>
              <a:spLocks/>
            </p:cNvSpPr>
            <p:nvPr/>
          </p:nvSpPr>
          <p:spPr>
            <a:xfrm rot="0">
              <a:off x="4372906" y="7192347"/>
              <a:ext cx="8353044" cy="66421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gradFill rotWithShape="1">
              <a:gsLst>
                <a:gs pos="0">
                  <a:srgbClr val="366C78">
                    <a:alpha val="92941"/>
                  </a:srgbClr>
                </a:gs>
                <a:gs pos="100000">
                  <a:srgbClr val="366C78">
                    <a:alpha val="100000"/>
                  </a:srgbClr>
                </a:gs>
              </a:gsLst>
              <a:path path="circle">
                <a:fillToRect l="100000" t="100000"/>
              </a:path>
              <a:tileRect r="-100000" b="-100000"/>
            </a:gradFill>
            <a:ln cmpd="sng" cap="flat">
              <a:noFill/>
              <a:prstDash val="solid"/>
              <a:miter/>
            </a:ln>
          </p:spPr>
        </p:sp>
        <p:sp>
          <p:nvSpPr>
            <p:cNvPr id="234" name="曲线"/>
            <p:cNvSpPr>
              <a:spLocks/>
            </p:cNvSpPr>
            <p:nvPr/>
          </p:nvSpPr>
          <p:spPr>
            <a:xfrm rot="0">
              <a:off x="4360924" y="7176496"/>
              <a:ext cx="8377008" cy="695919"/>
            </a:xfrm>
            <a:custGeom>
              <a:gdLst>
                <a:gd name="T1" fmla="*/ 0 w 21600"/>
                <a:gd name="T2" fmla="*/ 0 h 21600"/>
                <a:gd name="T3" fmla="*/ 21600 w 21600"/>
                <a:gd name="T4" fmla="*/ 21600 h 21600"/>
              </a:gdLst>
              <a:rect l="T1" t="T2" r="T3" b="T4"/>
              <a:pathLst>
                <a:path w="21600" h="21600">
                  <a:moveTo>
                    <a:pt x="30" y="0"/>
                  </a:moveTo>
                  <a:lnTo>
                    <a:pt x="21569" y="0"/>
                  </a:lnTo>
                  <a:cubicBezTo>
                    <a:pt x="21586" y="0"/>
                    <a:pt x="21600" y="221"/>
                    <a:pt x="21600" y="491"/>
                  </a:cubicBezTo>
                  <a:lnTo>
                    <a:pt x="21600" y="21104"/>
                  </a:lnTo>
                  <a:cubicBezTo>
                    <a:pt x="21600" y="21378"/>
                    <a:pt x="21586" y="21596"/>
                    <a:pt x="21569" y="21596"/>
                  </a:cubicBezTo>
                  <a:lnTo>
                    <a:pt x="30" y="21596"/>
                  </a:lnTo>
                  <a:cubicBezTo>
                    <a:pt x="13" y="21600"/>
                    <a:pt x="0" y="21378"/>
                    <a:pt x="0" y="21104"/>
                  </a:cubicBezTo>
                  <a:lnTo>
                    <a:pt x="0" y="491"/>
                  </a:lnTo>
                  <a:cubicBezTo>
                    <a:pt x="0" y="221"/>
                    <a:pt x="13" y="0"/>
                    <a:pt x="30" y="0"/>
                  </a:cubicBezTo>
                </a:path>
                <a:path w="21600" h="21600">
                  <a:moveTo>
                    <a:pt x="30" y="987"/>
                  </a:moveTo>
                  <a:lnTo>
                    <a:pt x="30" y="491"/>
                  </a:lnTo>
                  <a:lnTo>
                    <a:pt x="62" y="491"/>
                  </a:lnTo>
                  <a:lnTo>
                    <a:pt x="62" y="21104"/>
                  </a:lnTo>
                  <a:lnTo>
                    <a:pt x="30" y="21104"/>
                  </a:lnTo>
                  <a:lnTo>
                    <a:pt x="30" y="20612"/>
                  </a:lnTo>
                  <a:lnTo>
                    <a:pt x="21569" y="20612"/>
                  </a:lnTo>
                  <a:lnTo>
                    <a:pt x="21569" y="21104"/>
                  </a:lnTo>
                  <a:lnTo>
                    <a:pt x="21538" y="21104"/>
                  </a:lnTo>
                  <a:lnTo>
                    <a:pt x="21538" y="491"/>
                  </a:lnTo>
                  <a:lnTo>
                    <a:pt x="21569" y="491"/>
                  </a:lnTo>
                  <a:lnTo>
                    <a:pt x="21569" y="987"/>
                  </a:lnTo>
                  <a:lnTo>
                    <a:pt x="30" y="987"/>
                  </a:lnTo>
                  <a:close/>
                </a:path>
              </a:pathLst>
            </a:custGeom>
            <a:solidFill>
              <a:srgbClr val="FFFFFF"/>
            </a:solidFill>
            <a:ln cmpd="sng" cap="flat">
              <a:noFill/>
              <a:prstDash val="solid"/>
              <a:miter/>
            </a:ln>
          </p:spPr>
        </p:sp>
      </p:grpSp>
      <p:sp>
        <p:nvSpPr>
          <p:cNvPr id="236" name="曲线"/>
          <p:cNvSpPr>
            <a:spLocks/>
          </p:cNvSpPr>
          <p:nvPr/>
        </p:nvSpPr>
        <p:spPr>
          <a:xfrm rot="0">
            <a:off x="3765039" y="1392774"/>
            <a:ext cx="11527519" cy="59432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237" name="مستطيل"/>
          <p:cNvSpPr>
            <a:spLocks/>
          </p:cNvSpPr>
          <p:nvPr/>
        </p:nvSpPr>
        <p:spPr>
          <a:xfrm rot="0">
            <a:off x="13001617" y="2365367"/>
            <a:ext cx="2261757" cy="36477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3121"/>
              </a:lnSpc>
              <a:spcBef>
                <a:spcPts val="0"/>
              </a:spcBef>
              <a:spcAft>
                <a:spcPts val="0"/>
              </a:spcAft>
              <a:buNone/>
            </a:pPr>
            <a:r>
              <a:rPr lang="en-US" altLang="zh-CN" sz="1734"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بعض أنواع النزاعات</a:t>
            </a:r>
            <a:r>
              <a:rPr lang="en-US" altLang="zh-CN" sz="1734"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 </a:t>
            </a:r>
            <a:endParaRPr lang="zh-CN" altLang="en-US" sz="1734"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endParaRPr>
          </a:p>
        </p:txBody>
      </p:sp>
      <p:grpSp>
        <p:nvGrpSpPr>
          <p:cNvPr id="239" name="تجميع"/>
          <p:cNvGrpSpPr>
            <a:grpSpLocks/>
          </p:cNvGrpSpPr>
          <p:nvPr/>
        </p:nvGrpSpPr>
        <p:grpSpPr>
          <a:xfrm>
            <a:off x="14809088" y="2886571"/>
            <a:ext cx="368533" cy="184235"/>
            <a:chOff x="14809088" y="2886571"/>
            <a:chExt cx="368533" cy="184235"/>
          </a:xfrm>
        </p:grpSpPr>
        <p:sp>
          <p:nvSpPr>
            <p:cNvPr id="238" name="曲线"/>
            <p:cNvSpPr>
              <a:spLocks/>
            </p:cNvSpPr>
            <p:nvPr/>
          </p:nvSpPr>
          <p:spPr>
            <a:xfrm rot="0">
              <a:off x="14809088" y="2886571"/>
              <a:ext cx="368533" cy="184235"/>
            </a:xfrm>
            <a:custGeom>
              <a:gdLst>
                <a:gd name="T1" fmla="*/ 0 w 21600"/>
                <a:gd name="T2" fmla="*/ 0 h 21600"/>
                <a:gd name="T3" fmla="*/ 21600 w 21600"/>
                <a:gd name="T4" fmla="*/ 21600 h 21600"/>
              </a:gdLst>
              <a:rect l="T1" t="T2" r="T3" b="T4"/>
              <a:pathLst>
                <a:path w="21600" h="21600">
                  <a:moveTo>
                    <a:pt x="21600" y="0"/>
                  </a:moveTo>
                  <a:lnTo>
                    <a:pt x="0" y="0"/>
                  </a:lnTo>
                  <a:lnTo>
                    <a:pt x="10798" y="21600"/>
                  </a:lnTo>
                  <a:lnTo>
                    <a:pt x="21600" y="0"/>
                  </a:lnTo>
                  <a:close/>
                </a:path>
              </a:pathLst>
            </a:custGeom>
            <a:solidFill>
              <a:srgbClr val="C4A068"/>
            </a:solidFill>
            <a:ln cmpd="sng" cap="flat">
              <a:noFill/>
              <a:prstDash val="solid"/>
              <a:miter/>
            </a:ln>
          </p:spPr>
        </p:sp>
      </p:grpSp>
      <p:sp>
        <p:nvSpPr>
          <p:cNvPr id="240" name="مستطيل"/>
          <p:cNvSpPr>
            <a:spLocks/>
          </p:cNvSpPr>
          <p:nvPr/>
        </p:nvSpPr>
        <p:spPr>
          <a:xfrm rot="0">
            <a:off x="9072876" y="4145600"/>
            <a:ext cx="3783304" cy="1921259"/>
          </a:xfrm>
          <a:prstGeom prst="rect"/>
          <a:noFill/>
          <a:ln w="12700" cmpd="sng" cap="flat">
            <a:noFill/>
            <a:prstDash val="solid"/>
            <a:miter/>
          </a:ln>
        </p:spPr>
        <p:txBody>
          <a:bodyPr vert="horz" wrap="square" lIns="0" tIns="0" rIns="0" bIns="0" anchor="t" anchorCtr="0">
            <a:prstTxWarp prst="textNoShape"/>
            <a:spAutoFit/>
          </a:bodyPr>
          <a:lstStyle/>
          <a:p>
            <a:pPr lvl="2" marL="583311" indent="-194437" algn="r">
              <a:lnSpc>
                <a:spcPts val="2562"/>
              </a:lnSpc>
              <a:spcBef>
                <a:spcPts val="0"/>
              </a:spcBef>
              <a:spcAft>
                <a:spcPts val="0"/>
              </a:spcAft>
              <a:buFont typeface="Arial" pitchFamily="34" charset="0"/>
              <a:buChar char="⚬"/>
            </a:pPr>
            <a:r>
              <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برنامج التوعية وبناء المحتوى</a:t>
            </a:r>
            <a:endPar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endParaRPr>
          </a:p>
          <a:p>
            <a:pPr lvl="2" marL="583311" indent="-194437" algn="r">
              <a:lnSpc>
                <a:spcPts val="2562"/>
              </a:lnSpc>
              <a:spcBef>
                <a:spcPts val="0"/>
              </a:spcBef>
              <a:spcAft>
                <a:spcPts val="0"/>
              </a:spcAft>
              <a:buFont typeface="Arial" pitchFamily="34" charset="0"/>
              <a:buChar char="⚬"/>
            </a:pPr>
            <a:r>
              <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برنامج التدريب المستمر وتعزيز القدرات</a:t>
            </a:r>
            <a:endPar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endParaRPr>
          </a:p>
          <a:p>
            <a:pPr lvl="2" marL="583311" indent="-194437" algn="r">
              <a:lnSpc>
                <a:spcPts val="2562"/>
              </a:lnSpc>
              <a:spcBef>
                <a:spcPts val="0"/>
              </a:spcBef>
              <a:spcAft>
                <a:spcPts val="0"/>
              </a:spcAft>
              <a:buFont typeface="Arial" pitchFamily="34" charset="0"/>
              <a:buChar char="⚬"/>
            </a:pPr>
            <a:r>
              <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برنامج الاستشارات المتخصصة</a:t>
            </a:r>
            <a:endPar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endParaRPr>
          </a:p>
          <a:p>
            <a:pPr lvl="2" marL="583311" indent="-194437" algn="r">
              <a:lnSpc>
                <a:spcPts val="2562"/>
              </a:lnSpc>
              <a:spcBef>
                <a:spcPts val="0"/>
              </a:spcBef>
              <a:spcAft>
                <a:spcPts val="0"/>
              </a:spcAft>
              <a:buNone/>
            </a:pPr>
            <a:r>
              <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rPr>
              <a:t> </a:t>
            </a:r>
            <a:endParaRPr lang="en-US" altLang="zh-CN"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endParaRPr>
          </a:p>
          <a:p>
            <a:pPr lvl="2" marL="583311" indent="-194437" algn="r">
              <a:lnSpc>
                <a:spcPts val="2562"/>
              </a:lnSpc>
              <a:spcBef>
                <a:spcPts val="0"/>
              </a:spcBef>
              <a:spcAft>
                <a:spcPts val="0"/>
              </a:spcAft>
              <a:buNone/>
            </a:pPr>
            <a:endParaRPr lang="zh-CN" altLang="en-US" sz="1668" b="0" i="0" u="none" strike="noStrike" kern="1200" cap="none" spc="0" baseline="0">
              <a:solidFill>
                <a:srgbClr val="8F8D62"/>
              </a:solidFill>
              <a:latin typeface="Alexandria" pitchFamily="0" charset="0"/>
              <a:ea typeface="Alexandria" pitchFamily="0" charset="0"/>
              <a:cs typeface="Alexandria" pitchFamily="0" charset="0"/>
              <a:sym typeface="Alexandria" pitchFamily="0" charset="0"/>
            </a:endParaRPr>
          </a:p>
        </p:txBody>
      </p:sp>
      <p:sp>
        <p:nvSpPr>
          <p:cNvPr id="241" name="مستطيل"/>
          <p:cNvSpPr>
            <a:spLocks/>
          </p:cNvSpPr>
          <p:nvPr/>
        </p:nvSpPr>
        <p:spPr>
          <a:xfrm rot="0">
            <a:off x="6739158" y="4355583"/>
            <a:ext cx="1610890" cy="917331"/>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547"/>
              </a:lnSpc>
              <a:spcBef>
                <a:spcPts val="0"/>
              </a:spcBef>
              <a:spcAft>
                <a:spcPts val="0"/>
              </a:spcAft>
              <a:buNone/>
            </a:pPr>
            <a:r>
              <a:rPr lang="en-US" altLang="zh-CN" sz="1661" b="0" i="0" u="none" strike="noStrike" kern="1200" cap="none" spc="0" baseline="0">
                <a:solidFill>
                  <a:srgbClr val="25656F"/>
                </a:solidFill>
                <a:latin typeface="Alexandria" pitchFamily="0" charset="0"/>
                <a:ea typeface="Alexandria" pitchFamily="0" charset="0"/>
                <a:cs typeface="Alexandria" pitchFamily="0" charset="0"/>
                <a:sym typeface="Alexandria" pitchFamily="0" charset="0"/>
              </a:rPr>
              <a:t>التسوية الودية</a:t>
            </a:r>
            <a:endParaRPr lang="en-US" altLang="zh-CN" sz="1661" b="0" i="0" u="none" strike="noStrike" kern="1200" cap="none" spc="0" baseline="0">
              <a:solidFill>
                <a:srgbClr val="25656F"/>
              </a:solidFill>
              <a:latin typeface="Alexandria" pitchFamily="0" charset="0"/>
              <a:ea typeface="Alexandria" pitchFamily="0" charset="0"/>
              <a:cs typeface="Alexandria" pitchFamily="0" charset="0"/>
              <a:sym typeface="Alexandria" pitchFamily="0" charset="0"/>
            </a:endParaRPr>
          </a:p>
          <a:p>
            <a:pPr marL="0" indent="0" algn="just">
              <a:lnSpc>
                <a:spcPts val="2547"/>
              </a:lnSpc>
              <a:spcBef>
                <a:spcPts val="0"/>
              </a:spcBef>
              <a:spcAft>
                <a:spcPts val="0"/>
              </a:spcAft>
              <a:buNone/>
            </a:pPr>
            <a:r>
              <a:rPr lang="en-US" altLang="zh-CN" sz="1661" b="0" i="0" u="none" strike="noStrike" kern="1200" cap="none" spc="0" baseline="0">
                <a:solidFill>
                  <a:srgbClr val="25656F"/>
                </a:solidFill>
                <a:latin typeface="Alexandria" pitchFamily="0" charset="0"/>
                <a:ea typeface="Alexandria" pitchFamily="0" charset="0"/>
                <a:cs typeface="Alexandria" pitchFamily="0" charset="0"/>
                <a:sym typeface="Alexandria" pitchFamily="0" charset="0"/>
              </a:rPr>
              <a:t>الوســـــــــاطـــــة</a:t>
            </a:r>
            <a:endParaRPr lang="en-US" altLang="zh-CN" sz="1661" b="0" i="0" u="none" strike="noStrike" kern="1200" cap="none" spc="0" baseline="0">
              <a:solidFill>
                <a:srgbClr val="25656F"/>
              </a:solidFill>
              <a:latin typeface="Alexandria" pitchFamily="0" charset="0"/>
              <a:ea typeface="Alexandria" pitchFamily="0" charset="0"/>
              <a:cs typeface="Alexandria" pitchFamily="0" charset="0"/>
              <a:sym typeface="Alexandria" pitchFamily="0" charset="0"/>
            </a:endParaRPr>
          </a:p>
          <a:p>
            <a:pPr marL="0" indent="0" algn="just">
              <a:lnSpc>
                <a:spcPts val="2547"/>
              </a:lnSpc>
              <a:spcBef>
                <a:spcPts val="0"/>
              </a:spcBef>
              <a:spcAft>
                <a:spcPts val="0"/>
              </a:spcAft>
              <a:buNone/>
            </a:pPr>
            <a:r>
              <a:rPr lang="en-US" altLang="zh-CN" sz="1661" b="0" i="0" u="none" strike="noStrike" kern="1200" cap="none" spc="0" baseline="0">
                <a:solidFill>
                  <a:srgbClr val="25656F"/>
                </a:solidFill>
                <a:latin typeface="Alexandria" pitchFamily="0" charset="0"/>
                <a:ea typeface="Alexandria" pitchFamily="0" charset="0"/>
                <a:cs typeface="Alexandria" pitchFamily="0" charset="0"/>
                <a:sym typeface="Alexandria" pitchFamily="0" charset="0"/>
              </a:rPr>
              <a:t>التحكـــــــــيــــــــم</a:t>
            </a:r>
            <a:endParaRPr lang="zh-CN" altLang="en-US" sz="1661" b="0" i="0" u="none" strike="noStrike" kern="1200" cap="none" spc="0" baseline="0">
              <a:solidFill>
                <a:srgbClr val="25656F"/>
              </a:solidFill>
              <a:latin typeface="Alexandria" pitchFamily="0" charset="0"/>
              <a:ea typeface="Alexandria" pitchFamily="0" charset="0"/>
              <a:cs typeface="Alexandria" pitchFamily="0" charset="0"/>
              <a:sym typeface="Alexandria" pitchFamily="0" charset="0"/>
            </a:endParaRPr>
          </a:p>
        </p:txBody>
      </p:sp>
      <p:sp>
        <p:nvSpPr>
          <p:cNvPr id="242" name="مستطيل"/>
          <p:cNvSpPr>
            <a:spLocks/>
          </p:cNvSpPr>
          <p:nvPr/>
        </p:nvSpPr>
        <p:spPr>
          <a:xfrm rot="0">
            <a:off x="4117376" y="4706427"/>
            <a:ext cx="823641" cy="302531"/>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2422"/>
              </a:lnSpc>
              <a:spcBef>
                <a:spcPts val="0"/>
              </a:spcBef>
              <a:spcAft>
                <a:spcPts val="0"/>
              </a:spcAft>
              <a:buNone/>
            </a:pPr>
            <a:r>
              <a:rPr lang="en-US" altLang="zh-CN" sz="2018" b="0" i="0" u="none" strike="noStrike" kern="1200" cap="none" spc="0" baseline="0">
                <a:solidFill>
                  <a:srgbClr val="A48850"/>
                </a:solidFill>
                <a:latin typeface="Alexandria" pitchFamily="0" charset="0"/>
                <a:ea typeface="Alexandria" pitchFamily="0" charset="0"/>
                <a:cs typeface="Alexandria" pitchFamily="0" charset="0"/>
                <a:sym typeface="Alexandria" pitchFamily="0" charset="0"/>
              </a:rPr>
              <a:t>القضاء</a:t>
            </a:r>
            <a:endParaRPr lang="zh-CN" altLang="en-US" sz="2018" b="0" i="0" u="none" strike="noStrike" kern="1200" cap="none" spc="0" baseline="0">
              <a:solidFill>
                <a:srgbClr val="A48850"/>
              </a:solidFill>
              <a:latin typeface="Alexandria" pitchFamily="0" charset="0"/>
              <a:ea typeface="Alexandria" pitchFamily="0" charset="0"/>
              <a:cs typeface="Alexandria" pitchFamily="0" charset="0"/>
              <a:sym typeface="Alexandria" pitchFamily="0" charset="0"/>
            </a:endParaRPr>
          </a:p>
        </p:txBody>
      </p:sp>
      <p:sp>
        <p:nvSpPr>
          <p:cNvPr id="243" name="مستطيل"/>
          <p:cNvSpPr>
            <a:spLocks/>
          </p:cNvSpPr>
          <p:nvPr/>
        </p:nvSpPr>
        <p:spPr>
          <a:xfrm rot="0">
            <a:off x="9432051" y="2380304"/>
            <a:ext cx="2954031" cy="80555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3354"/>
              </a:lnSpc>
              <a:spcBef>
                <a:spcPts val="0"/>
              </a:spcBef>
              <a:spcAft>
                <a:spcPts val="0"/>
              </a:spcAft>
              <a:buNone/>
            </a:pP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خلافات ونزاعات محتملة </a:t>
            </a:r>
            <a:endPar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endParaRPr>
          </a:p>
          <a:p>
            <a:pPr marL="0" indent="0" algn="ctr">
              <a:lnSpc>
                <a:spcPts val="3354"/>
              </a:lnSpc>
              <a:spcBef>
                <a:spcPts val="0"/>
              </a:spcBef>
              <a:spcAft>
                <a:spcPts val="0"/>
              </a:spcAft>
              <a:buNone/>
            </a:pP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(عدالة وقائية)</a:t>
            </a:r>
            <a:endParaRPr lang="zh-CN" altLang="en-US"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endParaRPr>
          </a:p>
        </p:txBody>
      </p:sp>
      <p:sp>
        <p:nvSpPr>
          <p:cNvPr id="244" name="مستطيل"/>
          <p:cNvSpPr>
            <a:spLocks/>
          </p:cNvSpPr>
          <p:nvPr/>
        </p:nvSpPr>
        <p:spPr>
          <a:xfrm rot="0">
            <a:off x="6347359" y="2329568"/>
            <a:ext cx="2713319" cy="805549"/>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3354"/>
              </a:lnSpc>
              <a:spcBef>
                <a:spcPts val="0"/>
              </a:spcBef>
              <a:spcAft>
                <a:spcPts val="0"/>
              </a:spcAft>
              <a:buNone/>
            </a:pP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نــــــــــزاعات قـــــــــائمة</a:t>
            </a:r>
            <a:endPar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endParaRPr>
          </a:p>
          <a:p>
            <a:pPr marL="0" indent="0" algn="ctr">
              <a:lnSpc>
                <a:spcPts val="3354"/>
              </a:lnSpc>
              <a:spcBef>
                <a:spcPts val="0"/>
              </a:spcBef>
              <a:spcAft>
                <a:spcPts val="0"/>
              </a:spcAft>
              <a:buNone/>
            </a:pP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a:t>
            </a: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برنامج الوسائل البديلة</a:t>
            </a: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a:t>
            </a:r>
            <a:endParaRPr lang="zh-CN" altLang="en-US"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endParaRPr>
          </a:p>
        </p:txBody>
      </p:sp>
      <p:sp>
        <p:nvSpPr>
          <p:cNvPr id="245" name="مستطيل"/>
          <p:cNvSpPr>
            <a:spLocks/>
          </p:cNvSpPr>
          <p:nvPr/>
        </p:nvSpPr>
        <p:spPr>
          <a:xfrm rot="0">
            <a:off x="13018791" y="3607646"/>
            <a:ext cx="2051233" cy="16572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118"/>
              </a:lnSpc>
              <a:spcBef>
                <a:spcPts val="0"/>
              </a:spcBef>
              <a:spcAft>
                <a:spcPts val="0"/>
              </a:spcAft>
              <a:buNone/>
            </a:pPr>
            <a:r>
              <a:rPr lang="en-US" altLang="zh-CN" sz="1658" b="1" i="0" u="none" strike="noStrike" kern="1200" cap="none" spc="0" baseline="0">
                <a:solidFill>
                  <a:srgbClr val="A48850"/>
                </a:solidFill>
                <a:latin typeface="Alexandria Bold" pitchFamily="0" charset="0"/>
                <a:ea typeface="Alexandria Bold" pitchFamily="0" charset="0"/>
                <a:cs typeface="Alexandria Bold" pitchFamily="0" charset="0"/>
                <a:sym typeface="Alexandria Bold" pitchFamily="0" charset="0"/>
              </a:rPr>
              <a:t>نزاعات العلاقات </a:t>
            </a:r>
            <a:endParaRPr lang="zh-CN" altLang="en-US" sz="1658" b="1" i="0" u="none" strike="noStrike" kern="1200" cap="none" spc="0" baseline="0">
              <a:solidFill>
                <a:srgbClr val="A48850"/>
              </a:solidFill>
              <a:latin typeface="Alexandria Bold" pitchFamily="0" charset="0"/>
              <a:ea typeface="Alexandria Bold" pitchFamily="0" charset="0"/>
              <a:cs typeface="Alexandria Bold" pitchFamily="0" charset="0"/>
              <a:sym typeface="Alexandria Bold" pitchFamily="0" charset="0"/>
            </a:endParaRPr>
          </a:p>
        </p:txBody>
      </p:sp>
      <p:grpSp>
        <p:nvGrpSpPr>
          <p:cNvPr id="247" name="تجميع"/>
          <p:cNvGrpSpPr>
            <a:grpSpLocks/>
          </p:cNvGrpSpPr>
          <p:nvPr/>
        </p:nvGrpSpPr>
        <p:grpSpPr>
          <a:xfrm>
            <a:off x="5443748" y="4538385"/>
            <a:ext cx="11056" cy="390388"/>
            <a:chOff x="5443748" y="4538385"/>
            <a:chExt cx="11056" cy="390388"/>
          </a:xfrm>
        </p:grpSpPr>
        <p:sp>
          <p:nvSpPr>
            <p:cNvPr id="246" name="曲线"/>
            <p:cNvSpPr>
              <a:spLocks/>
            </p:cNvSpPr>
            <p:nvPr/>
          </p:nvSpPr>
          <p:spPr>
            <a:xfrm rot="0">
              <a:off x="5443748" y="4538385"/>
              <a:ext cx="11056" cy="390388"/>
            </a:xfrm>
            <a:custGeom>
              <a:gdLst>
                <a:gd name="T1" fmla="*/ 0 w 21600"/>
                <a:gd name="T2" fmla="*/ 0 h 21600"/>
                <a:gd name="T3" fmla="*/ 21600 w 21600"/>
                <a:gd name="T4" fmla="*/ 21600 h 21600"/>
              </a:gdLst>
              <a:rect l="T1" t="T2" r="T3" b="T4"/>
              <a:pathLst>
                <a:path w="21600" h="21600">
                  <a:moveTo>
                    <a:pt x="13415" y="186"/>
                  </a:moveTo>
                  <a:lnTo>
                    <a:pt x="21600" y="21402"/>
                  </a:lnTo>
                  <a:cubicBezTo>
                    <a:pt x="21600" y="21508"/>
                    <a:pt x="18648" y="21592"/>
                    <a:pt x="15026" y="21596"/>
                  </a:cubicBezTo>
                  <a:cubicBezTo>
                    <a:pt x="11404" y="21600"/>
                    <a:pt x="8318" y="21512"/>
                    <a:pt x="8184" y="21410"/>
                  </a:cubicBezTo>
                  <a:lnTo>
                    <a:pt x="0" y="193"/>
                  </a:lnTo>
                  <a:cubicBezTo>
                    <a:pt x="0" y="87"/>
                    <a:pt x="2951" y="0"/>
                    <a:pt x="6573" y="0"/>
                  </a:cubicBezTo>
                  <a:cubicBezTo>
                    <a:pt x="10195" y="0"/>
                    <a:pt x="13415" y="83"/>
                    <a:pt x="13415" y="186"/>
                  </a:cubicBezTo>
                  <a:close/>
                </a:path>
              </a:pathLst>
            </a:custGeom>
            <a:solidFill>
              <a:srgbClr val="00404D"/>
            </a:solidFill>
            <a:ln cmpd="sng" cap="flat">
              <a:noFill/>
              <a:prstDash val="solid"/>
              <a:miter/>
            </a:ln>
          </p:spPr>
        </p:sp>
      </p:grpSp>
      <p:sp>
        <p:nvSpPr>
          <p:cNvPr id="248" name="曲线"/>
          <p:cNvSpPr>
            <a:spLocks/>
          </p:cNvSpPr>
          <p:nvPr/>
        </p:nvSpPr>
        <p:spPr>
          <a:xfrm rot="0">
            <a:off x="5273646" y="4333476"/>
            <a:ext cx="88810" cy="1255917"/>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noFill/>
          <a:ln cmpd="sng" cap="flat">
            <a:noFill/>
            <a:prstDash val="solid"/>
            <a:miter/>
          </a:ln>
        </p:spPr>
      </p:sp>
      <p:sp>
        <p:nvSpPr>
          <p:cNvPr id="249" name="曲线" descr="90%"/>
          <p:cNvSpPr>
            <a:spLocks/>
          </p:cNvSpPr>
          <p:nvPr/>
        </p:nvSpPr>
        <p:spPr>
          <a:xfrm rot="0">
            <a:off x="5273646" y="4151296"/>
            <a:ext cx="507425" cy="183601"/>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noFill/>
          <a:ln cmpd="sng" cap="flat">
            <a:noFill/>
            <a:prstDash val="solid"/>
            <a:miter/>
          </a:ln>
        </p:spPr>
      </p:sp>
      <p:sp>
        <p:nvSpPr>
          <p:cNvPr id="250" name="曲线"/>
          <p:cNvSpPr>
            <a:spLocks/>
          </p:cNvSpPr>
          <p:nvPr/>
        </p:nvSpPr>
        <p:spPr>
          <a:xfrm rot="0">
            <a:off x="5356392" y="4151296"/>
            <a:ext cx="424686" cy="143333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251" name="曲线" descr="Outlined diamond"/>
          <p:cNvSpPr>
            <a:spLocks/>
          </p:cNvSpPr>
          <p:nvPr/>
        </p:nvSpPr>
        <p:spPr>
          <a:xfrm rot="0">
            <a:off x="5397753" y="4245524"/>
            <a:ext cx="349108" cy="120521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nvGrpSpPr>
          <p:cNvPr id="253" name="تجميع"/>
          <p:cNvGrpSpPr>
            <a:grpSpLocks/>
          </p:cNvGrpSpPr>
          <p:nvPr/>
        </p:nvGrpSpPr>
        <p:grpSpPr>
          <a:xfrm>
            <a:off x="5725265" y="4258015"/>
            <a:ext cx="17854" cy="1009992"/>
            <a:chOff x="5725265" y="4258015"/>
            <a:chExt cx="17854" cy="1009992"/>
          </a:xfrm>
        </p:grpSpPr>
        <p:sp>
          <p:nvSpPr>
            <p:cNvPr id="252" name="曲线"/>
            <p:cNvSpPr>
              <a:spLocks/>
            </p:cNvSpPr>
            <p:nvPr/>
          </p:nvSpPr>
          <p:spPr>
            <a:xfrm rot="0">
              <a:off x="5725265" y="4258015"/>
              <a:ext cx="17854" cy="1009992"/>
            </a:xfrm>
            <a:custGeom>
              <a:gdLst>
                <a:gd name="T1" fmla="*/ 0 w 21600"/>
                <a:gd name="T2" fmla="*/ 0 h 21600"/>
                <a:gd name="T3" fmla="*/ 21600 w 21600"/>
                <a:gd name="T4" fmla="*/ 21600 h 21600"/>
              </a:gdLst>
              <a:rect l="T1" t="T2" r="T3" b="T4"/>
              <a:pathLst>
                <a:path w="21600" h="21600">
                  <a:moveTo>
                    <a:pt x="8307" y="71"/>
                  </a:moveTo>
                  <a:lnTo>
                    <a:pt x="21600" y="21523"/>
                  </a:lnTo>
                  <a:cubicBezTo>
                    <a:pt x="21600" y="21564"/>
                    <a:pt x="19772" y="21597"/>
                    <a:pt x="17529" y="21598"/>
                  </a:cubicBezTo>
                  <a:cubicBezTo>
                    <a:pt x="15286" y="21599"/>
                    <a:pt x="13375" y="21566"/>
                    <a:pt x="13292" y="21526"/>
                  </a:cubicBezTo>
                  <a:lnTo>
                    <a:pt x="0" y="74"/>
                  </a:lnTo>
                  <a:cubicBezTo>
                    <a:pt x="0" y="33"/>
                    <a:pt x="1827" y="0"/>
                    <a:pt x="4070" y="0"/>
                  </a:cubicBezTo>
                  <a:cubicBezTo>
                    <a:pt x="6313" y="0"/>
                    <a:pt x="8307" y="32"/>
                    <a:pt x="8307" y="71"/>
                  </a:cubicBezTo>
                  <a:close/>
                </a:path>
              </a:pathLst>
            </a:custGeom>
            <a:solidFill>
              <a:srgbClr val="DAD5C7"/>
            </a:solidFill>
            <a:ln cmpd="sng" cap="flat">
              <a:noFill/>
              <a:prstDash val="solid"/>
              <a:miter/>
            </a:ln>
          </p:spPr>
        </p:sp>
      </p:grpSp>
      <p:grpSp>
        <p:nvGrpSpPr>
          <p:cNvPr id="255" name="تجميع"/>
          <p:cNvGrpSpPr>
            <a:grpSpLocks/>
          </p:cNvGrpSpPr>
          <p:nvPr/>
        </p:nvGrpSpPr>
        <p:grpSpPr>
          <a:xfrm>
            <a:off x="5388066" y="5249072"/>
            <a:ext cx="361278" cy="203551"/>
            <a:chOff x="5388066" y="5249072"/>
            <a:chExt cx="361278" cy="203551"/>
          </a:xfrm>
        </p:grpSpPr>
        <p:sp>
          <p:nvSpPr>
            <p:cNvPr id="254" name="曲线"/>
            <p:cNvSpPr>
              <a:spLocks/>
            </p:cNvSpPr>
            <p:nvPr/>
          </p:nvSpPr>
          <p:spPr>
            <a:xfrm rot="0">
              <a:off x="5388066" y="5249072"/>
              <a:ext cx="361278" cy="203551"/>
            </a:xfrm>
            <a:custGeom>
              <a:gdLst>
                <a:gd name="T1" fmla="*/ 0 w 21600"/>
                <a:gd name="T2" fmla="*/ 0 h 21600"/>
                <a:gd name="T3" fmla="*/ 21600 w 21600"/>
                <a:gd name="T4" fmla="*/ 21600 h 21600"/>
              </a:gdLst>
              <a:rect l="T1" t="T2" r="T3" b="T4"/>
              <a:pathLst>
                <a:path w="21600" h="21600">
                  <a:moveTo>
                    <a:pt x="21384" y="1370"/>
                  </a:moveTo>
                  <a:lnTo>
                    <a:pt x="609" y="21511"/>
                  </a:lnTo>
                  <a:cubicBezTo>
                    <a:pt x="412" y="21701"/>
                    <a:pt x="162" y="21577"/>
                    <a:pt x="51" y="21220"/>
                  </a:cubicBezTo>
                  <a:cubicBezTo>
                    <a:pt x="-59" y="20863"/>
                    <a:pt x="14" y="20425"/>
                    <a:pt x="215" y="20229"/>
                  </a:cubicBezTo>
                  <a:lnTo>
                    <a:pt x="20990" y="88"/>
                  </a:lnTo>
                  <a:cubicBezTo>
                    <a:pt x="21187" y="-101"/>
                    <a:pt x="21437" y="22"/>
                    <a:pt x="21548" y="379"/>
                  </a:cubicBezTo>
                  <a:cubicBezTo>
                    <a:pt x="21659" y="736"/>
                    <a:pt x="21585" y="1173"/>
                    <a:pt x="21384" y="1370"/>
                  </a:cubicBezTo>
                  <a:close/>
                </a:path>
              </a:pathLst>
            </a:custGeom>
            <a:solidFill>
              <a:srgbClr val="DAD5C7"/>
            </a:solidFill>
            <a:ln cmpd="sng" cap="flat">
              <a:noFill/>
              <a:prstDash val="solid"/>
              <a:miter/>
            </a:ln>
          </p:spPr>
        </p:sp>
      </p:grpSp>
      <p:grpSp>
        <p:nvGrpSpPr>
          <p:cNvPr id="257" name="تجميع"/>
          <p:cNvGrpSpPr>
            <a:grpSpLocks/>
          </p:cNvGrpSpPr>
          <p:nvPr/>
        </p:nvGrpSpPr>
        <p:grpSpPr>
          <a:xfrm>
            <a:off x="8857060" y="4081610"/>
            <a:ext cx="11056" cy="628257"/>
            <a:chOff x="8857060" y="4081610"/>
            <a:chExt cx="11056" cy="628257"/>
          </a:xfrm>
        </p:grpSpPr>
        <p:sp>
          <p:nvSpPr>
            <p:cNvPr id="256" name="曲线"/>
            <p:cNvSpPr>
              <a:spLocks/>
            </p:cNvSpPr>
            <p:nvPr/>
          </p:nvSpPr>
          <p:spPr>
            <a:xfrm rot="0">
              <a:off x="8857060" y="4081610"/>
              <a:ext cx="11056" cy="628257"/>
            </a:xfrm>
            <a:custGeom>
              <a:gdLst>
                <a:gd name="T1" fmla="*/ 0 w 21600"/>
                <a:gd name="T2" fmla="*/ 0 h 21600"/>
                <a:gd name="T3" fmla="*/ 21600 w 21600"/>
                <a:gd name="T4" fmla="*/ 21600 h 21600"/>
              </a:gdLst>
              <a:rect l="T1" t="T2" r="T3" b="T4"/>
              <a:pathLst>
                <a:path w="21600" h="21600">
                  <a:moveTo>
                    <a:pt x="13415" y="118"/>
                  </a:moveTo>
                  <a:lnTo>
                    <a:pt x="21600" y="21481"/>
                  </a:lnTo>
                  <a:cubicBezTo>
                    <a:pt x="21600" y="21548"/>
                    <a:pt x="18648" y="21600"/>
                    <a:pt x="14892" y="21600"/>
                  </a:cubicBezTo>
                  <a:cubicBezTo>
                    <a:pt x="11135" y="21600"/>
                    <a:pt x="8184" y="21548"/>
                    <a:pt x="8184" y="21481"/>
                  </a:cubicBezTo>
                  <a:lnTo>
                    <a:pt x="0" y="118"/>
                  </a:lnTo>
                  <a:cubicBezTo>
                    <a:pt x="0" y="54"/>
                    <a:pt x="2951" y="0"/>
                    <a:pt x="6707" y="0"/>
                  </a:cubicBezTo>
                  <a:cubicBezTo>
                    <a:pt x="10464" y="0"/>
                    <a:pt x="13415" y="51"/>
                    <a:pt x="13415" y="118"/>
                  </a:cubicBezTo>
                  <a:close/>
                </a:path>
              </a:pathLst>
            </a:custGeom>
            <a:solidFill>
              <a:srgbClr val="00404D"/>
            </a:solidFill>
            <a:ln cmpd="sng" cap="flat">
              <a:noFill/>
              <a:prstDash val="solid"/>
              <a:miter/>
            </a:ln>
          </p:spPr>
        </p:sp>
      </p:grpSp>
      <p:sp>
        <p:nvSpPr>
          <p:cNvPr id="258" name="曲线"/>
          <p:cNvSpPr>
            <a:spLocks/>
          </p:cNvSpPr>
          <p:nvPr/>
        </p:nvSpPr>
        <p:spPr>
          <a:xfrm rot="0">
            <a:off x="8686774" y="3976477"/>
            <a:ext cx="88810" cy="203503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259" name="曲线" descr="90%"/>
          <p:cNvSpPr>
            <a:spLocks/>
          </p:cNvSpPr>
          <p:nvPr/>
        </p:nvSpPr>
        <p:spPr>
          <a:xfrm rot="0">
            <a:off x="8686959" y="3694519"/>
            <a:ext cx="507425" cy="29749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260" name="曲线"/>
          <p:cNvSpPr>
            <a:spLocks/>
          </p:cNvSpPr>
          <p:nvPr/>
        </p:nvSpPr>
        <p:spPr>
          <a:xfrm rot="0">
            <a:off x="8769706" y="3694519"/>
            <a:ext cx="424686" cy="232251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261" name="曲线" descr="Outlined diamond"/>
          <p:cNvSpPr>
            <a:spLocks/>
          </p:cNvSpPr>
          <p:nvPr/>
        </p:nvSpPr>
        <p:spPr>
          <a:xfrm rot="0">
            <a:off x="8811059" y="3788748"/>
            <a:ext cx="349108" cy="1952864"/>
          </a:xfrm>
          <a:custGeom>
            <a:gdLst>
              <a:gd name="T1" fmla="*/ 0 w 21600"/>
              <a:gd name="T2" fmla="*/ 0 h 21600"/>
              <a:gd name="T3" fmla="*/ 21600 w 21600"/>
              <a:gd name="T4" fmla="*/ 21600 h 21600"/>
            </a:gdLst>
            <a:rect l="T1" t="T2" r="T3" b="T4"/>
            <a:pathLst>
              <a:path w="21600" h="21600">
                <a:moveTo>
                  <a:pt x="0" y="0"/>
                </a:moveTo>
                <a:lnTo>
                  <a:pt x="21599" y="0"/>
                </a:lnTo>
                <a:lnTo>
                  <a:pt x="21599" y="21599"/>
                </a:lnTo>
                <a:lnTo>
                  <a:pt x="0" y="21599"/>
                </a:lnTo>
                <a:lnTo>
                  <a:pt x="0" y="0"/>
                </a:lnTo>
                <a:close/>
              </a:path>
            </a:pathLst>
          </a:custGeom>
          <a:noFill/>
          <a:ln cmpd="sng" cap="flat">
            <a:noFill/>
            <a:prstDash val="solid"/>
            <a:miter/>
          </a:ln>
        </p:spPr>
      </p:sp>
      <p:grpSp>
        <p:nvGrpSpPr>
          <p:cNvPr id="263" name="تجميع"/>
          <p:cNvGrpSpPr>
            <a:grpSpLocks/>
          </p:cNvGrpSpPr>
          <p:nvPr/>
        </p:nvGrpSpPr>
        <p:grpSpPr>
          <a:xfrm>
            <a:off x="9138571" y="3801238"/>
            <a:ext cx="17854" cy="1632274"/>
            <a:chOff x="9138571" y="3801238"/>
            <a:chExt cx="17854" cy="1632274"/>
          </a:xfrm>
        </p:grpSpPr>
        <p:sp>
          <p:nvSpPr>
            <p:cNvPr id="262" name="曲线"/>
            <p:cNvSpPr>
              <a:spLocks/>
            </p:cNvSpPr>
            <p:nvPr/>
          </p:nvSpPr>
          <p:spPr>
            <a:xfrm rot="0">
              <a:off x="9138571" y="3801238"/>
              <a:ext cx="17854" cy="1632274"/>
            </a:xfrm>
            <a:custGeom>
              <a:gdLst>
                <a:gd name="T1" fmla="*/ 0 w 21600"/>
                <a:gd name="T2" fmla="*/ 0 h 21600"/>
                <a:gd name="T3" fmla="*/ 21600 w 21600"/>
                <a:gd name="T4" fmla="*/ 21600 h 21600"/>
              </a:gdLst>
              <a:rect l="T1" t="T2" r="T3" b="T4"/>
              <a:pathLst>
                <a:path w="21600" h="21600">
                  <a:moveTo>
                    <a:pt x="8307" y="45"/>
                  </a:moveTo>
                  <a:lnTo>
                    <a:pt x="21600" y="21554"/>
                  </a:lnTo>
                  <a:cubicBezTo>
                    <a:pt x="21600" y="21580"/>
                    <a:pt x="19772" y="21600"/>
                    <a:pt x="17446" y="21600"/>
                  </a:cubicBezTo>
                  <a:cubicBezTo>
                    <a:pt x="15119" y="21600"/>
                    <a:pt x="13292" y="21580"/>
                    <a:pt x="13292" y="21554"/>
                  </a:cubicBezTo>
                  <a:lnTo>
                    <a:pt x="0" y="45"/>
                  </a:lnTo>
                  <a:cubicBezTo>
                    <a:pt x="0" y="20"/>
                    <a:pt x="1827" y="0"/>
                    <a:pt x="4153" y="0"/>
                  </a:cubicBezTo>
                  <a:cubicBezTo>
                    <a:pt x="6480" y="0"/>
                    <a:pt x="8307" y="19"/>
                    <a:pt x="8307" y="45"/>
                  </a:cubicBezTo>
                  <a:close/>
                </a:path>
              </a:pathLst>
            </a:custGeom>
            <a:solidFill>
              <a:srgbClr val="DAD5C7"/>
            </a:solidFill>
            <a:ln cmpd="sng" cap="flat">
              <a:noFill/>
              <a:prstDash val="solid"/>
              <a:miter/>
            </a:ln>
          </p:spPr>
        </p:sp>
      </p:grpSp>
      <p:grpSp>
        <p:nvGrpSpPr>
          <p:cNvPr id="266" name="تجميع"/>
          <p:cNvGrpSpPr>
            <a:grpSpLocks/>
          </p:cNvGrpSpPr>
          <p:nvPr/>
        </p:nvGrpSpPr>
        <p:grpSpPr>
          <a:xfrm rot="2700000">
            <a:off x="4044429" y="7095877"/>
            <a:ext cx="700889" cy="798233"/>
            <a:chOff x="4044429" y="7095877"/>
            <a:chExt cx="700889" cy="798233"/>
          </a:xfrm>
        </p:grpSpPr>
        <p:sp>
          <p:nvSpPr>
            <p:cNvPr id="264" name="曲线"/>
            <p:cNvSpPr>
              <a:spLocks/>
            </p:cNvSpPr>
            <p:nvPr/>
          </p:nvSpPr>
          <p:spPr>
            <a:xfrm rot="0">
              <a:off x="4044429" y="7162072"/>
              <a:ext cx="700889" cy="732038"/>
            </a:xfrm>
            <a:custGeom>
              <a:gdLst>
                <a:gd name="T1" fmla="*/ 0 w 21600"/>
                <a:gd name="T2" fmla="*/ 0 h 21600"/>
                <a:gd name="T3" fmla="*/ 21600 w 21600"/>
                <a:gd name="T4" fmla="*/ 21600 h 21600"/>
              </a:gdLst>
              <a:rect l="T1" t="T2" r="T3" b="T4"/>
              <a:pathLst>
                <a:path w="21600" h="21600">
                  <a:moveTo>
                    <a:pt x="21600" y="21600"/>
                  </a:moveTo>
                  <a:lnTo>
                    <a:pt x="0" y="21600"/>
                  </a:lnTo>
                  <a:lnTo>
                    <a:pt x="0" y="0"/>
                  </a:lnTo>
                  <a:lnTo>
                    <a:pt x="21600" y="21600"/>
                  </a:lnTo>
                  <a:close/>
                </a:path>
              </a:pathLst>
            </a:custGeom>
            <a:solidFill>
              <a:srgbClr val="467580"/>
            </a:solidFill>
            <a:ln cmpd="sng" cap="flat">
              <a:noFill/>
              <a:prstDash val="solid"/>
              <a:miter/>
            </a:ln>
          </p:spPr>
        </p:sp>
        <p:sp>
          <p:nvSpPr>
            <p:cNvPr id="265" name="مستطيل"/>
            <p:cNvSpPr>
              <a:spLocks/>
            </p:cNvSpPr>
            <p:nvPr/>
          </p:nvSpPr>
          <p:spPr>
            <a:xfrm rot="0">
              <a:off x="4044429" y="7095877"/>
              <a:ext cx="350444" cy="796676"/>
            </a:xfrm>
            <a:prstGeom prst="rect"/>
            <a:noFill/>
            <a:ln w="12700" cmpd="sng" cap="flat">
              <a:noFill/>
              <a:prstDash val="solid"/>
              <a:miter/>
            </a:ln>
          </p:spPr>
        </p:sp>
      </p:grpSp>
      <p:sp>
        <p:nvSpPr>
          <p:cNvPr id="267" name="مستطيل"/>
          <p:cNvSpPr>
            <a:spLocks/>
          </p:cNvSpPr>
          <p:nvPr/>
        </p:nvSpPr>
        <p:spPr>
          <a:xfrm rot="0">
            <a:off x="2887776" y="1342392"/>
            <a:ext cx="11219683" cy="504070"/>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521"/>
              </a:lnSpc>
              <a:spcBef>
                <a:spcPts val="0"/>
              </a:spcBef>
              <a:spcAft>
                <a:spcPts val="0"/>
              </a:spcAft>
              <a:buNone/>
            </a:pPr>
            <a:r>
              <a:rPr lang="en-US" altLang="zh-CN" sz="202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استراتيجية المركز الوطني للمنشآت العائلية للتعــــــــامل مع النـــــــزاعات </a:t>
            </a:r>
            <a:endParaRPr lang="zh-CN" altLang="en-US" sz="202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268" name="مستطيل"/>
          <p:cNvSpPr>
            <a:spLocks/>
          </p:cNvSpPr>
          <p:nvPr/>
        </p:nvSpPr>
        <p:spPr>
          <a:xfrm rot="0">
            <a:off x="4992307" y="7263857"/>
            <a:ext cx="7121717" cy="470876"/>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70"/>
              </a:lnSpc>
              <a:spcBef>
                <a:spcPts val="0"/>
              </a:spcBef>
              <a:spcAft>
                <a:spcPts val="0"/>
              </a:spcAft>
              <a:buNone/>
            </a:pPr>
            <a:r>
              <a:rPr lang="en-US" altLang="zh-CN" sz="1314"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تتم الوقاية من النزاعات قبل وقوعها .. ثم السعي لمعالجة ما وقع منها باستخدام الوسائل البديلة.. ويكون القضاء الملجأ الأخيـــــــر للنــزاعــــات في المنشــــــآت والأوقــــــــاف العــائلية</a:t>
            </a:r>
            <a:endParaRPr lang="zh-CN" altLang="en-US" sz="1314"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269" name="مستطيل"/>
          <p:cNvSpPr>
            <a:spLocks/>
          </p:cNvSpPr>
          <p:nvPr/>
        </p:nvSpPr>
        <p:spPr>
          <a:xfrm rot="0">
            <a:off x="3067207" y="2351435"/>
            <a:ext cx="2159194" cy="80555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3354"/>
              </a:lnSpc>
              <a:spcBef>
                <a:spcPts val="0"/>
              </a:spcBef>
              <a:spcAft>
                <a:spcPts val="0"/>
              </a:spcAft>
              <a:buNone/>
            </a:pP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نزاعات قائمة</a:t>
            </a:r>
            <a:endPar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endParaRPr>
          </a:p>
          <a:p>
            <a:pPr marL="0" indent="0" algn="ctr">
              <a:lnSpc>
                <a:spcPts val="3354"/>
              </a:lnSpc>
              <a:spcBef>
                <a:spcPts val="0"/>
              </a:spcBef>
              <a:spcAft>
                <a:spcPts val="0"/>
              </a:spcAft>
              <a:buNone/>
            </a:pP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a:t>
            </a: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القضاء</a:t>
            </a:r>
            <a:r>
              <a:rPr lang="en-US" altLang="zh-CN"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a:t>
            </a:r>
            <a:endParaRPr lang="zh-CN" altLang="en-US" sz="1862"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endParaRPr>
          </a:p>
        </p:txBody>
      </p:sp>
      <p:sp>
        <p:nvSpPr>
          <p:cNvPr id="270" name="مستطيل"/>
          <p:cNvSpPr>
            <a:spLocks/>
          </p:cNvSpPr>
          <p:nvPr/>
        </p:nvSpPr>
        <p:spPr>
          <a:xfrm rot="0">
            <a:off x="4998714" y="6776758"/>
            <a:ext cx="8123922" cy="302414"/>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684"/>
              </a:lnSpc>
              <a:spcBef>
                <a:spcPts val="0"/>
              </a:spcBef>
              <a:spcAft>
                <a:spcPts val="0"/>
              </a:spcAft>
              <a:buNone/>
            </a:pPr>
            <a:r>
              <a:rPr lang="en-US" altLang="zh-CN" sz="1418" b="1" i="0" u="none" strike="noStrike" kern="1200" cap="none" spc="0" baseline="0">
                <a:solidFill>
                  <a:srgbClr val="948A54"/>
                </a:solidFill>
                <a:latin typeface="Alexandria Bold" pitchFamily="0" charset="0"/>
                <a:ea typeface="Alexandria Bold" pitchFamily="0" charset="0"/>
                <a:cs typeface="Alexandria Bold" pitchFamily="0" charset="0"/>
                <a:sym typeface="Alexandria Bold" pitchFamily="0" charset="0"/>
              </a:rPr>
              <a:t>نطاق عمل المركز الوطني للمنشـــــآت العـــــــــــائليـة</a:t>
            </a:r>
            <a:endParaRPr lang="zh-CN" altLang="en-US" sz="1418" b="1" i="0" u="none" strike="noStrike" kern="1200" cap="none" spc="0" baseline="0">
              <a:solidFill>
                <a:srgbClr val="948A54"/>
              </a:solidFill>
              <a:latin typeface="Alexandria Bold" pitchFamily="0" charset="0"/>
              <a:ea typeface="Alexandria Bold" pitchFamily="0" charset="0"/>
              <a:cs typeface="Alexandria Bold" pitchFamily="0" charset="0"/>
              <a:sym typeface="Alexandria Bold" pitchFamily="0" charset="0"/>
            </a:endParaRPr>
          </a:p>
        </p:txBody>
      </p:sp>
      <p:sp>
        <p:nvSpPr>
          <p:cNvPr id="271" name="مستطيل"/>
          <p:cNvSpPr>
            <a:spLocks/>
          </p:cNvSpPr>
          <p:nvPr/>
        </p:nvSpPr>
        <p:spPr>
          <a:xfrm rot="0">
            <a:off x="12955111" y="4051186"/>
            <a:ext cx="2114913" cy="16572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118"/>
              </a:lnSpc>
              <a:spcBef>
                <a:spcPts val="0"/>
              </a:spcBef>
              <a:spcAft>
                <a:spcPts val="0"/>
              </a:spcAft>
              <a:buNone/>
            </a:pPr>
            <a:r>
              <a:rPr lang="en-US" altLang="zh-CN" sz="1658" b="1" i="0" u="none" strike="noStrike" kern="1200" cap="none" spc="0" baseline="0">
                <a:solidFill>
                  <a:srgbClr val="217380"/>
                </a:solidFill>
                <a:latin typeface="Alexandria Bold" pitchFamily="0" charset="0"/>
                <a:ea typeface="Alexandria Bold" pitchFamily="0" charset="0"/>
                <a:cs typeface="Alexandria Bold" pitchFamily="0" charset="0"/>
                <a:sym typeface="Alexandria Bold" pitchFamily="0" charset="0"/>
              </a:rPr>
              <a:t>تضارب المصالح</a:t>
            </a:r>
            <a:endParaRPr lang="zh-CN" altLang="en-US" sz="1658" b="1" i="0" u="none" strike="noStrike" kern="1200" cap="none" spc="0" baseline="0">
              <a:solidFill>
                <a:srgbClr val="217380"/>
              </a:solidFill>
              <a:latin typeface="Alexandria Bold" pitchFamily="0" charset="0"/>
              <a:ea typeface="Alexandria Bold" pitchFamily="0" charset="0"/>
              <a:cs typeface="Alexandria Bold" pitchFamily="0" charset="0"/>
              <a:sym typeface="Alexandria Bold" pitchFamily="0" charset="0"/>
            </a:endParaRPr>
          </a:p>
        </p:txBody>
      </p:sp>
      <p:sp>
        <p:nvSpPr>
          <p:cNvPr id="272" name="مستطيل"/>
          <p:cNvSpPr>
            <a:spLocks/>
          </p:cNvSpPr>
          <p:nvPr/>
        </p:nvSpPr>
        <p:spPr>
          <a:xfrm rot="0">
            <a:off x="13018791" y="4494725"/>
            <a:ext cx="2051233" cy="16572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118"/>
              </a:lnSpc>
              <a:spcBef>
                <a:spcPts val="0"/>
              </a:spcBef>
              <a:spcAft>
                <a:spcPts val="0"/>
              </a:spcAft>
              <a:buNone/>
            </a:pPr>
            <a:r>
              <a:rPr lang="en-US" altLang="zh-CN" sz="1658" b="1" i="0" u="none" strike="noStrike" kern="1200" cap="none" spc="0" baseline="0">
                <a:solidFill>
                  <a:srgbClr val="A48850"/>
                </a:solidFill>
                <a:latin typeface="Alexandria Bold" pitchFamily="0" charset="0"/>
                <a:ea typeface="Alexandria Bold" pitchFamily="0" charset="0"/>
                <a:cs typeface="Alexandria Bold" pitchFamily="0" charset="0"/>
                <a:sym typeface="Alexandria Bold" pitchFamily="0" charset="0"/>
              </a:rPr>
              <a:t>تضارب الأهداف</a:t>
            </a:r>
            <a:endParaRPr lang="zh-CN" altLang="en-US" sz="1658" b="1" i="0" u="none" strike="noStrike" kern="1200" cap="none" spc="0" baseline="0">
              <a:solidFill>
                <a:srgbClr val="A48850"/>
              </a:solidFill>
              <a:latin typeface="Alexandria Bold" pitchFamily="0" charset="0"/>
              <a:ea typeface="Alexandria Bold" pitchFamily="0" charset="0"/>
              <a:cs typeface="Alexandria Bold" pitchFamily="0" charset="0"/>
              <a:sym typeface="Alexandria Bold" pitchFamily="0" charset="0"/>
            </a:endParaRPr>
          </a:p>
        </p:txBody>
      </p:sp>
      <p:sp>
        <p:nvSpPr>
          <p:cNvPr id="273" name="مستطيل"/>
          <p:cNvSpPr>
            <a:spLocks/>
          </p:cNvSpPr>
          <p:nvPr/>
        </p:nvSpPr>
        <p:spPr>
          <a:xfrm rot="0">
            <a:off x="13018791" y="5381773"/>
            <a:ext cx="2051233" cy="165729"/>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118"/>
              </a:lnSpc>
              <a:spcBef>
                <a:spcPts val="0"/>
              </a:spcBef>
              <a:spcAft>
                <a:spcPts val="0"/>
              </a:spcAft>
              <a:buNone/>
            </a:pPr>
            <a:r>
              <a:rPr lang="en-US" altLang="zh-CN" sz="1658" b="1" i="0" u="none" strike="noStrike" kern="1200" cap="none" spc="0" baseline="0">
                <a:solidFill>
                  <a:srgbClr val="A48850"/>
                </a:solidFill>
                <a:latin typeface="Alexandria Bold" pitchFamily="0" charset="0"/>
                <a:ea typeface="Alexandria Bold" pitchFamily="0" charset="0"/>
                <a:cs typeface="Alexandria Bold" pitchFamily="0" charset="0"/>
                <a:sym typeface="Alexandria Bold" pitchFamily="0" charset="0"/>
              </a:rPr>
              <a:t>نزاعات الإجراءات</a:t>
            </a:r>
            <a:endParaRPr lang="zh-CN" altLang="en-US" sz="1658" b="1" i="0" u="none" strike="noStrike" kern="1200" cap="none" spc="0" baseline="0">
              <a:solidFill>
                <a:srgbClr val="A48850"/>
              </a:solidFill>
              <a:latin typeface="Alexandria Bold" pitchFamily="0" charset="0"/>
              <a:ea typeface="Alexandria Bold" pitchFamily="0" charset="0"/>
              <a:cs typeface="Alexandria Bold" pitchFamily="0" charset="0"/>
              <a:sym typeface="Alexandria Bold" pitchFamily="0" charset="0"/>
            </a:endParaRPr>
          </a:p>
        </p:txBody>
      </p:sp>
      <p:sp>
        <p:nvSpPr>
          <p:cNvPr id="274" name="مستطيل"/>
          <p:cNvSpPr>
            <a:spLocks/>
          </p:cNvSpPr>
          <p:nvPr/>
        </p:nvSpPr>
        <p:spPr>
          <a:xfrm rot="0">
            <a:off x="12955111" y="4938234"/>
            <a:ext cx="2114913" cy="165729"/>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118"/>
              </a:lnSpc>
              <a:spcBef>
                <a:spcPts val="0"/>
              </a:spcBef>
              <a:spcAft>
                <a:spcPts val="0"/>
              </a:spcAft>
              <a:buNone/>
            </a:pPr>
            <a:r>
              <a:rPr lang="en-US" altLang="zh-CN" sz="1658" b="1" i="0" u="none" strike="noStrike" kern="1200" cap="none" spc="0" baseline="0">
                <a:solidFill>
                  <a:srgbClr val="217380"/>
                </a:solidFill>
                <a:latin typeface="Alexandria Bold" pitchFamily="0" charset="0"/>
                <a:ea typeface="Alexandria Bold" pitchFamily="0" charset="0"/>
                <a:cs typeface="Alexandria Bold" pitchFamily="0" charset="0"/>
                <a:sym typeface="Alexandria Bold" pitchFamily="0" charset="0"/>
              </a:rPr>
              <a:t>تضارب الموارد</a:t>
            </a:r>
            <a:endParaRPr lang="zh-CN" altLang="en-US" sz="1658" b="1" i="0" u="none" strike="noStrike" kern="1200" cap="none" spc="0" baseline="0">
              <a:solidFill>
                <a:srgbClr val="217380"/>
              </a:solidFill>
              <a:latin typeface="Alexandria Bold" pitchFamily="0" charset="0"/>
              <a:ea typeface="Alexandria Bold" pitchFamily="0" charset="0"/>
              <a:cs typeface="Alexandria Bold" pitchFamily="0" charset="0"/>
              <a:sym typeface="Alexandria Bold" pitchFamily="0" charset="0"/>
            </a:endParaRPr>
          </a:p>
        </p:txBody>
      </p:sp>
      <p:sp>
        <p:nvSpPr>
          <p:cNvPr id="275" name="مستطيل"/>
          <p:cNvSpPr>
            <a:spLocks/>
          </p:cNvSpPr>
          <p:nvPr/>
        </p:nvSpPr>
        <p:spPr>
          <a:xfrm rot="0">
            <a:off x="13109284" y="6106794"/>
            <a:ext cx="2290939" cy="1521396"/>
          </a:xfrm>
          <a:prstGeom prst="rect"/>
          <a:noFill/>
          <a:ln w="12700" cmpd="sng" cap="flat">
            <a:noFill/>
            <a:prstDash val="solid"/>
            <a:miter/>
          </a:ln>
        </p:spPr>
        <p:txBody>
          <a:bodyPr vert="horz" wrap="square" lIns="0" tIns="0" rIns="0" bIns="0" anchor="t" anchorCtr="0">
            <a:prstTxWarp prst="textNoShape"/>
            <a:spAutoFit/>
          </a:bodyPr>
          <a:lstStyle/>
          <a:p>
            <a:pPr lvl="1" marL="293624" indent="-146812" algn="r">
              <a:lnSpc>
                <a:spcPts val="3128"/>
              </a:lnSpc>
              <a:spcBef>
                <a:spcPts val="0"/>
              </a:spcBef>
              <a:spcAft>
                <a:spcPts val="0"/>
              </a:spcAft>
              <a:buFont typeface="Arial" pitchFamily="34" charset="0"/>
              <a:buChar char="•"/>
            </a:pPr>
            <a:r>
              <a:rPr lang="en-US" altLang="zh-CN" sz="1360" b="1" i="0" u="none" strike="noStrike" kern="1200" cap="none" spc="0" baseline="0">
                <a:solidFill>
                  <a:srgbClr val="10253F"/>
                </a:solidFill>
                <a:latin typeface="Alexandria Bold" pitchFamily="0" charset="0"/>
                <a:ea typeface="Alexandria Bold" pitchFamily="0" charset="0"/>
                <a:cs typeface="Alexandria Bold" pitchFamily="0" charset="0"/>
                <a:sym typeface="Alexandria Bold" pitchFamily="0" charset="0"/>
              </a:rPr>
              <a:t>استنادًا إلى الدراسات والاستبيانات التي أجراها المركز على المنشآت العائلية في المملكة</a:t>
            </a:r>
            <a:r>
              <a:rPr lang="en-US" altLang="zh-CN" sz="1360"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a:t>
            </a:r>
            <a:endParaRPr lang="zh-CN" altLang="en-US" sz="1360"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sp>
        <p:nvSpPr>
          <p:cNvPr id="276" name="مستطيل"/>
          <p:cNvSpPr>
            <a:spLocks/>
          </p:cNvSpPr>
          <p:nvPr/>
        </p:nvSpPr>
        <p:spPr>
          <a:xfrm rot="0">
            <a:off x="2795289" y="7974646"/>
            <a:ext cx="13349723" cy="104452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80"/>
              </a:lnSpc>
              <a:spcBef>
                <a:spcPts val="0"/>
              </a:spcBef>
              <a:spcAft>
                <a:spcPts val="0"/>
              </a:spcAft>
              <a:buNone/>
            </a:pPr>
            <a:r>
              <a:rPr lang="en-US" altLang="zh-CN" sz="1316" b="1" i="0" u="none" strike="noStrike" kern="1200" cap="none" spc="0" baseline="0">
                <a:solidFill>
                  <a:srgbClr val="1C1354"/>
                </a:solidFill>
                <a:latin typeface="Alexandria Bold" pitchFamily="0" charset="0"/>
                <a:ea typeface="Alexandria Bold" pitchFamily="0" charset="0"/>
                <a:cs typeface="Alexandria Bold" pitchFamily="0" charset="0"/>
                <a:sym typeface="Alexandria Bold" pitchFamily="0" charset="0"/>
              </a:rPr>
              <a:t>يعكس النموذج أعلاه منهجية المركز المتدرجة لإدارة النزاعات في المنشآت العائلية</a:t>
            </a:r>
            <a:r>
              <a:rPr lang="en-US" altLang="zh-CN" sz="1316"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 من حيث التشخيص المبني على الدراسات الميدانية، ثم المرور عبر برامج وقائية وتأهيلية تسهم في تقليل احتمالية نشوء الخلافات، يليها مسارات إدارة الخلاف المبكر والتسوية عبر الوسائل البديلة، وصولًا إلى القضاء كمسار نظامي قائم، يُلجأ إليه عند تعذر الحلول البديلة. وبذلك تتحول إدارة النزاع من معالجة حالة قائمة إلى سياسة مؤسسية </a:t>
            </a:r>
            <a:r>
              <a:rPr lang="en-US" altLang="zh-CN" sz="1316" b="1" i="0" u="none" strike="noStrike" kern="1200" cap="none" spc="0" baseline="0">
                <a:solidFill>
                  <a:srgbClr val="1C1354"/>
                </a:solidFill>
                <a:latin typeface="Alexandria Bold" pitchFamily="0" charset="0"/>
                <a:ea typeface="Alexandria Bold" pitchFamily="0" charset="0"/>
                <a:cs typeface="Alexandria Bold" pitchFamily="0" charset="0"/>
                <a:sym typeface="Alexandria Bold" pitchFamily="0" charset="0"/>
              </a:rPr>
              <a:t>تهدف إلى حصر النزاعات في أضيق نطاق ممكن</a:t>
            </a:r>
            <a:r>
              <a:rPr lang="en-US" altLang="zh-CN" sz="1316"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rPr>
              <a:t>، وحماية المنشآت العائلية من الآثار الممتدة للخلافات عبر الأجيال.</a:t>
            </a:r>
            <a:endParaRPr lang="zh-CN" altLang="en-US" sz="1316" b="0" i="0" u="none" strike="noStrike" kern="1200" cap="none" spc="0" baseline="0">
              <a:solidFill>
                <a:srgbClr val="1C1354"/>
              </a:solidFill>
              <a:latin typeface="Alexandria" pitchFamily="0" charset="0"/>
              <a:ea typeface="Alexandria" pitchFamily="0" charset="0"/>
              <a:cs typeface="Alexandria" pitchFamily="0" charset="0"/>
              <a:sym typeface="Alexandria" pitchFamily="0" charset="0"/>
            </a:endParaRPr>
          </a:p>
        </p:txBody>
      </p:sp>
      <p:grpSp>
        <p:nvGrpSpPr>
          <p:cNvPr id="278" name="تجميع"/>
          <p:cNvGrpSpPr>
            <a:grpSpLocks/>
          </p:cNvGrpSpPr>
          <p:nvPr/>
        </p:nvGrpSpPr>
        <p:grpSpPr>
          <a:xfrm rot="-111078">
            <a:off x="5533979" y="5115884"/>
            <a:ext cx="7077797" cy="2139921"/>
            <a:chOff x="5533979" y="5115884"/>
            <a:chExt cx="7077797" cy="2139921"/>
          </a:xfrm>
        </p:grpSpPr>
        <p:sp>
          <p:nvSpPr>
            <p:cNvPr id="277" name="曲线"/>
            <p:cNvSpPr>
              <a:spLocks/>
            </p:cNvSpPr>
            <p:nvPr/>
          </p:nvSpPr>
          <p:spPr>
            <a:xfrm flipV="1" rot="0">
              <a:off x="5533979" y="5115884"/>
              <a:ext cx="7077797" cy="2139921"/>
            </a:xfrm>
            <a:custGeom>
              <a:gdLst>
                <a:gd name="T1" fmla="*/ 0 w 21600"/>
                <a:gd name="T2" fmla="*/ 0 h 21600"/>
                <a:gd name="T3" fmla="*/ 21600 w 21600"/>
                <a:gd name="T4" fmla="*/ 21600 h 21600"/>
              </a:gdLst>
              <a:rect l="T1" t="T2" r="T3" b="T4"/>
              <a:pathLst>
                <a:path w="21600" h="21600">
                  <a:moveTo>
                    <a:pt x="0" y="21600"/>
                  </a:moveTo>
                  <a:lnTo>
                    <a:pt x="21600" y="21600"/>
                  </a:lnTo>
                  <a:lnTo>
                    <a:pt x="21600" y="0"/>
                  </a:lnTo>
                  <a:lnTo>
                    <a:pt x="0" y="0"/>
                  </a:lnTo>
                  <a:lnTo>
                    <a:pt x="0" y="21600"/>
                  </a:lnTo>
                  <a:close/>
                </a:path>
              </a:pathLst>
            </a:custGeom>
            <a:blipFill rotWithShape="1">
              <a:blip r:embed="rId8"/>
              <a:stretch>
                <a:fillRect l="-8344" r="-8344"/>
              </a:stretch>
            </a:blipFill>
            <a:ln cmpd="sng" cap="flat">
              <a:noFill/>
              <a:prstDash val="solid"/>
              <a:miter/>
            </a:ln>
          </p:spPr>
        </p:sp>
      </p:grpSp>
      <p:sp>
        <p:nvSpPr>
          <p:cNvPr id="279" name="مستطيل"/>
          <p:cNvSpPr>
            <a:spLocks/>
          </p:cNvSpPr>
          <p:nvPr/>
        </p:nvSpPr>
        <p:spPr>
          <a:xfrm rot="0">
            <a:off x="1422584" y="279739"/>
            <a:ext cx="6387583"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استراتيجية المركز الوطني للمنشآت العائلية</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1926323408"/>
      </p:ext>
    </p:extLst>
  </p:cSld>
  <p:clrMapOvr>
    <a:masterClrMapping/>
  </p:clrMapOvr>
</p:sld>
</file>

<file path=ppt/slides/slide10.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86"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287"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288"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10</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289"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290"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291"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292"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293"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295" name="تجميع"/>
          <p:cNvGrpSpPr>
            <a:grpSpLocks/>
          </p:cNvGrpSpPr>
          <p:nvPr/>
        </p:nvGrpSpPr>
        <p:grpSpPr>
          <a:xfrm>
            <a:off x="15547922" y="2848433"/>
            <a:ext cx="1672216" cy="627063"/>
            <a:chOff x="15547922" y="2848433"/>
            <a:chExt cx="1672216" cy="627063"/>
          </a:xfrm>
        </p:grpSpPr>
        <p:sp>
          <p:nvSpPr>
            <p:cNvPr id="294" name="曲线" descr="A black and green logo  AI-generated content may be incorrect."/>
            <p:cNvSpPr>
              <a:spLocks/>
            </p:cNvSpPr>
            <p:nvPr/>
          </p:nvSpPr>
          <p:spPr>
            <a:xfrm rot="0">
              <a:off x="15547922" y="2848433"/>
              <a:ext cx="1672216" cy="62706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544" b="-548"/>
              </a:stretch>
            </a:blipFill>
            <a:ln cmpd="sng" cap="flat">
              <a:noFill/>
              <a:prstDash val="solid"/>
              <a:miter/>
            </a:ln>
          </p:spPr>
        </p:sp>
      </p:grpSp>
      <p:grpSp>
        <p:nvGrpSpPr>
          <p:cNvPr id="297" name="تجميع"/>
          <p:cNvGrpSpPr>
            <a:grpSpLocks/>
          </p:cNvGrpSpPr>
          <p:nvPr/>
        </p:nvGrpSpPr>
        <p:grpSpPr>
          <a:xfrm rot="5363100">
            <a:off x="15081762" y="3212624"/>
            <a:ext cx="604412" cy="6374"/>
            <a:chOff x="15081762" y="3212624"/>
            <a:chExt cx="604412" cy="6374"/>
          </a:xfrm>
        </p:grpSpPr>
        <p:sp>
          <p:nvSpPr>
            <p:cNvPr id="296" name="曲线"/>
            <p:cNvSpPr>
              <a:spLocks/>
            </p:cNvSpPr>
            <p:nvPr/>
          </p:nvSpPr>
          <p:spPr>
            <a:xfrm rot="0">
              <a:off x="15081762" y="3212624"/>
              <a:ext cx="604412" cy="6374"/>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17"/>
                    <a:pt x="21600" y="10717"/>
                  </a:cubicBezTo>
                  <a:cubicBezTo>
                    <a:pt x="21600" y="16818"/>
                    <a:pt x="21550" y="21435"/>
                    <a:pt x="21486" y="21435"/>
                  </a:cubicBezTo>
                  <a:lnTo>
                    <a:pt x="113" y="21435"/>
                  </a:lnTo>
                  <a:cubicBezTo>
                    <a:pt x="49" y="21600"/>
                    <a:pt x="0" y="16818"/>
                    <a:pt x="0" y="10717"/>
                  </a:cubicBezTo>
                  <a:cubicBezTo>
                    <a:pt x="0" y="4617"/>
                    <a:pt x="49" y="0"/>
                    <a:pt x="113" y="0"/>
                  </a:cubicBezTo>
                  <a:close/>
                </a:path>
              </a:pathLst>
            </a:custGeom>
            <a:solidFill>
              <a:srgbClr val="23666F"/>
            </a:solidFill>
            <a:ln cmpd="sng" cap="flat">
              <a:noFill/>
              <a:prstDash val="solid"/>
              <a:miter/>
            </a:ln>
          </p:spPr>
        </p:sp>
      </p:grpSp>
      <p:grpSp>
        <p:nvGrpSpPr>
          <p:cNvPr id="299" name="تجميع"/>
          <p:cNvGrpSpPr>
            <a:grpSpLocks/>
          </p:cNvGrpSpPr>
          <p:nvPr/>
        </p:nvGrpSpPr>
        <p:grpSpPr>
          <a:xfrm rot="5363100">
            <a:off x="13694038" y="3158753"/>
            <a:ext cx="604412" cy="6374"/>
            <a:chOff x="13694038" y="3158753"/>
            <a:chExt cx="604412" cy="6374"/>
          </a:xfrm>
        </p:grpSpPr>
        <p:sp>
          <p:nvSpPr>
            <p:cNvPr id="298" name="曲线"/>
            <p:cNvSpPr>
              <a:spLocks/>
            </p:cNvSpPr>
            <p:nvPr/>
          </p:nvSpPr>
          <p:spPr>
            <a:xfrm rot="0">
              <a:off x="13694038" y="3158753"/>
              <a:ext cx="604412" cy="6374"/>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17"/>
                    <a:pt x="21600" y="10717"/>
                  </a:cubicBezTo>
                  <a:cubicBezTo>
                    <a:pt x="21600" y="16818"/>
                    <a:pt x="21550" y="21435"/>
                    <a:pt x="21486" y="21435"/>
                  </a:cubicBezTo>
                  <a:lnTo>
                    <a:pt x="113" y="21435"/>
                  </a:lnTo>
                  <a:cubicBezTo>
                    <a:pt x="49" y="21600"/>
                    <a:pt x="0" y="16818"/>
                    <a:pt x="0" y="10717"/>
                  </a:cubicBezTo>
                  <a:cubicBezTo>
                    <a:pt x="0" y="4617"/>
                    <a:pt x="49" y="0"/>
                    <a:pt x="113" y="0"/>
                  </a:cubicBezTo>
                  <a:close/>
                </a:path>
              </a:pathLst>
            </a:custGeom>
            <a:solidFill>
              <a:srgbClr val="23666F"/>
            </a:solidFill>
            <a:ln cmpd="sng" cap="flat">
              <a:noFill/>
              <a:prstDash val="solid"/>
              <a:miter/>
            </a:ln>
          </p:spPr>
        </p:sp>
      </p:grpSp>
      <p:grpSp>
        <p:nvGrpSpPr>
          <p:cNvPr id="301" name="تجميع"/>
          <p:cNvGrpSpPr>
            <a:grpSpLocks/>
          </p:cNvGrpSpPr>
          <p:nvPr/>
        </p:nvGrpSpPr>
        <p:grpSpPr>
          <a:xfrm rot="5363100">
            <a:off x="12640577" y="3170070"/>
            <a:ext cx="604412" cy="6374"/>
            <a:chOff x="12640577" y="3170070"/>
            <a:chExt cx="604412" cy="6374"/>
          </a:xfrm>
        </p:grpSpPr>
        <p:sp>
          <p:nvSpPr>
            <p:cNvPr id="300" name="曲线"/>
            <p:cNvSpPr>
              <a:spLocks/>
            </p:cNvSpPr>
            <p:nvPr/>
          </p:nvSpPr>
          <p:spPr>
            <a:xfrm rot="0">
              <a:off x="12640577" y="3170070"/>
              <a:ext cx="604412" cy="6374"/>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17"/>
                    <a:pt x="21600" y="10717"/>
                  </a:cubicBezTo>
                  <a:cubicBezTo>
                    <a:pt x="21600" y="16818"/>
                    <a:pt x="21550" y="21435"/>
                    <a:pt x="21486" y="21435"/>
                  </a:cubicBezTo>
                  <a:lnTo>
                    <a:pt x="113" y="21435"/>
                  </a:lnTo>
                  <a:cubicBezTo>
                    <a:pt x="49" y="21600"/>
                    <a:pt x="0" y="16818"/>
                    <a:pt x="0" y="10717"/>
                  </a:cubicBezTo>
                  <a:cubicBezTo>
                    <a:pt x="0" y="4617"/>
                    <a:pt x="49" y="0"/>
                    <a:pt x="113" y="0"/>
                  </a:cubicBezTo>
                  <a:close/>
                </a:path>
              </a:pathLst>
            </a:custGeom>
            <a:solidFill>
              <a:srgbClr val="23666F"/>
            </a:solidFill>
            <a:ln cmpd="sng" cap="flat">
              <a:noFill/>
              <a:prstDash val="solid"/>
              <a:miter/>
            </a:ln>
          </p:spPr>
        </p:sp>
      </p:grpSp>
      <p:grpSp>
        <p:nvGrpSpPr>
          <p:cNvPr id="303" name="تجميع"/>
          <p:cNvGrpSpPr>
            <a:grpSpLocks/>
          </p:cNvGrpSpPr>
          <p:nvPr/>
        </p:nvGrpSpPr>
        <p:grpSpPr>
          <a:xfrm rot="5363100">
            <a:off x="10751323" y="3118322"/>
            <a:ext cx="604412" cy="6374"/>
            <a:chOff x="10751323" y="3118322"/>
            <a:chExt cx="604412" cy="6374"/>
          </a:xfrm>
        </p:grpSpPr>
        <p:sp>
          <p:nvSpPr>
            <p:cNvPr id="302" name="曲线"/>
            <p:cNvSpPr>
              <a:spLocks/>
            </p:cNvSpPr>
            <p:nvPr/>
          </p:nvSpPr>
          <p:spPr>
            <a:xfrm rot="0">
              <a:off x="10751323" y="3118322"/>
              <a:ext cx="604412" cy="6374"/>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17"/>
                    <a:pt x="21600" y="10717"/>
                  </a:cubicBezTo>
                  <a:cubicBezTo>
                    <a:pt x="21600" y="16818"/>
                    <a:pt x="21550" y="21435"/>
                    <a:pt x="21486" y="21435"/>
                  </a:cubicBezTo>
                  <a:lnTo>
                    <a:pt x="113" y="21435"/>
                  </a:lnTo>
                  <a:cubicBezTo>
                    <a:pt x="49" y="21600"/>
                    <a:pt x="0" y="16818"/>
                    <a:pt x="0" y="10717"/>
                  </a:cubicBezTo>
                  <a:cubicBezTo>
                    <a:pt x="0" y="4617"/>
                    <a:pt x="49" y="0"/>
                    <a:pt x="113" y="0"/>
                  </a:cubicBezTo>
                  <a:close/>
                </a:path>
              </a:pathLst>
            </a:custGeom>
            <a:solidFill>
              <a:srgbClr val="23666F"/>
            </a:solidFill>
            <a:ln cmpd="sng" cap="flat">
              <a:noFill/>
              <a:prstDash val="solid"/>
              <a:miter/>
            </a:ln>
          </p:spPr>
        </p:sp>
      </p:grpSp>
      <p:grpSp>
        <p:nvGrpSpPr>
          <p:cNvPr id="305" name="تجميع"/>
          <p:cNvGrpSpPr>
            <a:grpSpLocks/>
          </p:cNvGrpSpPr>
          <p:nvPr/>
        </p:nvGrpSpPr>
        <p:grpSpPr>
          <a:xfrm rot="5363100">
            <a:off x="3976157" y="3150421"/>
            <a:ext cx="584356" cy="6178"/>
            <a:chOff x="3976157" y="3150421"/>
            <a:chExt cx="584356" cy="6178"/>
          </a:xfrm>
        </p:grpSpPr>
        <p:sp>
          <p:nvSpPr>
            <p:cNvPr id="304" name="曲线"/>
            <p:cNvSpPr>
              <a:spLocks/>
            </p:cNvSpPr>
            <p:nvPr/>
          </p:nvSpPr>
          <p:spPr>
            <a:xfrm rot="0">
              <a:off x="3976157" y="3150421"/>
              <a:ext cx="584356" cy="6178"/>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799"/>
                  </a:cubicBezTo>
                  <a:cubicBezTo>
                    <a:pt x="21600" y="16971"/>
                    <a:pt x="21551" y="21600"/>
                    <a:pt x="21485" y="21600"/>
                  </a:cubicBezTo>
                  <a:lnTo>
                    <a:pt x="114" y="21600"/>
                  </a:lnTo>
                  <a:cubicBezTo>
                    <a:pt x="48" y="21600"/>
                    <a:pt x="0" y="16971"/>
                    <a:pt x="0" y="10799"/>
                  </a:cubicBezTo>
                  <a:cubicBezTo>
                    <a:pt x="0" y="4628"/>
                    <a:pt x="48" y="0"/>
                    <a:pt x="114" y="0"/>
                  </a:cubicBezTo>
                  <a:close/>
                </a:path>
              </a:pathLst>
            </a:custGeom>
            <a:solidFill>
              <a:srgbClr val="23666F"/>
            </a:solidFill>
            <a:ln cmpd="sng" cap="flat">
              <a:noFill/>
              <a:prstDash val="solid"/>
              <a:miter/>
            </a:ln>
          </p:spPr>
        </p:sp>
      </p:grpSp>
      <p:grpSp>
        <p:nvGrpSpPr>
          <p:cNvPr id="307" name="تجميع"/>
          <p:cNvGrpSpPr>
            <a:grpSpLocks/>
          </p:cNvGrpSpPr>
          <p:nvPr/>
        </p:nvGrpSpPr>
        <p:grpSpPr>
          <a:xfrm rot="5363100">
            <a:off x="2160969" y="3180232"/>
            <a:ext cx="584356" cy="6178"/>
            <a:chOff x="2160969" y="3180232"/>
            <a:chExt cx="584356" cy="6178"/>
          </a:xfrm>
        </p:grpSpPr>
        <p:sp>
          <p:nvSpPr>
            <p:cNvPr id="306" name="曲线"/>
            <p:cNvSpPr>
              <a:spLocks/>
            </p:cNvSpPr>
            <p:nvPr/>
          </p:nvSpPr>
          <p:spPr>
            <a:xfrm rot="0">
              <a:off x="2160969" y="3180232"/>
              <a:ext cx="584356" cy="6178"/>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799"/>
                  </a:cubicBezTo>
                  <a:cubicBezTo>
                    <a:pt x="21600" y="16971"/>
                    <a:pt x="21551" y="21600"/>
                    <a:pt x="21485" y="21600"/>
                  </a:cubicBezTo>
                  <a:lnTo>
                    <a:pt x="114" y="21600"/>
                  </a:lnTo>
                  <a:cubicBezTo>
                    <a:pt x="48" y="21600"/>
                    <a:pt x="0" y="16971"/>
                    <a:pt x="0" y="10799"/>
                  </a:cubicBezTo>
                  <a:cubicBezTo>
                    <a:pt x="0" y="4628"/>
                    <a:pt x="48" y="0"/>
                    <a:pt x="114" y="0"/>
                  </a:cubicBezTo>
                  <a:close/>
                </a:path>
              </a:pathLst>
            </a:custGeom>
            <a:solidFill>
              <a:srgbClr val="23666F"/>
            </a:solidFill>
            <a:ln cmpd="sng" cap="flat">
              <a:noFill/>
              <a:prstDash val="solid"/>
              <a:miter/>
            </a:ln>
          </p:spPr>
        </p:sp>
      </p:grpSp>
      <p:grpSp>
        <p:nvGrpSpPr>
          <p:cNvPr id="309" name="تجميع"/>
          <p:cNvGrpSpPr>
            <a:grpSpLocks/>
          </p:cNvGrpSpPr>
          <p:nvPr/>
        </p:nvGrpSpPr>
        <p:grpSpPr>
          <a:xfrm>
            <a:off x="4559606" y="2863626"/>
            <a:ext cx="957583" cy="445009"/>
            <a:chOff x="4559606" y="2863626"/>
            <a:chExt cx="957583" cy="445009"/>
          </a:xfrm>
        </p:grpSpPr>
        <p:sp>
          <p:nvSpPr>
            <p:cNvPr id="308" name="曲线"/>
            <p:cNvSpPr>
              <a:spLocks/>
            </p:cNvSpPr>
            <p:nvPr/>
          </p:nvSpPr>
          <p:spPr>
            <a:xfrm rot="0">
              <a:off x="4559606" y="2863626"/>
              <a:ext cx="957583" cy="44500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fillRect t="-158" b="-157"/>
              </a:stretch>
            </a:blipFill>
            <a:ln cmpd="sng" cap="flat">
              <a:noFill/>
              <a:prstDash val="solid"/>
              <a:miter/>
            </a:ln>
          </p:spPr>
        </p:sp>
      </p:grpSp>
      <p:grpSp>
        <p:nvGrpSpPr>
          <p:cNvPr id="311" name="تجميع"/>
          <p:cNvGrpSpPr>
            <a:grpSpLocks/>
          </p:cNvGrpSpPr>
          <p:nvPr/>
        </p:nvGrpSpPr>
        <p:grpSpPr>
          <a:xfrm>
            <a:off x="12311993" y="4203327"/>
            <a:ext cx="1369103" cy="268153"/>
            <a:chOff x="12311993" y="4203327"/>
            <a:chExt cx="1369103" cy="268153"/>
          </a:xfrm>
        </p:grpSpPr>
        <p:sp>
          <p:nvSpPr>
            <p:cNvPr id="310" name="曲线"/>
            <p:cNvSpPr>
              <a:spLocks/>
            </p:cNvSpPr>
            <p:nvPr/>
          </p:nvSpPr>
          <p:spPr>
            <a:xfrm rot="0">
              <a:off x="12311993" y="4203327"/>
              <a:ext cx="1369103" cy="268153"/>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9"/>
              <a:stretch>
                <a:fillRect t="-676" r="1" b="-685"/>
              </a:stretch>
            </a:blipFill>
            <a:ln cmpd="sng" cap="flat">
              <a:noFill/>
              <a:prstDash val="solid"/>
              <a:miter/>
            </a:ln>
          </p:spPr>
        </p:sp>
      </p:grpSp>
      <p:grpSp>
        <p:nvGrpSpPr>
          <p:cNvPr id="313" name="تجميع"/>
          <p:cNvGrpSpPr>
            <a:grpSpLocks/>
          </p:cNvGrpSpPr>
          <p:nvPr/>
        </p:nvGrpSpPr>
        <p:grpSpPr>
          <a:xfrm>
            <a:off x="856394" y="2599209"/>
            <a:ext cx="1388619" cy="793524"/>
            <a:chOff x="856394" y="2599209"/>
            <a:chExt cx="1388619" cy="793524"/>
          </a:xfrm>
        </p:grpSpPr>
        <p:sp>
          <p:nvSpPr>
            <p:cNvPr id="312" name="曲线"/>
            <p:cNvSpPr>
              <a:spLocks/>
            </p:cNvSpPr>
            <p:nvPr/>
          </p:nvSpPr>
          <p:spPr>
            <a:xfrm rot="0">
              <a:off x="856394" y="2599209"/>
              <a:ext cx="1388619" cy="79352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0"/>
              <a:stretch>
                <a:fillRect b="1"/>
              </a:stretch>
            </a:blipFill>
            <a:ln cmpd="sng" cap="flat">
              <a:noFill/>
              <a:prstDash val="solid"/>
              <a:miter/>
            </a:ln>
          </p:spPr>
        </p:sp>
      </p:grpSp>
      <p:grpSp>
        <p:nvGrpSpPr>
          <p:cNvPr id="315" name="تجميع"/>
          <p:cNvGrpSpPr>
            <a:grpSpLocks/>
          </p:cNvGrpSpPr>
          <p:nvPr/>
        </p:nvGrpSpPr>
        <p:grpSpPr>
          <a:xfrm rot="5363100">
            <a:off x="5546712" y="3148484"/>
            <a:ext cx="584357" cy="6178"/>
            <a:chOff x="5546712" y="3148484"/>
            <a:chExt cx="584357" cy="6178"/>
          </a:xfrm>
        </p:grpSpPr>
        <p:sp>
          <p:nvSpPr>
            <p:cNvPr id="314" name="曲线"/>
            <p:cNvSpPr>
              <a:spLocks/>
            </p:cNvSpPr>
            <p:nvPr/>
          </p:nvSpPr>
          <p:spPr>
            <a:xfrm rot="0">
              <a:off x="5546712" y="3148484"/>
              <a:ext cx="584357" cy="6178"/>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799"/>
                  </a:cubicBezTo>
                  <a:cubicBezTo>
                    <a:pt x="21600" y="16971"/>
                    <a:pt x="21551" y="21600"/>
                    <a:pt x="21485" y="21600"/>
                  </a:cubicBezTo>
                  <a:lnTo>
                    <a:pt x="114" y="21600"/>
                  </a:lnTo>
                  <a:cubicBezTo>
                    <a:pt x="48" y="21600"/>
                    <a:pt x="0" y="16971"/>
                    <a:pt x="0" y="10799"/>
                  </a:cubicBezTo>
                  <a:cubicBezTo>
                    <a:pt x="0" y="4628"/>
                    <a:pt x="48" y="0"/>
                    <a:pt x="114" y="0"/>
                  </a:cubicBezTo>
                  <a:close/>
                </a:path>
              </a:pathLst>
            </a:custGeom>
            <a:solidFill>
              <a:srgbClr val="23666F"/>
            </a:solidFill>
            <a:ln cmpd="sng" cap="flat">
              <a:noFill/>
              <a:prstDash val="solid"/>
              <a:miter/>
            </a:ln>
          </p:spPr>
        </p:sp>
      </p:grpSp>
      <p:grpSp>
        <p:nvGrpSpPr>
          <p:cNvPr id="317" name="تجميع"/>
          <p:cNvGrpSpPr>
            <a:grpSpLocks/>
          </p:cNvGrpSpPr>
          <p:nvPr/>
        </p:nvGrpSpPr>
        <p:grpSpPr>
          <a:xfrm rot="5363100">
            <a:off x="7191183" y="3145032"/>
            <a:ext cx="584356" cy="6178"/>
            <a:chOff x="7191183" y="3145032"/>
            <a:chExt cx="584356" cy="6178"/>
          </a:xfrm>
        </p:grpSpPr>
        <p:sp>
          <p:nvSpPr>
            <p:cNvPr id="316" name="曲线"/>
            <p:cNvSpPr>
              <a:spLocks/>
            </p:cNvSpPr>
            <p:nvPr/>
          </p:nvSpPr>
          <p:spPr>
            <a:xfrm rot="0">
              <a:off x="7191183" y="3145032"/>
              <a:ext cx="584356" cy="6178"/>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799"/>
                  </a:cubicBezTo>
                  <a:cubicBezTo>
                    <a:pt x="21600" y="16971"/>
                    <a:pt x="21551" y="21600"/>
                    <a:pt x="21485" y="21600"/>
                  </a:cubicBezTo>
                  <a:lnTo>
                    <a:pt x="114" y="21600"/>
                  </a:lnTo>
                  <a:cubicBezTo>
                    <a:pt x="48" y="21600"/>
                    <a:pt x="0" y="16971"/>
                    <a:pt x="0" y="10799"/>
                  </a:cubicBezTo>
                  <a:cubicBezTo>
                    <a:pt x="0" y="4628"/>
                    <a:pt x="48" y="0"/>
                    <a:pt x="114" y="0"/>
                  </a:cubicBezTo>
                  <a:close/>
                </a:path>
              </a:pathLst>
            </a:custGeom>
            <a:solidFill>
              <a:srgbClr val="23666F"/>
            </a:solidFill>
            <a:ln cmpd="sng" cap="flat">
              <a:noFill/>
              <a:prstDash val="solid"/>
              <a:miter/>
            </a:ln>
          </p:spPr>
        </p:sp>
      </p:grpSp>
      <p:grpSp>
        <p:nvGrpSpPr>
          <p:cNvPr id="319" name="تجميع"/>
          <p:cNvGrpSpPr>
            <a:grpSpLocks/>
          </p:cNvGrpSpPr>
          <p:nvPr/>
        </p:nvGrpSpPr>
        <p:grpSpPr>
          <a:xfrm>
            <a:off x="10642675" y="3940579"/>
            <a:ext cx="1255057" cy="676093"/>
            <a:chOff x="10642675" y="3940579"/>
            <a:chExt cx="1255057" cy="676093"/>
          </a:xfrm>
        </p:grpSpPr>
        <p:sp>
          <p:nvSpPr>
            <p:cNvPr id="318" name="曲线"/>
            <p:cNvSpPr>
              <a:spLocks/>
            </p:cNvSpPr>
            <p:nvPr/>
          </p:nvSpPr>
          <p:spPr>
            <a:xfrm rot="0">
              <a:off x="10642675" y="3940579"/>
              <a:ext cx="1255057" cy="67609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1"/>
              <a:stretch>
                <a:fillRect t="-42817" b="-42818"/>
              </a:stretch>
            </a:blipFill>
            <a:ln cmpd="sng" cap="flat">
              <a:noFill/>
              <a:prstDash val="solid"/>
              <a:miter/>
            </a:ln>
          </p:spPr>
        </p:sp>
      </p:grpSp>
      <p:grpSp>
        <p:nvGrpSpPr>
          <p:cNvPr id="321" name="تجميع"/>
          <p:cNvGrpSpPr>
            <a:grpSpLocks/>
          </p:cNvGrpSpPr>
          <p:nvPr/>
        </p:nvGrpSpPr>
        <p:grpSpPr>
          <a:xfrm>
            <a:off x="14136367" y="3955446"/>
            <a:ext cx="1329733" cy="683988"/>
            <a:chOff x="14136367" y="3955446"/>
            <a:chExt cx="1329733" cy="683988"/>
          </a:xfrm>
        </p:grpSpPr>
        <p:sp>
          <p:nvSpPr>
            <p:cNvPr id="320" name="曲线"/>
            <p:cNvSpPr>
              <a:spLocks/>
            </p:cNvSpPr>
            <p:nvPr/>
          </p:nvSpPr>
          <p:spPr>
            <a:xfrm rot="0">
              <a:off x="14136367" y="3955446"/>
              <a:ext cx="1329733" cy="6839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2"/>
              <a:stretch>
                <a:fillRect t="-150" b="-149"/>
              </a:stretch>
            </a:blipFill>
            <a:ln cmpd="sng" cap="flat">
              <a:noFill/>
              <a:prstDash val="solid"/>
              <a:miter/>
            </a:ln>
          </p:spPr>
        </p:sp>
      </p:grpSp>
      <p:grpSp>
        <p:nvGrpSpPr>
          <p:cNvPr id="323" name="تجميع"/>
          <p:cNvGrpSpPr>
            <a:grpSpLocks/>
          </p:cNvGrpSpPr>
          <p:nvPr/>
        </p:nvGrpSpPr>
        <p:grpSpPr>
          <a:xfrm>
            <a:off x="9273497" y="3925287"/>
            <a:ext cx="1051577" cy="764154"/>
            <a:chOff x="9273497" y="3925287"/>
            <a:chExt cx="1051577" cy="764154"/>
          </a:xfrm>
        </p:grpSpPr>
        <p:sp>
          <p:nvSpPr>
            <p:cNvPr id="322" name="曲线"/>
            <p:cNvSpPr>
              <a:spLocks/>
            </p:cNvSpPr>
            <p:nvPr/>
          </p:nvSpPr>
          <p:spPr>
            <a:xfrm rot="0">
              <a:off x="9273497" y="3925287"/>
              <a:ext cx="1051577" cy="76415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3"/>
              <a:stretch>
                <a:fillRect t="-458" b="-456"/>
              </a:stretch>
            </a:blipFill>
            <a:ln cmpd="sng" cap="flat">
              <a:noFill/>
              <a:prstDash val="solid"/>
              <a:miter/>
            </a:ln>
          </p:spPr>
        </p:sp>
      </p:grpSp>
      <p:grpSp>
        <p:nvGrpSpPr>
          <p:cNvPr id="325" name="تجميع"/>
          <p:cNvGrpSpPr>
            <a:grpSpLocks/>
          </p:cNvGrpSpPr>
          <p:nvPr/>
        </p:nvGrpSpPr>
        <p:grpSpPr>
          <a:xfrm rot="5363100">
            <a:off x="15343761" y="4251773"/>
            <a:ext cx="595290" cy="6276"/>
            <a:chOff x="15343761" y="4251773"/>
            <a:chExt cx="595290" cy="6276"/>
          </a:xfrm>
        </p:grpSpPr>
        <p:sp>
          <p:nvSpPr>
            <p:cNvPr id="324" name="曲线"/>
            <p:cNvSpPr>
              <a:spLocks/>
            </p:cNvSpPr>
            <p:nvPr/>
          </p:nvSpPr>
          <p:spPr>
            <a:xfrm rot="0">
              <a:off x="15343761" y="4251773"/>
              <a:ext cx="595290" cy="6276"/>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88"/>
                    <a:pt x="21600" y="10715"/>
                  </a:cubicBezTo>
                  <a:cubicBezTo>
                    <a:pt x="21600" y="16744"/>
                    <a:pt x="21550" y="21432"/>
                    <a:pt x="21486" y="21432"/>
                  </a:cubicBezTo>
                  <a:lnTo>
                    <a:pt x="113" y="21432"/>
                  </a:lnTo>
                  <a:cubicBezTo>
                    <a:pt x="49" y="21600"/>
                    <a:pt x="0" y="16911"/>
                    <a:pt x="0" y="10715"/>
                  </a:cubicBezTo>
                  <a:cubicBezTo>
                    <a:pt x="0" y="4521"/>
                    <a:pt x="49" y="0"/>
                    <a:pt x="113" y="0"/>
                  </a:cubicBezTo>
                  <a:close/>
                </a:path>
              </a:pathLst>
            </a:custGeom>
            <a:solidFill>
              <a:srgbClr val="23666F"/>
            </a:solidFill>
            <a:ln cmpd="sng" cap="flat">
              <a:noFill/>
              <a:prstDash val="solid"/>
              <a:miter/>
            </a:ln>
          </p:spPr>
        </p:sp>
      </p:grpSp>
      <p:grpSp>
        <p:nvGrpSpPr>
          <p:cNvPr id="327" name="تجميع"/>
          <p:cNvGrpSpPr>
            <a:grpSpLocks/>
          </p:cNvGrpSpPr>
          <p:nvPr/>
        </p:nvGrpSpPr>
        <p:grpSpPr>
          <a:xfrm rot="5363100">
            <a:off x="13590381" y="4327169"/>
            <a:ext cx="595290" cy="6276"/>
            <a:chOff x="13590381" y="4327169"/>
            <a:chExt cx="595290" cy="6276"/>
          </a:xfrm>
        </p:grpSpPr>
        <p:sp>
          <p:nvSpPr>
            <p:cNvPr id="326" name="曲线"/>
            <p:cNvSpPr>
              <a:spLocks/>
            </p:cNvSpPr>
            <p:nvPr/>
          </p:nvSpPr>
          <p:spPr>
            <a:xfrm rot="0">
              <a:off x="13590381" y="4327169"/>
              <a:ext cx="595290" cy="6276"/>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88"/>
                    <a:pt x="21600" y="10715"/>
                  </a:cubicBezTo>
                  <a:cubicBezTo>
                    <a:pt x="21600" y="16744"/>
                    <a:pt x="21550" y="21432"/>
                    <a:pt x="21486" y="21432"/>
                  </a:cubicBezTo>
                  <a:lnTo>
                    <a:pt x="113" y="21432"/>
                  </a:lnTo>
                  <a:cubicBezTo>
                    <a:pt x="49" y="21600"/>
                    <a:pt x="0" y="16911"/>
                    <a:pt x="0" y="10715"/>
                  </a:cubicBezTo>
                  <a:cubicBezTo>
                    <a:pt x="0" y="4521"/>
                    <a:pt x="49" y="0"/>
                    <a:pt x="113" y="0"/>
                  </a:cubicBezTo>
                  <a:close/>
                </a:path>
              </a:pathLst>
            </a:custGeom>
            <a:solidFill>
              <a:srgbClr val="23666F"/>
            </a:solidFill>
            <a:ln cmpd="sng" cap="flat">
              <a:noFill/>
              <a:prstDash val="solid"/>
              <a:miter/>
            </a:ln>
          </p:spPr>
        </p:sp>
      </p:grpSp>
      <p:grpSp>
        <p:nvGrpSpPr>
          <p:cNvPr id="329" name="تجميع"/>
          <p:cNvGrpSpPr>
            <a:grpSpLocks/>
          </p:cNvGrpSpPr>
          <p:nvPr/>
        </p:nvGrpSpPr>
        <p:grpSpPr>
          <a:xfrm rot="5363100">
            <a:off x="11856390" y="4328036"/>
            <a:ext cx="595290" cy="6276"/>
            <a:chOff x="11856390" y="4328036"/>
            <a:chExt cx="595290" cy="6276"/>
          </a:xfrm>
        </p:grpSpPr>
        <p:sp>
          <p:nvSpPr>
            <p:cNvPr id="328" name="曲线"/>
            <p:cNvSpPr>
              <a:spLocks/>
            </p:cNvSpPr>
            <p:nvPr/>
          </p:nvSpPr>
          <p:spPr>
            <a:xfrm rot="0">
              <a:off x="11856390" y="4328036"/>
              <a:ext cx="595290" cy="6276"/>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88"/>
                    <a:pt x="21600" y="10715"/>
                  </a:cubicBezTo>
                  <a:cubicBezTo>
                    <a:pt x="21600" y="16744"/>
                    <a:pt x="21550" y="21432"/>
                    <a:pt x="21486" y="21432"/>
                  </a:cubicBezTo>
                  <a:lnTo>
                    <a:pt x="113" y="21432"/>
                  </a:lnTo>
                  <a:cubicBezTo>
                    <a:pt x="49" y="21600"/>
                    <a:pt x="0" y="16911"/>
                    <a:pt x="0" y="10715"/>
                  </a:cubicBezTo>
                  <a:cubicBezTo>
                    <a:pt x="0" y="4521"/>
                    <a:pt x="49" y="0"/>
                    <a:pt x="113" y="0"/>
                  </a:cubicBezTo>
                  <a:close/>
                </a:path>
              </a:pathLst>
            </a:custGeom>
            <a:solidFill>
              <a:srgbClr val="23666F"/>
            </a:solidFill>
            <a:ln cmpd="sng" cap="flat">
              <a:noFill/>
              <a:prstDash val="solid"/>
              <a:miter/>
            </a:ln>
          </p:spPr>
        </p:sp>
      </p:grpSp>
      <p:grpSp>
        <p:nvGrpSpPr>
          <p:cNvPr id="331" name="تجميع"/>
          <p:cNvGrpSpPr>
            <a:grpSpLocks/>
          </p:cNvGrpSpPr>
          <p:nvPr/>
        </p:nvGrpSpPr>
        <p:grpSpPr>
          <a:xfrm rot="5363100">
            <a:off x="10123120" y="4334259"/>
            <a:ext cx="595290" cy="6276"/>
            <a:chOff x="10123120" y="4334259"/>
            <a:chExt cx="595290" cy="6276"/>
          </a:xfrm>
        </p:grpSpPr>
        <p:sp>
          <p:nvSpPr>
            <p:cNvPr id="330" name="曲线"/>
            <p:cNvSpPr>
              <a:spLocks/>
            </p:cNvSpPr>
            <p:nvPr/>
          </p:nvSpPr>
          <p:spPr>
            <a:xfrm rot="0">
              <a:off x="10123120" y="4334259"/>
              <a:ext cx="595290" cy="6276"/>
            </a:xfrm>
            <a:custGeom>
              <a:gdLst>
                <a:gd name="T1" fmla="*/ 0 w 21600"/>
                <a:gd name="T2" fmla="*/ 0 h 21600"/>
                <a:gd name="T3" fmla="*/ 21600 w 21600"/>
                <a:gd name="T4" fmla="*/ 21600 h 21600"/>
              </a:gdLst>
              <a:rect l="T1" t="T2" r="T3" b="T4"/>
              <a:pathLst>
                <a:path w="21600" h="21600">
                  <a:moveTo>
                    <a:pt x="113" y="0"/>
                  </a:moveTo>
                  <a:lnTo>
                    <a:pt x="21486" y="0"/>
                  </a:lnTo>
                  <a:cubicBezTo>
                    <a:pt x="21550" y="0"/>
                    <a:pt x="21600" y="4688"/>
                    <a:pt x="21600" y="10715"/>
                  </a:cubicBezTo>
                  <a:cubicBezTo>
                    <a:pt x="21600" y="16744"/>
                    <a:pt x="21550" y="21432"/>
                    <a:pt x="21486" y="21432"/>
                  </a:cubicBezTo>
                  <a:lnTo>
                    <a:pt x="113" y="21432"/>
                  </a:lnTo>
                  <a:cubicBezTo>
                    <a:pt x="49" y="21600"/>
                    <a:pt x="0" y="16911"/>
                    <a:pt x="0" y="10715"/>
                  </a:cubicBezTo>
                  <a:cubicBezTo>
                    <a:pt x="0" y="4521"/>
                    <a:pt x="49" y="0"/>
                    <a:pt x="113" y="0"/>
                  </a:cubicBezTo>
                  <a:close/>
                </a:path>
              </a:pathLst>
            </a:custGeom>
            <a:solidFill>
              <a:srgbClr val="23666F"/>
            </a:solidFill>
            <a:ln cmpd="sng" cap="flat">
              <a:noFill/>
              <a:prstDash val="solid"/>
              <a:miter/>
            </a:ln>
          </p:spPr>
        </p:sp>
      </p:grpSp>
      <p:grpSp>
        <p:nvGrpSpPr>
          <p:cNvPr id="333" name="تجميع"/>
          <p:cNvGrpSpPr>
            <a:grpSpLocks/>
          </p:cNvGrpSpPr>
          <p:nvPr/>
        </p:nvGrpSpPr>
        <p:grpSpPr>
          <a:xfrm>
            <a:off x="2590100" y="2869789"/>
            <a:ext cx="1358218" cy="556658"/>
            <a:chOff x="2590100" y="2869789"/>
            <a:chExt cx="1358218" cy="556658"/>
          </a:xfrm>
        </p:grpSpPr>
        <p:sp>
          <p:nvSpPr>
            <p:cNvPr id="332" name="曲线"/>
            <p:cNvSpPr>
              <a:spLocks/>
            </p:cNvSpPr>
            <p:nvPr/>
          </p:nvSpPr>
          <p:spPr>
            <a:xfrm rot="0">
              <a:off x="2590100" y="2869789"/>
              <a:ext cx="1358218" cy="55665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4"/>
              <a:stretch>
                <a:fillRect t="-71992" r="1" b="-71997"/>
              </a:stretch>
            </a:blipFill>
            <a:ln cmpd="sng" cap="flat">
              <a:noFill/>
              <a:prstDash val="solid"/>
              <a:miter/>
            </a:ln>
          </p:spPr>
        </p:sp>
      </p:grpSp>
      <p:grpSp>
        <p:nvGrpSpPr>
          <p:cNvPr id="335" name="تجميع"/>
          <p:cNvGrpSpPr>
            <a:grpSpLocks/>
          </p:cNvGrpSpPr>
          <p:nvPr/>
        </p:nvGrpSpPr>
        <p:grpSpPr>
          <a:xfrm>
            <a:off x="7682890" y="2903807"/>
            <a:ext cx="1047998" cy="497815"/>
            <a:chOff x="7682890" y="2903807"/>
            <a:chExt cx="1047998" cy="497815"/>
          </a:xfrm>
        </p:grpSpPr>
        <p:sp>
          <p:nvSpPr>
            <p:cNvPr id="334" name="曲线"/>
            <p:cNvSpPr>
              <a:spLocks/>
            </p:cNvSpPr>
            <p:nvPr/>
          </p:nvSpPr>
          <p:spPr>
            <a:xfrm rot="0">
              <a:off x="7682890" y="2903807"/>
              <a:ext cx="1047998" cy="497815"/>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15"/>
              <a:stretch>
                <a:fillRect t="-81" b="-80"/>
              </a:stretch>
            </a:blipFill>
            <a:ln cmpd="sng" cap="flat">
              <a:noFill/>
              <a:prstDash val="solid"/>
              <a:miter/>
            </a:ln>
          </p:spPr>
        </p:sp>
      </p:grpSp>
      <p:sp>
        <p:nvSpPr>
          <p:cNvPr id="336" name="曲线"/>
          <p:cNvSpPr>
            <a:spLocks/>
          </p:cNvSpPr>
          <p:nvPr/>
        </p:nvSpPr>
        <p:spPr>
          <a:xfrm rot="0">
            <a:off x="14135074" y="2626640"/>
            <a:ext cx="1070633" cy="107063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6"/>
            <a:stretch/>
          </a:blipFill>
          <a:ln cmpd="sng" cap="flat">
            <a:noFill/>
            <a:prstDash val="solid"/>
            <a:miter/>
          </a:ln>
        </p:spPr>
      </p:sp>
      <p:sp>
        <p:nvSpPr>
          <p:cNvPr id="337" name="曲线"/>
          <p:cNvSpPr>
            <a:spLocks/>
          </p:cNvSpPr>
          <p:nvPr/>
        </p:nvSpPr>
        <p:spPr>
          <a:xfrm rot="0">
            <a:off x="9163599" y="2620871"/>
            <a:ext cx="4750341" cy="1002239"/>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17"/>
            <a:stretch/>
          </a:blipFill>
          <a:ln cmpd="sng" cap="flat">
            <a:noFill/>
            <a:prstDash val="solid"/>
            <a:miter/>
          </a:ln>
        </p:spPr>
      </p:sp>
      <p:sp>
        <p:nvSpPr>
          <p:cNvPr id="338" name="曲线"/>
          <p:cNvSpPr>
            <a:spLocks/>
          </p:cNvSpPr>
          <p:nvPr/>
        </p:nvSpPr>
        <p:spPr>
          <a:xfrm rot="0">
            <a:off x="5997118" y="2822896"/>
            <a:ext cx="1398077" cy="61742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8"/>
            <a:stretch/>
          </a:blipFill>
          <a:ln cmpd="sng" cap="flat">
            <a:noFill/>
            <a:prstDash val="solid"/>
            <a:miter/>
          </a:ln>
        </p:spPr>
      </p:sp>
      <p:sp>
        <p:nvSpPr>
          <p:cNvPr id="339" name="曲线"/>
          <p:cNvSpPr>
            <a:spLocks/>
          </p:cNvSpPr>
          <p:nvPr/>
        </p:nvSpPr>
        <p:spPr>
          <a:xfrm rot="0">
            <a:off x="15748433" y="3957255"/>
            <a:ext cx="1413557" cy="63782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9"/>
            <a:stretch/>
          </a:blipFill>
          <a:ln cmpd="sng" cap="flat">
            <a:noFill/>
            <a:prstDash val="solid"/>
            <a:miter/>
          </a:ln>
        </p:spPr>
      </p:sp>
      <p:grpSp>
        <p:nvGrpSpPr>
          <p:cNvPr id="341" name="تجميع"/>
          <p:cNvGrpSpPr>
            <a:grpSpLocks/>
          </p:cNvGrpSpPr>
          <p:nvPr/>
        </p:nvGrpSpPr>
        <p:grpSpPr>
          <a:xfrm>
            <a:off x="7460842" y="6267275"/>
            <a:ext cx="1311012" cy="422156"/>
            <a:chOff x="7460842" y="6267275"/>
            <a:chExt cx="1311012" cy="422156"/>
          </a:xfrm>
        </p:grpSpPr>
        <p:sp>
          <p:nvSpPr>
            <p:cNvPr id="340" name="曲线"/>
            <p:cNvSpPr>
              <a:spLocks/>
            </p:cNvSpPr>
            <p:nvPr/>
          </p:nvSpPr>
          <p:spPr>
            <a:xfrm rot="0">
              <a:off x="7460842" y="6267275"/>
              <a:ext cx="1311012" cy="42215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0"/>
              <a:stretch>
                <a:fillRect l="-26051" r="-26049" b="-2"/>
              </a:stretch>
            </a:blipFill>
            <a:ln cmpd="sng" cap="flat">
              <a:noFill/>
              <a:prstDash val="solid"/>
              <a:miter/>
            </a:ln>
          </p:spPr>
        </p:sp>
      </p:grpSp>
      <p:grpSp>
        <p:nvGrpSpPr>
          <p:cNvPr id="343" name="تجميع"/>
          <p:cNvGrpSpPr>
            <a:grpSpLocks/>
          </p:cNvGrpSpPr>
          <p:nvPr/>
        </p:nvGrpSpPr>
        <p:grpSpPr>
          <a:xfrm>
            <a:off x="15139626" y="7198614"/>
            <a:ext cx="934757" cy="415067"/>
            <a:chOff x="15139626" y="7198614"/>
            <a:chExt cx="934757" cy="415067"/>
          </a:xfrm>
        </p:grpSpPr>
        <p:sp>
          <p:nvSpPr>
            <p:cNvPr id="342" name="曲线"/>
            <p:cNvSpPr>
              <a:spLocks/>
            </p:cNvSpPr>
            <p:nvPr/>
          </p:nvSpPr>
          <p:spPr>
            <a:xfrm rot="0">
              <a:off x="15139626" y="7198614"/>
              <a:ext cx="934757" cy="41506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1"/>
              <a:stretch>
                <a:fillRect l="-5886" r="-5887" b="1"/>
              </a:stretch>
            </a:blipFill>
            <a:ln cmpd="sng" cap="flat">
              <a:noFill/>
              <a:prstDash val="solid"/>
              <a:miter/>
            </a:ln>
          </p:spPr>
        </p:sp>
      </p:grpSp>
      <p:grpSp>
        <p:nvGrpSpPr>
          <p:cNvPr id="345" name="تجميع"/>
          <p:cNvGrpSpPr>
            <a:grpSpLocks/>
          </p:cNvGrpSpPr>
          <p:nvPr/>
        </p:nvGrpSpPr>
        <p:grpSpPr>
          <a:xfrm>
            <a:off x="6306795" y="6048250"/>
            <a:ext cx="825992" cy="825992"/>
            <a:chOff x="6306795" y="6048250"/>
            <a:chExt cx="825992" cy="825992"/>
          </a:xfrm>
        </p:grpSpPr>
        <p:sp>
          <p:nvSpPr>
            <p:cNvPr id="344" name="曲线" descr="A logo with a person holding scales  AI-generated content may be incorrect."/>
            <p:cNvSpPr>
              <a:spLocks/>
            </p:cNvSpPr>
            <p:nvPr/>
          </p:nvSpPr>
          <p:spPr>
            <a:xfrm rot="0">
              <a:off x="6306795" y="6048250"/>
              <a:ext cx="825992" cy="82599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2"/>
              <a:stretch>
                <a:fillRect r="-2" b="-2"/>
              </a:stretch>
            </a:blipFill>
            <a:ln cmpd="sng" cap="flat">
              <a:noFill/>
              <a:prstDash val="solid"/>
              <a:miter/>
            </a:ln>
          </p:spPr>
        </p:sp>
      </p:grpSp>
      <p:grpSp>
        <p:nvGrpSpPr>
          <p:cNvPr id="347" name="تجميع"/>
          <p:cNvGrpSpPr>
            <a:grpSpLocks/>
          </p:cNvGrpSpPr>
          <p:nvPr/>
        </p:nvGrpSpPr>
        <p:grpSpPr>
          <a:xfrm>
            <a:off x="3556534" y="6332380"/>
            <a:ext cx="1164467" cy="289816"/>
            <a:chOff x="3556534" y="6332380"/>
            <a:chExt cx="1164467" cy="289816"/>
          </a:xfrm>
        </p:grpSpPr>
        <p:sp>
          <p:nvSpPr>
            <p:cNvPr id="346" name="曲线"/>
            <p:cNvSpPr>
              <a:spLocks/>
            </p:cNvSpPr>
            <p:nvPr/>
          </p:nvSpPr>
          <p:spPr>
            <a:xfrm rot="0">
              <a:off x="3556534" y="6332380"/>
              <a:ext cx="1164467" cy="28981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3"/>
              <a:stretch>
                <a:fillRect t="-223" b="-225"/>
              </a:stretch>
            </a:blipFill>
            <a:ln cmpd="sng" cap="flat">
              <a:noFill/>
              <a:prstDash val="solid"/>
              <a:miter/>
            </a:ln>
          </p:spPr>
        </p:sp>
      </p:grpSp>
      <p:sp>
        <p:nvSpPr>
          <p:cNvPr id="348" name="曲线"/>
          <p:cNvSpPr>
            <a:spLocks/>
          </p:cNvSpPr>
          <p:nvPr/>
        </p:nvSpPr>
        <p:spPr>
          <a:xfrm rot="0">
            <a:off x="5300481" y="6283044"/>
            <a:ext cx="328866" cy="34507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nvGrpSpPr>
          <p:cNvPr id="350" name="تجميع"/>
          <p:cNvGrpSpPr>
            <a:grpSpLocks/>
          </p:cNvGrpSpPr>
          <p:nvPr/>
        </p:nvGrpSpPr>
        <p:grpSpPr>
          <a:xfrm rot="5363100">
            <a:off x="17082704" y="7411475"/>
            <a:ext cx="381220" cy="4060"/>
            <a:chOff x="17082704" y="7411475"/>
            <a:chExt cx="381220" cy="4060"/>
          </a:xfrm>
        </p:grpSpPr>
        <p:sp>
          <p:nvSpPr>
            <p:cNvPr id="349" name="曲线"/>
            <p:cNvSpPr>
              <a:spLocks/>
            </p:cNvSpPr>
            <p:nvPr/>
          </p:nvSpPr>
          <p:spPr>
            <a:xfrm rot="0">
              <a:off x="17082704" y="7411475"/>
              <a:ext cx="381220" cy="4060"/>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25"/>
                    <a:pt x="21600" y="10801"/>
                  </a:cubicBezTo>
                  <a:cubicBezTo>
                    <a:pt x="21600" y="16874"/>
                    <a:pt x="21549" y="21600"/>
                    <a:pt x="21484" y="21600"/>
                  </a:cubicBezTo>
                  <a:lnTo>
                    <a:pt x="115" y="21600"/>
                  </a:lnTo>
                  <a:cubicBezTo>
                    <a:pt x="50" y="21600"/>
                    <a:pt x="0" y="16874"/>
                    <a:pt x="0" y="10801"/>
                  </a:cubicBezTo>
                  <a:cubicBezTo>
                    <a:pt x="0" y="4725"/>
                    <a:pt x="50" y="0"/>
                    <a:pt x="115" y="0"/>
                  </a:cubicBezTo>
                  <a:close/>
                </a:path>
              </a:pathLst>
            </a:custGeom>
            <a:solidFill>
              <a:srgbClr val="23666F"/>
            </a:solidFill>
            <a:ln cmpd="sng" cap="flat">
              <a:noFill/>
              <a:prstDash val="solid"/>
              <a:miter/>
            </a:ln>
          </p:spPr>
        </p:sp>
      </p:grpSp>
      <p:grpSp>
        <p:nvGrpSpPr>
          <p:cNvPr id="352" name="تجميع"/>
          <p:cNvGrpSpPr>
            <a:grpSpLocks/>
          </p:cNvGrpSpPr>
          <p:nvPr/>
        </p:nvGrpSpPr>
        <p:grpSpPr>
          <a:xfrm rot="5363100">
            <a:off x="16030082" y="7380362"/>
            <a:ext cx="381220" cy="4060"/>
            <a:chOff x="16030082" y="7380362"/>
            <a:chExt cx="381220" cy="4060"/>
          </a:xfrm>
        </p:grpSpPr>
        <p:sp>
          <p:nvSpPr>
            <p:cNvPr id="351" name="曲线"/>
            <p:cNvSpPr>
              <a:spLocks/>
            </p:cNvSpPr>
            <p:nvPr/>
          </p:nvSpPr>
          <p:spPr>
            <a:xfrm rot="0">
              <a:off x="16030082" y="7380362"/>
              <a:ext cx="381220" cy="4060"/>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25"/>
                    <a:pt x="21600" y="10801"/>
                  </a:cubicBezTo>
                  <a:cubicBezTo>
                    <a:pt x="21600" y="16874"/>
                    <a:pt x="21549" y="21600"/>
                    <a:pt x="21484" y="21600"/>
                  </a:cubicBezTo>
                  <a:lnTo>
                    <a:pt x="115" y="21600"/>
                  </a:lnTo>
                  <a:cubicBezTo>
                    <a:pt x="50" y="21600"/>
                    <a:pt x="0" y="16874"/>
                    <a:pt x="0" y="10801"/>
                  </a:cubicBezTo>
                  <a:cubicBezTo>
                    <a:pt x="0" y="4725"/>
                    <a:pt x="50" y="0"/>
                    <a:pt x="115" y="0"/>
                  </a:cubicBezTo>
                  <a:close/>
                </a:path>
              </a:pathLst>
            </a:custGeom>
            <a:solidFill>
              <a:srgbClr val="23666F"/>
            </a:solidFill>
            <a:ln cmpd="sng" cap="flat">
              <a:noFill/>
              <a:prstDash val="solid"/>
              <a:miter/>
            </a:ln>
          </p:spPr>
        </p:sp>
      </p:grpSp>
      <p:grpSp>
        <p:nvGrpSpPr>
          <p:cNvPr id="354" name="تجميع"/>
          <p:cNvGrpSpPr>
            <a:grpSpLocks/>
          </p:cNvGrpSpPr>
          <p:nvPr/>
        </p:nvGrpSpPr>
        <p:grpSpPr>
          <a:xfrm rot="5363100">
            <a:off x="4684476" y="6503712"/>
            <a:ext cx="446037" cy="4751"/>
            <a:chOff x="4684476" y="6503712"/>
            <a:chExt cx="446037" cy="4751"/>
          </a:xfrm>
        </p:grpSpPr>
        <p:sp>
          <p:nvSpPr>
            <p:cNvPr id="353" name="曲线"/>
            <p:cNvSpPr>
              <a:spLocks/>
            </p:cNvSpPr>
            <p:nvPr/>
          </p:nvSpPr>
          <p:spPr>
            <a:xfrm rot="0">
              <a:off x="4684476" y="6503712"/>
              <a:ext cx="446037" cy="4751"/>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24"/>
                    <a:pt x="21600" y="10800"/>
                  </a:cubicBezTo>
                  <a:cubicBezTo>
                    <a:pt x="21600" y="16875"/>
                    <a:pt x="21549" y="21600"/>
                    <a:pt x="21484" y="21600"/>
                  </a:cubicBezTo>
                  <a:lnTo>
                    <a:pt x="115" y="21600"/>
                  </a:lnTo>
                  <a:cubicBezTo>
                    <a:pt x="50" y="21600"/>
                    <a:pt x="0" y="16875"/>
                    <a:pt x="0" y="10800"/>
                  </a:cubicBezTo>
                  <a:cubicBezTo>
                    <a:pt x="0" y="4724"/>
                    <a:pt x="50" y="0"/>
                    <a:pt x="115" y="0"/>
                  </a:cubicBezTo>
                  <a:close/>
                </a:path>
              </a:pathLst>
            </a:custGeom>
            <a:solidFill>
              <a:srgbClr val="23666F"/>
            </a:solidFill>
            <a:ln cmpd="sng" cap="flat">
              <a:noFill/>
              <a:prstDash val="solid"/>
              <a:miter/>
            </a:ln>
          </p:spPr>
        </p:sp>
      </p:grpSp>
      <p:grpSp>
        <p:nvGrpSpPr>
          <p:cNvPr id="356" name="تجميع"/>
          <p:cNvGrpSpPr>
            <a:grpSpLocks/>
          </p:cNvGrpSpPr>
          <p:nvPr/>
        </p:nvGrpSpPr>
        <p:grpSpPr>
          <a:xfrm rot="5363100">
            <a:off x="5863451" y="6550300"/>
            <a:ext cx="446037" cy="4751"/>
            <a:chOff x="5863451" y="6550300"/>
            <a:chExt cx="446037" cy="4751"/>
          </a:xfrm>
        </p:grpSpPr>
        <p:sp>
          <p:nvSpPr>
            <p:cNvPr id="355" name="曲线"/>
            <p:cNvSpPr>
              <a:spLocks/>
            </p:cNvSpPr>
            <p:nvPr/>
          </p:nvSpPr>
          <p:spPr>
            <a:xfrm rot="0">
              <a:off x="5863451" y="6550300"/>
              <a:ext cx="446037" cy="4751"/>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24"/>
                    <a:pt x="21600" y="10800"/>
                  </a:cubicBezTo>
                  <a:cubicBezTo>
                    <a:pt x="21600" y="16875"/>
                    <a:pt x="21549" y="21600"/>
                    <a:pt x="21484" y="21600"/>
                  </a:cubicBezTo>
                  <a:lnTo>
                    <a:pt x="115" y="21600"/>
                  </a:lnTo>
                  <a:cubicBezTo>
                    <a:pt x="50" y="21600"/>
                    <a:pt x="0" y="16875"/>
                    <a:pt x="0" y="10800"/>
                  </a:cubicBezTo>
                  <a:cubicBezTo>
                    <a:pt x="0" y="4724"/>
                    <a:pt x="50" y="0"/>
                    <a:pt x="115" y="0"/>
                  </a:cubicBezTo>
                  <a:close/>
                </a:path>
              </a:pathLst>
            </a:custGeom>
            <a:solidFill>
              <a:srgbClr val="23666F"/>
            </a:solidFill>
            <a:ln cmpd="sng" cap="flat">
              <a:noFill/>
              <a:prstDash val="solid"/>
              <a:miter/>
            </a:ln>
          </p:spPr>
        </p:sp>
      </p:grpSp>
      <p:grpSp>
        <p:nvGrpSpPr>
          <p:cNvPr id="358" name="تجميع"/>
          <p:cNvGrpSpPr>
            <a:grpSpLocks/>
          </p:cNvGrpSpPr>
          <p:nvPr/>
        </p:nvGrpSpPr>
        <p:grpSpPr>
          <a:xfrm rot="5363100">
            <a:off x="7063671" y="6546637"/>
            <a:ext cx="446037" cy="4751"/>
            <a:chOff x="7063671" y="6546637"/>
            <a:chExt cx="446037" cy="4751"/>
          </a:xfrm>
        </p:grpSpPr>
        <p:sp>
          <p:nvSpPr>
            <p:cNvPr id="357" name="曲线"/>
            <p:cNvSpPr>
              <a:spLocks/>
            </p:cNvSpPr>
            <p:nvPr/>
          </p:nvSpPr>
          <p:spPr>
            <a:xfrm rot="0">
              <a:off x="7063671" y="6546637"/>
              <a:ext cx="446037" cy="4751"/>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24"/>
                    <a:pt x="21600" y="10800"/>
                  </a:cubicBezTo>
                  <a:cubicBezTo>
                    <a:pt x="21600" y="16875"/>
                    <a:pt x="21549" y="21600"/>
                    <a:pt x="21484" y="21600"/>
                  </a:cubicBezTo>
                  <a:lnTo>
                    <a:pt x="115" y="21600"/>
                  </a:lnTo>
                  <a:cubicBezTo>
                    <a:pt x="50" y="21600"/>
                    <a:pt x="0" y="16875"/>
                    <a:pt x="0" y="10800"/>
                  </a:cubicBezTo>
                  <a:cubicBezTo>
                    <a:pt x="0" y="4724"/>
                    <a:pt x="50" y="0"/>
                    <a:pt x="115" y="0"/>
                  </a:cubicBezTo>
                  <a:close/>
                </a:path>
              </a:pathLst>
            </a:custGeom>
            <a:solidFill>
              <a:srgbClr val="23666F"/>
            </a:solidFill>
            <a:ln cmpd="sng" cap="flat">
              <a:noFill/>
              <a:prstDash val="solid"/>
              <a:miter/>
            </a:ln>
          </p:spPr>
        </p:sp>
      </p:grpSp>
      <p:grpSp>
        <p:nvGrpSpPr>
          <p:cNvPr id="360" name="تجميع"/>
          <p:cNvGrpSpPr>
            <a:grpSpLocks/>
          </p:cNvGrpSpPr>
          <p:nvPr/>
        </p:nvGrpSpPr>
        <p:grpSpPr>
          <a:xfrm>
            <a:off x="13297326" y="6163995"/>
            <a:ext cx="496922" cy="709619"/>
            <a:chOff x="13297326" y="6163995"/>
            <a:chExt cx="496922" cy="709619"/>
          </a:xfrm>
        </p:grpSpPr>
        <p:sp>
          <p:nvSpPr>
            <p:cNvPr id="359" name="曲线" descr="A blue and white logo  AI-generated content may be incorrect."/>
            <p:cNvSpPr>
              <a:spLocks/>
            </p:cNvSpPr>
            <p:nvPr/>
          </p:nvSpPr>
          <p:spPr>
            <a:xfrm rot="0">
              <a:off x="13297326" y="6163995"/>
              <a:ext cx="496922" cy="709619"/>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24"/>
              <a:stretch>
                <a:fillRect t="-292" r="-3" b="-294"/>
              </a:stretch>
            </a:blipFill>
            <a:ln cmpd="sng" cap="flat">
              <a:noFill/>
              <a:prstDash val="solid"/>
              <a:miter/>
            </a:ln>
          </p:spPr>
        </p:sp>
      </p:grpSp>
      <p:grpSp>
        <p:nvGrpSpPr>
          <p:cNvPr id="362" name="تجميع"/>
          <p:cNvGrpSpPr>
            <a:grpSpLocks/>
          </p:cNvGrpSpPr>
          <p:nvPr/>
        </p:nvGrpSpPr>
        <p:grpSpPr>
          <a:xfrm>
            <a:off x="11808769" y="6356952"/>
            <a:ext cx="1055619" cy="420544"/>
            <a:chOff x="11808769" y="6356952"/>
            <a:chExt cx="1055619" cy="420544"/>
          </a:xfrm>
        </p:grpSpPr>
        <p:sp>
          <p:nvSpPr>
            <p:cNvPr id="361" name="曲线" descr="Blue text on a black background  AI-generated content may be incorrect."/>
            <p:cNvSpPr>
              <a:spLocks/>
            </p:cNvSpPr>
            <p:nvPr/>
          </p:nvSpPr>
          <p:spPr>
            <a:xfrm rot="0">
              <a:off x="11808769" y="6356952"/>
              <a:ext cx="1055619" cy="42054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5"/>
              <a:stretch>
                <a:fillRect l="-199" r="-198" b="-3"/>
              </a:stretch>
            </a:blipFill>
            <a:ln cmpd="sng" cap="flat">
              <a:noFill/>
              <a:prstDash val="solid"/>
              <a:miter/>
            </a:ln>
          </p:spPr>
        </p:sp>
      </p:grpSp>
      <p:grpSp>
        <p:nvGrpSpPr>
          <p:cNvPr id="364" name="تجميع"/>
          <p:cNvGrpSpPr>
            <a:grpSpLocks/>
          </p:cNvGrpSpPr>
          <p:nvPr/>
        </p:nvGrpSpPr>
        <p:grpSpPr>
          <a:xfrm>
            <a:off x="10119077" y="6279892"/>
            <a:ext cx="1147636" cy="455590"/>
            <a:chOff x="10119077" y="6279892"/>
            <a:chExt cx="1147636" cy="455590"/>
          </a:xfrm>
        </p:grpSpPr>
        <p:sp>
          <p:nvSpPr>
            <p:cNvPr id="363" name="曲线"/>
            <p:cNvSpPr>
              <a:spLocks/>
            </p:cNvSpPr>
            <p:nvPr/>
          </p:nvSpPr>
          <p:spPr>
            <a:xfrm rot="0">
              <a:off x="10119077" y="6279892"/>
              <a:ext cx="1147636" cy="45559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6"/>
              <a:stretch>
                <a:fillRect t="-27410" b="-27415"/>
              </a:stretch>
            </a:blipFill>
            <a:ln cmpd="sng" cap="flat">
              <a:noFill/>
              <a:prstDash val="solid"/>
              <a:miter/>
            </a:ln>
          </p:spPr>
        </p:sp>
      </p:grpSp>
      <p:grpSp>
        <p:nvGrpSpPr>
          <p:cNvPr id="366" name="تجميع"/>
          <p:cNvGrpSpPr>
            <a:grpSpLocks/>
          </p:cNvGrpSpPr>
          <p:nvPr/>
        </p:nvGrpSpPr>
        <p:grpSpPr>
          <a:xfrm>
            <a:off x="14441192" y="6185522"/>
            <a:ext cx="941572" cy="470786"/>
            <a:chOff x="14441192" y="6185522"/>
            <a:chExt cx="941572" cy="470786"/>
          </a:xfrm>
        </p:grpSpPr>
        <p:sp>
          <p:nvSpPr>
            <p:cNvPr id="365" name="曲线"/>
            <p:cNvSpPr>
              <a:spLocks/>
            </p:cNvSpPr>
            <p:nvPr/>
          </p:nvSpPr>
          <p:spPr>
            <a:xfrm rot="0">
              <a:off x="14441192" y="6185522"/>
              <a:ext cx="941572" cy="47078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7"/>
              <a:stretch/>
            </a:blipFill>
            <a:ln cmpd="sng" cap="flat">
              <a:noFill/>
              <a:prstDash val="solid"/>
              <a:miter/>
            </a:ln>
          </p:spPr>
        </p:sp>
      </p:grpSp>
      <p:grpSp>
        <p:nvGrpSpPr>
          <p:cNvPr id="368" name="تجميع"/>
          <p:cNvGrpSpPr>
            <a:grpSpLocks/>
          </p:cNvGrpSpPr>
          <p:nvPr/>
        </p:nvGrpSpPr>
        <p:grpSpPr>
          <a:xfrm>
            <a:off x="8949170" y="6137245"/>
            <a:ext cx="880390" cy="640270"/>
            <a:chOff x="8949170" y="6137245"/>
            <a:chExt cx="880390" cy="640270"/>
          </a:xfrm>
        </p:grpSpPr>
        <p:sp>
          <p:nvSpPr>
            <p:cNvPr id="367" name="曲线"/>
            <p:cNvSpPr>
              <a:spLocks/>
            </p:cNvSpPr>
            <p:nvPr/>
          </p:nvSpPr>
          <p:spPr>
            <a:xfrm rot="0">
              <a:off x="8949170" y="6137245"/>
              <a:ext cx="880390" cy="64027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8"/>
              <a:stretch>
                <a:fillRect t="-18752" r="-2" b="-18752"/>
              </a:stretch>
            </a:blipFill>
            <a:ln cmpd="sng" cap="flat">
              <a:noFill/>
              <a:prstDash val="solid"/>
              <a:miter/>
            </a:ln>
          </p:spPr>
        </p:sp>
      </p:grpSp>
      <p:grpSp>
        <p:nvGrpSpPr>
          <p:cNvPr id="370" name="تجميع"/>
          <p:cNvGrpSpPr>
            <a:grpSpLocks/>
          </p:cNvGrpSpPr>
          <p:nvPr/>
        </p:nvGrpSpPr>
        <p:grpSpPr>
          <a:xfrm rot="5363100">
            <a:off x="15295608" y="6411574"/>
            <a:ext cx="501524" cy="5345"/>
            <a:chOff x="15295608" y="6411574"/>
            <a:chExt cx="501524" cy="5345"/>
          </a:xfrm>
        </p:grpSpPr>
        <p:sp>
          <p:nvSpPr>
            <p:cNvPr id="369" name="曲线"/>
            <p:cNvSpPr>
              <a:spLocks/>
            </p:cNvSpPr>
            <p:nvPr/>
          </p:nvSpPr>
          <p:spPr>
            <a:xfrm rot="0">
              <a:off x="15295608" y="6411574"/>
              <a:ext cx="501524" cy="5345"/>
            </a:xfrm>
            <a:custGeom>
              <a:gdLst>
                <a:gd name="T1" fmla="*/ 0 w 21600"/>
                <a:gd name="T2" fmla="*/ 0 h 21600"/>
                <a:gd name="T3" fmla="*/ 21600 w 21600"/>
                <a:gd name="T4" fmla="*/ 21600 h 21600"/>
              </a:gdLst>
              <a:rect l="T1" t="T2" r="T3" b="T4"/>
              <a:pathLst>
                <a:path w="21600" h="21600">
                  <a:moveTo>
                    <a:pt x="115" y="0"/>
                  </a:moveTo>
                  <a:lnTo>
                    <a:pt x="21484" y="0"/>
                  </a:lnTo>
                  <a:cubicBezTo>
                    <a:pt x="21548" y="0"/>
                    <a:pt x="21599" y="4599"/>
                    <a:pt x="21599" y="10801"/>
                  </a:cubicBezTo>
                  <a:cubicBezTo>
                    <a:pt x="21599" y="17000"/>
                    <a:pt x="21550" y="21600"/>
                    <a:pt x="21484" y="21600"/>
                  </a:cubicBezTo>
                  <a:lnTo>
                    <a:pt x="115" y="21600"/>
                  </a:lnTo>
                  <a:cubicBezTo>
                    <a:pt x="49" y="21400"/>
                    <a:pt x="0" y="16800"/>
                    <a:pt x="0" y="10801"/>
                  </a:cubicBezTo>
                  <a:cubicBezTo>
                    <a:pt x="0" y="4799"/>
                    <a:pt x="49" y="0"/>
                    <a:pt x="115" y="0"/>
                  </a:cubicBezTo>
                  <a:close/>
                </a:path>
              </a:pathLst>
            </a:custGeom>
            <a:solidFill>
              <a:srgbClr val="23666F"/>
            </a:solidFill>
            <a:ln cmpd="sng" cap="flat">
              <a:noFill/>
              <a:prstDash val="solid"/>
              <a:miter/>
            </a:ln>
          </p:spPr>
        </p:sp>
      </p:grpSp>
      <p:grpSp>
        <p:nvGrpSpPr>
          <p:cNvPr id="372" name="تجميع"/>
          <p:cNvGrpSpPr>
            <a:grpSpLocks/>
          </p:cNvGrpSpPr>
          <p:nvPr/>
        </p:nvGrpSpPr>
        <p:grpSpPr>
          <a:xfrm rot="5363100">
            <a:off x="13866968" y="6505029"/>
            <a:ext cx="501524" cy="5345"/>
            <a:chOff x="13866968" y="6505029"/>
            <a:chExt cx="501524" cy="5345"/>
          </a:xfrm>
        </p:grpSpPr>
        <p:sp>
          <p:nvSpPr>
            <p:cNvPr id="371" name="曲线"/>
            <p:cNvSpPr>
              <a:spLocks/>
            </p:cNvSpPr>
            <p:nvPr/>
          </p:nvSpPr>
          <p:spPr>
            <a:xfrm rot="0">
              <a:off x="13866968" y="6505029"/>
              <a:ext cx="501524" cy="5345"/>
            </a:xfrm>
            <a:custGeom>
              <a:gdLst>
                <a:gd name="T1" fmla="*/ 0 w 21600"/>
                <a:gd name="T2" fmla="*/ 0 h 21600"/>
                <a:gd name="T3" fmla="*/ 21600 w 21600"/>
                <a:gd name="T4" fmla="*/ 21600 h 21600"/>
              </a:gdLst>
              <a:rect l="T1" t="T2" r="T3" b="T4"/>
              <a:pathLst>
                <a:path w="21600" h="21600">
                  <a:moveTo>
                    <a:pt x="115" y="0"/>
                  </a:moveTo>
                  <a:lnTo>
                    <a:pt x="21484" y="0"/>
                  </a:lnTo>
                  <a:cubicBezTo>
                    <a:pt x="21548" y="0"/>
                    <a:pt x="21599" y="4599"/>
                    <a:pt x="21599" y="10801"/>
                  </a:cubicBezTo>
                  <a:cubicBezTo>
                    <a:pt x="21599" y="17000"/>
                    <a:pt x="21550" y="21600"/>
                    <a:pt x="21484" y="21600"/>
                  </a:cubicBezTo>
                  <a:lnTo>
                    <a:pt x="115" y="21600"/>
                  </a:lnTo>
                  <a:cubicBezTo>
                    <a:pt x="49" y="21400"/>
                    <a:pt x="0" y="16800"/>
                    <a:pt x="0" y="10801"/>
                  </a:cubicBezTo>
                  <a:cubicBezTo>
                    <a:pt x="0" y="4799"/>
                    <a:pt x="49" y="0"/>
                    <a:pt x="115" y="0"/>
                  </a:cubicBezTo>
                  <a:close/>
                </a:path>
              </a:pathLst>
            </a:custGeom>
            <a:solidFill>
              <a:srgbClr val="23666F"/>
            </a:solidFill>
            <a:ln cmpd="sng" cap="flat">
              <a:noFill/>
              <a:prstDash val="solid"/>
              <a:miter/>
            </a:ln>
          </p:spPr>
        </p:sp>
      </p:grpSp>
      <p:grpSp>
        <p:nvGrpSpPr>
          <p:cNvPr id="374" name="تجميع"/>
          <p:cNvGrpSpPr>
            <a:grpSpLocks/>
          </p:cNvGrpSpPr>
          <p:nvPr/>
        </p:nvGrpSpPr>
        <p:grpSpPr>
          <a:xfrm rot="5363100">
            <a:off x="12799905" y="6557636"/>
            <a:ext cx="501524" cy="5345"/>
            <a:chOff x="12799905" y="6557636"/>
            <a:chExt cx="501524" cy="5345"/>
          </a:xfrm>
        </p:grpSpPr>
        <p:sp>
          <p:nvSpPr>
            <p:cNvPr id="373" name="曲线"/>
            <p:cNvSpPr>
              <a:spLocks/>
            </p:cNvSpPr>
            <p:nvPr/>
          </p:nvSpPr>
          <p:spPr>
            <a:xfrm rot="0">
              <a:off x="12799905" y="6557636"/>
              <a:ext cx="501524" cy="5345"/>
            </a:xfrm>
            <a:custGeom>
              <a:gdLst>
                <a:gd name="T1" fmla="*/ 0 w 21600"/>
                <a:gd name="T2" fmla="*/ 0 h 21600"/>
                <a:gd name="T3" fmla="*/ 21600 w 21600"/>
                <a:gd name="T4" fmla="*/ 21600 h 21600"/>
              </a:gdLst>
              <a:rect l="T1" t="T2" r="T3" b="T4"/>
              <a:pathLst>
                <a:path w="21600" h="21600">
                  <a:moveTo>
                    <a:pt x="115" y="0"/>
                  </a:moveTo>
                  <a:lnTo>
                    <a:pt x="21484" y="0"/>
                  </a:lnTo>
                  <a:cubicBezTo>
                    <a:pt x="21548" y="0"/>
                    <a:pt x="21599" y="4599"/>
                    <a:pt x="21599" y="10801"/>
                  </a:cubicBezTo>
                  <a:cubicBezTo>
                    <a:pt x="21599" y="17000"/>
                    <a:pt x="21550" y="21600"/>
                    <a:pt x="21484" y="21600"/>
                  </a:cubicBezTo>
                  <a:lnTo>
                    <a:pt x="115" y="21600"/>
                  </a:lnTo>
                  <a:cubicBezTo>
                    <a:pt x="49" y="21400"/>
                    <a:pt x="0" y="16800"/>
                    <a:pt x="0" y="10801"/>
                  </a:cubicBezTo>
                  <a:cubicBezTo>
                    <a:pt x="0" y="4799"/>
                    <a:pt x="49" y="0"/>
                    <a:pt x="115" y="0"/>
                  </a:cubicBezTo>
                  <a:close/>
                </a:path>
              </a:pathLst>
            </a:custGeom>
            <a:solidFill>
              <a:srgbClr val="23666F"/>
            </a:solidFill>
            <a:ln cmpd="sng" cap="flat">
              <a:noFill/>
              <a:prstDash val="solid"/>
              <a:miter/>
            </a:ln>
          </p:spPr>
        </p:sp>
      </p:grpSp>
      <p:grpSp>
        <p:nvGrpSpPr>
          <p:cNvPr id="376" name="تجميع"/>
          <p:cNvGrpSpPr>
            <a:grpSpLocks/>
          </p:cNvGrpSpPr>
          <p:nvPr/>
        </p:nvGrpSpPr>
        <p:grpSpPr>
          <a:xfrm rot="5363100">
            <a:off x="11298933" y="6524051"/>
            <a:ext cx="501525" cy="5345"/>
            <a:chOff x="11298933" y="6524051"/>
            <a:chExt cx="501525" cy="5345"/>
          </a:xfrm>
        </p:grpSpPr>
        <p:sp>
          <p:nvSpPr>
            <p:cNvPr id="375" name="曲线"/>
            <p:cNvSpPr>
              <a:spLocks/>
            </p:cNvSpPr>
            <p:nvPr/>
          </p:nvSpPr>
          <p:spPr>
            <a:xfrm rot="0">
              <a:off x="11298933" y="6524051"/>
              <a:ext cx="501525" cy="5345"/>
            </a:xfrm>
            <a:custGeom>
              <a:gdLst>
                <a:gd name="T1" fmla="*/ 0 w 21600"/>
                <a:gd name="T2" fmla="*/ 0 h 21600"/>
                <a:gd name="T3" fmla="*/ 21600 w 21600"/>
                <a:gd name="T4" fmla="*/ 21600 h 21600"/>
              </a:gdLst>
              <a:rect l="T1" t="T2" r="T3" b="T4"/>
              <a:pathLst>
                <a:path w="21600" h="21600">
                  <a:moveTo>
                    <a:pt x="115" y="0"/>
                  </a:moveTo>
                  <a:lnTo>
                    <a:pt x="21484" y="0"/>
                  </a:lnTo>
                  <a:cubicBezTo>
                    <a:pt x="21548" y="0"/>
                    <a:pt x="21600" y="4599"/>
                    <a:pt x="21600" y="10801"/>
                  </a:cubicBezTo>
                  <a:cubicBezTo>
                    <a:pt x="21600" y="17000"/>
                    <a:pt x="21550" y="21600"/>
                    <a:pt x="21484" y="21600"/>
                  </a:cubicBezTo>
                  <a:lnTo>
                    <a:pt x="115" y="21600"/>
                  </a:lnTo>
                  <a:cubicBezTo>
                    <a:pt x="49" y="21400"/>
                    <a:pt x="0" y="16800"/>
                    <a:pt x="0" y="10801"/>
                  </a:cubicBezTo>
                  <a:cubicBezTo>
                    <a:pt x="0" y="4799"/>
                    <a:pt x="49" y="0"/>
                    <a:pt x="115" y="0"/>
                  </a:cubicBezTo>
                  <a:close/>
                </a:path>
              </a:pathLst>
            </a:custGeom>
            <a:solidFill>
              <a:srgbClr val="23666F"/>
            </a:solidFill>
            <a:ln cmpd="sng" cap="flat">
              <a:noFill/>
              <a:prstDash val="solid"/>
              <a:miter/>
            </a:ln>
          </p:spPr>
        </p:sp>
      </p:grpSp>
      <p:grpSp>
        <p:nvGrpSpPr>
          <p:cNvPr id="378" name="تجميع"/>
          <p:cNvGrpSpPr>
            <a:grpSpLocks/>
          </p:cNvGrpSpPr>
          <p:nvPr/>
        </p:nvGrpSpPr>
        <p:grpSpPr>
          <a:xfrm rot="5363100">
            <a:off x="9806386" y="6556998"/>
            <a:ext cx="501525" cy="5345"/>
            <a:chOff x="9806386" y="6556998"/>
            <a:chExt cx="501525" cy="5345"/>
          </a:xfrm>
        </p:grpSpPr>
        <p:sp>
          <p:nvSpPr>
            <p:cNvPr id="377" name="曲线"/>
            <p:cNvSpPr>
              <a:spLocks/>
            </p:cNvSpPr>
            <p:nvPr/>
          </p:nvSpPr>
          <p:spPr>
            <a:xfrm rot="0">
              <a:off x="9806386" y="6556998"/>
              <a:ext cx="501525" cy="5345"/>
            </a:xfrm>
            <a:custGeom>
              <a:gdLst>
                <a:gd name="T1" fmla="*/ 0 w 21600"/>
                <a:gd name="T2" fmla="*/ 0 h 21600"/>
                <a:gd name="T3" fmla="*/ 21600 w 21600"/>
                <a:gd name="T4" fmla="*/ 21600 h 21600"/>
              </a:gdLst>
              <a:rect l="T1" t="T2" r="T3" b="T4"/>
              <a:pathLst>
                <a:path w="21600" h="21600">
                  <a:moveTo>
                    <a:pt x="115" y="0"/>
                  </a:moveTo>
                  <a:lnTo>
                    <a:pt x="21484" y="0"/>
                  </a:lnTo>
                  <a:cubicBezTo>
                    <a:pt x="21548" y="0"/>
                    <a:pt x="21600" y="4599"/>
                    <a:pt x="21600" y="10801"/>
                  </a:cubicBezTo>
                  <a:cubicBezTo>
                    <a:pt x="21600" y="17000"/>
                    <a:pt x="21550" y="21600"/>
                    <a:pt x="21484" y="21600"/>
                  </a:cubicBezTo>
                  <a:lnTo>
                    <a:pt x="115" y="21600"/>
                  </a:lnTo>
                  <a:cubicBezTo>
                    <a:pt x="49" y="21400"/>
                    <a:pt x="0" y="16800"/>
                    <a:pt x="0" y="10801"/>
                  </a:cubicBezTo>
                  <a:cubicBezTo>
                    <a:pt x="0" y="4799"/>
                    <a:pt x="49" y="0"/>
                    <a:pt x="115" y="0"/>
                  </a:cubicBezTo>
                  <a:close/>
                </a:path>
              </a:pathLst>
            </a:custGeom>
            <a:solidFill>
              <a:srgbClr val="23666F"/>
            </a:solidFill>
            <a:ln cmpd="sng" cap="flat">
              <a:noFill/>
              <a:prstDash val="solid"/>
              <a:miter/>
            </a:ln>
          </p:spPr>
        </p:sp>
      </p:grpSp>
      <p:sp>
        <p:nvSpPr>
          <p:cNvPr id="379" name="曲线"/>
          <p:cNvSpPr>
            <a:spLocks/>
          </p:cNvSpPr>
          <p:nvPr/>
        </p:nvSpPr>
        <p:spPr>
          <a:xfrm rot="0">
            <a:off x="16361536" y="7251342"/>
            <a:ext cx="768103" cy="32431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9"/>
            <a:stretch/>
          </a:blipFill>
          <a:ln cmpd="sng" cap="flat">
            <a:noFill/>
            <a:prstDash val="solid"/>
            <a:miter/>
          </a:ln>
        </p:spPr>
      </p:sp>
      <p:sp>
        <p:nvSpPr>
          <p:cNvPr id="380" name="曲线"/>
          <p:cNvSpPr>
            <a:spLocks/>
          </p:cNvSpPr>
          <p:nvPr/>
        </p:nvSpPr>
        <p:spPr>
          <a:xfrm rot="0">
            <a:off x="15668134" y="6218906"/>
            <a:ext cx="1613475" cy="4385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0"/>
            <a:stretch/>
          </a:blipFill>
          <a:ln cmpd="sng" cap="flat">
            <a:noFill/>
            <a:prstDash val="solid"/>
            <a:miter/>
          </a:ln>
        </p:spPr>
      </p:sp>
      <p:grpSp>
        <p:nvGrpSpPr>
          <p:cNvPr id="382" name="تجميع"/>
          <p:cNvGrpSpPr>
            <a:grpSpLocks/>
          </p:cNvGrpSpPr>
          <p:nvPr/>
        </p:nvGrpSpPr>
        <p:grpSpPr>
          <a:xfrm>
            <a:off x="8727128" y="7307199"/>
            <a:ext cx="833523" cy="333453"/>
            <a:chOff x="8727128" y="7307199"/>
            <a:chExt cx="833523" cy="333453"/>
          </a:xfrm>
        </p:grpSpPr>
        <p:sp>
          <p:nvSpPr>
            <p:cNvPr id="381" name="曲线"/>
            <p:cNvSpPr>
              <a:spLocks/>
            </p:cNvSpPr>
            <p:nvPr/>
          </p:nvSpPr>
          <p:spPr>
            <a:xfrm rot="0">
              <a:off x="8727128" y="7307199"/>
              <a:ext cx="833523" cy="33345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1"/>
              <a:stretch>
                <a:fillRect l="-3" r="-4" b="5"/>
              </a:stretch>
            </a:blipFill>
            <a:ln cmpd="sng" cap="flat">
              <a:noFill/>
              <a:prstDash val="solid"/>
              <a:miter/>
            </a:ln>
          </p:spPr>
        </p:sp>
      </p:grpSp>
      <p:grpSp>
        <p:nvGrpSpPr>
          <p:cNvPr id="384" name="تجميع"/>
          <p:cNvGrpSpPr>
            <a:grpSpLocks/>
          </p:cNvGrpSpPr>
          <p:nvPr/>
        </p:nvGrpSpPr>
        <p:grpSpPr>
          <a:xfrm>
            <a:off x="11741236" y="7235522"/>
            <a:ext cx="783694" cy="509329"/>
            <a:chOff x="11741236" y="7235522"/>
            <a:chExt cx="783694" cy="509329"/>
          </a:xfrm>
        </p:grpSpPr>
        <p:sp>
          <p:nvSpPr>
            <p:cNvPr id="383" name="曲线" descr="A close-up of a logo  AI-generated content may be incorrect."/>
            <p:cNvSpPr>
              <a:spLocks/>
            </p:cNvSpPr>
            <p:nvPr/>
          </p:nvSpPr>
          <p:spPr>
            <a:xfrm rot="0">
              <a:off x="11741236" y="7235522"/>
              <a:ext cx="783694" cy="50932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2"/>
              <a:stretch>
                <a:fillRect t="-26215" b="-26214"/>
              </a:stretch>
            </a:blipFill>
            <a:ln cmpd="sng" cap="flat">
              <a:noFill/>
              <a:prstDash val="solid"/>
              <a:miter/>
            </a:ln>
          </p:spPr>
        </p:sp>
      </p:grpSp>
      <p:grpSp>
        <p:nvGrpSpPr>
          <p:cNvPr id="386" name="تجميع"/>
          <p:cNvGrpSpPr>
            <a:grpSpLocks/>
          </p:cNvGrpSpPr>
          <p:nvPr/>
        </p:nvGrpSpPr>
        <p:grpSpPr>
          <a:xfrm>
            <a:off x="9893178" y="7303493"/>
            <a:ext cx="413170" cy="340306"/>
            <a:chOff x="9893178" y="7303493"/>
            <a:chExt cx="413170" cy="340306"/>
          </a:xfrm>
        </p:grpSpPr>
        <p:sp>
          <p:nvSpPr>
            <p:cNvPr id="385" name="曲线"/>
            <p:cNvSpPr>
              <a:spLocks/>
            </p:cNvSpPr>
            <p:nvPr/>
          </p:nvSpPr>
          <p:spPr>
            <a:xfrm rot="0">
              <a:off x="9893178" y="7303493"/>
              <a:ext cx="413170" cy="34030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3"/>
              <a:stretch>
                <a:fillRect l="-27844" r="-27844"/>
              </a:stretch>
            </a:blipFill>
            <a:ln cmpd="sng" cap="flat">
              <a:noFill/>
              <a:prstDash val="solid"/>
              <a:miter/>
            </a:ln>
          </p:spPr>
        </p:sp>
      </p:grpSp>
      <p:grpSp>
        <p:nvGrpSpPr>
          <p:cNvPr id="388" name="تجميع"/>
          <p:cNvGrpSpPr>
            <a:grpSpLocks/>
          </p:cNvGrpSpPr>
          <p:nvPr/>
        </p:nvGrpSpPr>
        <p:grpSpPr>
          <a:xfrm rot="5363100">
            <a:off x="10376528" y="7489331"/>
            <a:ext cx="423194" cy="4519"/>
            <a:chOff x="10376528" y="7489331"/>
            <a:chExt cx="423194" cy="4519"/>
          </a:xfrm>
        </p:grpSpPr>
        <p:sp>
          <p:nvSpPr>
            <p:cNvPr id="387" name="曲线"/>
            <p:cNvSpPr>
              <a:spLocks/>
            </p:cNvSpPr>
            <p:nvPr/>
          </p:nvSpPr>
          <p:spPr>
            <a:xfrm rot="0">
              <a:off x="10376528" y="7489331"/>
              <a:ext cx="423194" cy="4519"/>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03"/>
                    <a:pt x="21600" y="10800"/>
                  </a:cubicBezTo>
                  <a:cubicBezTo>
                    <a:pt x="21600" y="16896"/>
                    <a:pt x="21549" y="21600"/>
                    <a:pt x="21484" y="21600"/>
                  </a:cubicBezTo>
                  <a:lnTo>
                    <a:pt x="115" y="21600"/>
                  </a:lnTo>
                  <a:cubicBezTo>
                    <a:pt x="50" y="21424"/>
                    <a:pt x="0" y="16723"/>
                    <a:pt x="0" y="10800"/>
                  </a:cubicBezTo>
                  <a:cubicBezTo>
                    <a:pt x="0" y="4876"/>
                    <a:pt x="50" y="0"/>
                    <a:pt x="115" y="0"/>
                  </a:cubicBezTo>
                  <a:close/>
                </a:path>
              </a:pathLst>
            </a:custGeom>
            <a:solidFill>
              <a:srgbClr val="23666F"/>
            </a:solidFill>
            <a:ln cmpd="sng" cap="flat">
              <a:noFill/>
              <a:prstDash val="solid"/>
              <a:miter/>
            </a:ln>
          </p:spPr>
        </p:sp>
      </p:grpSp>
      <p:grpSp>
        <p:nvGrpSpPr>
          <p:cNvPr id="390" name="تجميع"/>
          <p:cNvGrpSpPr>
            <a:grpSpLocks/>
          </p:cNvGrpSpPr>
          <p:nvPr/>
        </p:nvGrpSpPr>
        <p:grpSpPr>
          <a:xfrm rot="5363100">
            <a:off x="11399939" y="7471032"/>
            <a:ext cx="423194" cy="4519"/>
            <a:chOff x="11399939" y="7471032"/>
            <a:chExt cx="423194" cy="4519"/>
          </a:xfrm>
        </p:grpSpPr>
        <p:sp>
          <p:nvSpPr>
            <p:cNvPr id="389" name="曲线"/>
            <p:cNvSpPr>
              <a:spLocks/>
            </p:cNvSpPr>
            <p:nvPr/>
          </p:nvSpPr>
          <p:spPr>
            <a:xfrm rot="0">
              <a:off x="11399939" y="7471032"/>
              <a:ext cx="423194" cy="4519"/>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03"/>
                    <a:pt x="21600" y="10800"/>
                  </a:cubicBezTo>
                  <a:cubicBezTo>
                    <a:pt x="21600" y="16896"/>
                    <a:pt x="21549" y="21600"/>
                    <a:pt x="21484" y="21600"/>
                  </a:cubicBezTo>
                  <a:lnTo>
                    <a:pt x="115" y="21600"/>
                  </a:lnTo>
                  <a:cubicBezTo>
                    <a:pt x="50" y="21424"/>
                    <a:pt x="0" y="16723"/>
                    <a:pt x="0" y="10800"/>
                  </a:cubicBezTo>
                  <a:cubicBezTo>
                    <a:pt x="0" y="4876"/>
                    <a:pt x="50" y="0"/>
                    <a:pt x="115" y="0"/>
                  </a:cubicBezTo>
                  <a:close/>
                </a:path>
              </a:pathLst>
            </a:custGeom>
            <a:solidFill>
              <a:srgbClr val="23666F"/>
            </a:solidFill>
            <a:ln cmpd="sng" cap="flat">
              <a:noFill/>
              <a:prstDash val="solid"/>
              <a:miter/>
            </a:ln>
          </p:spPr>
        </p:sp>
      </p:grpSp>
      <p:grpSp>
        <p:nvGrpSpPr>
          <p:cNvPr id="392" name="تجميع"/>
          <p:cNvGrpSpPr>
            <a:grpSpLocks/>
          </p:cNvGrpSpPr>
          <p:nvPr/>
        </p:nvGrpSpPr>
        <p:grpSpPr>
          <a:xfrm rot="5363100">
            <a:off x="12423240" y="7492568"/>
            <a:ext cx="423194" cy="4519"/>
            <a:chOff x="12423240" y="7492568"/>
            <a:chExt cx="423194" cy="4519"/>
          </a:xfrm>
        </p:grpSpPr>
        <p:sp>
          <p:nvSpPr>
            <p:cNvPr id="391" name="曲线"/>
            <p:cNvSpPr>
              <a:spLocks/>
            </p:cNvSpPr>
            <p:nvPr/>
          </p:nvSpPr>
          <p:spPr>
            <a:xfrm rot="0">
              <a:off x="12423240" y="7492568"/>
              <a:ext cx="423194" cy="4519"/>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703"/>
                    <a:pt x="21600" y="10800"/>
                  </a:cubicBezTo>
                  <a:cubicBezTo>
                    <a:pt x="21600" y="16896"/>
                    <a:pt x="21549" y="21600"/>
                    <a:pt x="21484" y="21600"/>
                  </a:cubicBezTo>
                  <a:lnTo>
                    <a:pt x="115" y="21600"/>
                  </a:lnTo>
                  <a:cubicBezTo>
                    <a:pt x="50" y="21424"/>
                    <a:pt x="0" y="16723"/>
                    <a:pt x="0" y="10800"/>
                  </a:cubicBezTo>
                  <a:cubicBezTo>
                    <a:pt x="0" y="4876"/>
                    <a:pt x="50" y="0"/>
                    <a:pt x="115" y="0"/>
                  </a:cubicBezTo>
                  <a:close/>
                </a:path>
              </a:pathLst>
            </a:custGeom>
            <a:solidFill>
              <a:srgbClr val="23666F"/>
            </a:solidFill>
            <a:ln cmpd="sng" cap="flat">
              <a:noFill/>
              <a:prstDash val="solid"/>
              <a:miter/>
            </a:ln>
          </p:spPr>
        </p:sp>
      </p:grpSp>
      <p:grpSp>
        <p:nvGrpSpPr>
          <p:cNvPr id="394" name="تجميع"/>
          <p:cNvGrpSpPr>
            <a:grpSpLocks/>
          </p:cNvGrpSpPr>
          <p:nvPr/>
        </p:nvGrpSpPr>
        <p:grpSpPr>
          <a:xfrm>
            <a:off x="12766265" y="7280274"/>
            <a:ext cx="975609" cy="414446"/>
            <a:chOff x="12766265" y="7280274"/>
            <a:chExt cx="975609" cy="414446"/>
          </a:xfrm>
        </p:grpSpPr>
        <p:sp>
          <p:nvSpPr>
            <p:cNvPr id="393" name="曲线" descr="جامعة الأمير مقرن بن عبدالعزيز - سعوديبيديا"/>
            <p:cNvSpPr>
              <a:spLocks/>
            </p:cNvSpPr>
            <p:nvPr/>
          </p:nvSpPr>
          <p:spPr>
            <a:xfrm rot="0">
              <a:off x="12766265" y="7280274"/>
              <a:ext cx="975609" cy="41444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4"/>
              <a:stretch>
                <a:fillRect t="-23562" r="1" b="-23561"/>
              </a:stretch>
            </a:blipFill>
            <a:ln cmpd="sng" cap="flat">
              <a:noFill/>
              <a:prstDash val="solid"/>
              <a:miter/>
            </a:ln>
          </p:spPr>
        </p:sp>
      </p:grpSp>
      <p:grpSp>
        <p:nvGrpSpPr>
          <p:cNvPr id="396" name="تجميع"/>
          <p:cNvGrpSpPr>
            <a:grpSpLocks/>
          </p:cNvGrpSpPr>
          <p:nvPr/>
        </p:nvGrpSpPr>
        <p:grpSpPr>
          <a:xfrm>
            <a:off x="6488838" y="3888633"/>
            <a:ext cx="620999" cy="817608"/>
            <a:chOff x="6488838" y="3888633"/>
            <a:chExt cx="620999" cy="817608"/>
          </a:xfrm>
        </p:grpSpPr>
        <p:sp>
          <p:nvSpPr>
            <p:cNvPr id="395" name="曲线"/>
            <p:cNvSpPr>
              <a:spLocks/>
            </p:cNvSpPr>
            <p:nvPr/>
          </p:nvSpPr>
          <p:spPr>
            <a:xfrm rot="0">
              <a:off x="6488838" y="3888633"/>
              <a:ext cx="620999" cy="81760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5"/>
              <a:stretch>
                <a:fillRect l="-15831" r="-15828"/>
              </a:stretch>
            </a:blipFill>
            <a:ln cmpd="sng" cap="flat">
              <a:noFill/>
              <a:prstDash val="solid"/>
              <a:miter/>
            </a:ln>
          </p:spPr>
        </p:sp>
      </p:grpSp>
      <p:grpSp>
        <p:nvGrpSpPr>
          <p:cNvPr id="398" name="تجميع"/>
          <p:cNvGrpSpPr>
            <a:grpSpLocks/>
          </p:cNvGrpSpPr>
          <p:nvPr/>
        </p:nvGrpSpPr>
        <p:grpSpPr>
          <a:xfrm>
            <a:off x="3906532" y="3903334"/>
            <a:ext cx="830104" cy="667956"/>
            <a:chOff x="3906532" y="3903334"/>
            <a:chExt cx="830104" cy="667956"/>
          </a:xfrm>
        </p:grpSpPr>
        <p:sp>
          <p:nvSpPr>
            <p:cNvPr id="397" name="曲线"/>
            <p:cNvSpPr>
              <a:spLocks/>
            </p:cNvSpPr>
            <p:nvPr/>
          </p:nvSpPr>
          <p:spPr>
            <a:xfrm rot="0">
              <a:off x="3906532" y="3903334"/>
              <a:ext cx="830104" cy="66795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6"/>
              <a:stretch>
                <a:fillRect t="-212" r="1" b="-210"/>
              </a:stretch>
            </a:blipFill>
            <a:ln cmpd="sng" cap="flat">
              <a:noFill/>
              <a:prstDash val="solid"/>
              <a:miter/>
            </a:ln>
          </p:spPr>
        </p:sp>
      </p:grpSp>
      <p:grpSp>
        <p:nvGrpSpPr>
          <p:cNvPr id="400" name="تجميع"/>
          <p:cNvGrpSpPr>
            <a:grpSpLocks/>
          </p:cNvGrpSpPr>
          <p:nvPr/>
        </p:nvGrpSpPr>
        <p:grpSpPr>
          <a:xfrm>
            <a:off x="5184140" y="4176271"/>
            <a:ext cx="761269" cy="411555"/>
            <a:chOff x="5184140" y="4176271"/>
            <a:chExt cx="761269" cy="411555"/>
          </a:xfrm>
        </p:grpSpPr>
        <p:sp>
          <p:nvSpPr>
            <p:cNvPr id="399" name="曲线"/>
            <p:cNvSpPr>
              <a:spLocks/>
            </p:cNvSpPr>
            <p:nvPr/>
          </p:nvSpPr>
          <p:spPr>
            <a:xfrm rot="0">
              <a:off x="5184140" y="4176271"/>
              <a:ext cx="761269" cy="41155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7"/>
              <a:stretch>
                <a:fillRect t="-42487" b="-42486"/>
              </a:stretch>
            </a:blipFill>
            <a:ln cmpd="sng" cap="flat">
              <a:noFill/>
              <a:prstDash val="solid"/>
              <a:miter/>
            </a:ln>
          </p:spPr>
        </p:sp>
      </p:grpSp>
      <p:grpSp>
        <p:nvGrpSpPr>
          <p:cNvPr id="402" name="تجميع"/>
          <p:cNvGrpSpPr>
            <a:grpSpLocks/>
          </p:cNvGrpSpPr>
          <p:nvPr/>
        </p:nvGrpSpPr>
        <p:grpSpPr>
          <a:xfrm>
            <a:off x="2582967" y="4092173"/>
            <a:ext cx="856759" cy="533955"/>
            <a:chOff x="2582967" y="4092173"/>
            <a:chExt cx="856759" cy="533955"/>
          </a:xfrm>
        </p:grpSpPr>
        <p:sp>
          <p:nvSpPr>
            <p:cNvPr id="401" name="曲线"/>
            <p:cNvSpPr>
              <a:spLocks/>
            </p:cNvSpPr>
            <p:nvPr/>
          </p:nvSpPr>
          <p:spPr>
            <a:xfrm rot="0">
              <a:off x="2582967" y="4092173"/>
              <a:ext cx="856759" cy="53395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8"/>
              <a:stretch>
                <a:fillRect l="-34" r="-33"/>
              </a:stretch>
            </a:blipFill>
            <a:ln cmpd="sng" cap="flat">
              <a:noFill/>
              <a:prstDash val="solid"/>
              <a:miter/>
            </a:ln>
          </p:spPr>
        </p:sp>
      </p:grpSp>
      <p:grpSp>
        <p:nvGrpSpPr>
          <p:cNvPr id="404" name="تجميع"/>
          <p:cNvGrpSpPr>
            <a:grpSpLocks/>
          </p:cNvGrpSpPr>
          <p:nvPr/>
        </p:nvGrpSpPr>
        <p:grpSpPr>
          <a:xfrm rot="5363100">
            <a:off x="7085389" y="4331519"/>
            <a:ext cx="451644" cy="4776"/>
            <a:chOff x="7085389" y="4331519"/>
            <a:chExt cx="451644" cy="4776"/>
          </a:xfrm>
        </p:grpSpPr>
        <p:sp>
          <p:nvSpPr>
            <p:cNvPr id="403" name="曲线"/>
            <p:cNvSpPr>
              <a:spLocks/>
            </p:cNvSpPr>
            <p:nvPr/>
          </p:nvSpPr>
          <p:spPr>
            <a:xfrm rot="0">
              <a:off x="7085389" y="4331519"/>
              <a:ext cx="451644" cy="4776"/>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800"/>
                  </a:cubicBezTo>
                  <a:cubicBezTo>
                    <a:pt x="21600" y="16971"/>
                    <a:pt x="21551" y="21600"/>
                    <a:pt x="21485" y="21600"/>
                  </a:cubicBezTo>
                  <a:lnTo>
                    <a:pt x="114" y="21600"/>
                  </a:lnTo>
                  <a:cubicBezTo>
                    <a:pt x="48" y="21600"/>
                    <a:pt x="0" y="16971"/>
                    <a:pt x="0" y="10800"/>
                  </a:cubicBezTo>
                  <a:cubicBezTo>
                    <a:pt x="0" y="4628"/>
                    <a:pt x="48" y="0"/>
                    <a:pt x="114" y="0"/>
                  </a:cubicBezTo>
                  <a:close/>
                </a:path>
              </a:pathLst>
            </a:custGeom>
            <a:solidFill>
              <a:srgbClr val="23666F"/>
            </a:solidFill>
            <a:ln cmpd="sng" cap="flat">
              <a:noFill/>
              <a:prstDash val="solid"/>
              <a:miter/>
            </a:ln>
          </p:spPr>
        </p:sp>
      </p:grpSp>
      <p:grpSp>
        <p:nvGrpSpPr>
          <p:cNvPr id="406" name="تجميع"/>
          <p:cNvGrpSpPr>
            <a:grpSpLocks/>
          </p:cNvGrpSpPr>
          <p:nvPr/>
        </p:nvGrpSpPr>
        <p:grpSpPr>
          <a:xfrm rot="5363100">
            <a:off x="5986481" y="4359568"/>
            <a:ext cx="451644" cy="4776"/>
            <a:chOff x="5986481" y="4359568"/>
            <a:chExt cx="451644" cy="4776"/>
          </a:xfrm>
        </p:grpSpPr>
        <p:sp>
          <p:nvSpPr>
            <p:cNvPr id="405" name="曲线"/>
            <p:cNvSpPr>
              <a:spLocks/>
            </p:cNvSpPr>
            <p:nvPr/>
          </p:nvSpPr>
          <p:spPr>
            <a:xfrm rot="0">
              <a:off x="5986481" y="4359568"/>
              <a:ext cx="451644" cy="4776"/>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800"/>
                  </a:cubicBezTo>
                  <a:cubicBezTo>
                    <a:pt x="21600" y="16971"/>
                    <a:pt x="21551" y="21600"/>
                    <a:pt x="21485" y="21600"/>
                  </a:cubicBezTo>
                  <a:lnTo>
                    <a:pt x="114" y="21600"/>
                  </a:lnTo>
                  <a:cubicBezTo>
                    <a:pt x="48" y="21600"/>
                    <a:pt x="0" y="16971"/>
                    <a:pt x="0" y="10800"/>
                  </a:cubicBezTo>
                  <a:cubicBezTo>
                    <a:pt x="0" y="4628"/>
                    <a:pt x="48" y="0"/>
                    <a:pt x="114" y="0"/>
                  </a:cubicBezTo>
                  <a:close/>
                </a:path>
              </a:pathLst>
            </a:custGeom>
            <a:solidFill>
              <a:srgbClr val="23666F"/>
            </a:solidFill>
            <a:ln cmpd="sng" cap="flat">
              <a:noFill/>
              <a:prstDash val="solid"/>
              <a:miter/>
            </a:ln>
          </p:spPr>
        </p:sp>
      </p:grpSp>
      <p:grpSp>
        <p:nvGrpSpPr>
          <p:cNvPr id="408" name="تجميع"/>
          <p:cNvGrpSpPr>
            <a:grpSpLocks/>
          </p:cNvGrpSpPr>
          <p:nvPr/>
        </p:nvGrpSpPr>
        <p:grpSpPr>
          <a:xfrm rot="5363100">
            <a:off x="4747290" y="4356792"/>
            <a:ext cx="451643" cy="4776"/>
            <a:chOff x="4747290" y="4356792"/>
            <a:chExt cx="451643" cy="4776"/>
          </a:xfrm>
        </p:grpSpPr>
        <p:sp>
          <p:nvSpPr>
            <p:cNvPr id="407" name="曲线"/>
            <p:cNvSpPr>
              <a:spLocks/>
            </p:cNvSpPr>
            <p:nvPr/>
          </p:nvSpPr>
          <p:spPr>
            <a:xfrm rot="0">
              <a:off x="4747290" y="4356792"/>
              <a:ext cx="451643" cy="4776"/>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800"/>
                  </a:cubicBezTo>
                  <a:cubicBezTo>
                    <a:pt x="21600" y="16971"/>
                    <a:pt x="21551" y="21600"/>
                    <a:pt x="21485" y="21600"/>
                  </a:cubicBezTo>
                  <a:lnTo>
                    <a:pt x="114" y="21600"/>
                  </a:lnTo>
                  <a:cubicBezTo>
                    <a:pt x="48" y="21600"/>
                    <a:pt x="0" y="16971"/>
                    <a:pt x="0" y="10800"/>
                  </a:cubicBezTo>
                  <a:cubicBezTo>
                    <a:pt x="0" y="4628"/>
                    <a:pt x="48" y="0"/>
                    <a:pt x="114" y="0"/>
                  </a:cubicBezTo>
                  <a:close/>
                </a:path>
              </a:pathLst>
            </a:custGeom>
            <a:solidFill>
              <a:srgbClr val="23666F"/>
            </a:solidFill>
            <a:ln cmpd="sng" cap="flat">
              <a:noFill/>
              <a:prstDash val="solid"/>
              <a:miter/>
            </a:ln>
          </p:spPr>
        </p:sp>
      </p:grpSp>
      <p:grpSp>
        <p:nvGrpSpPr>
          <p:cNvPr id="410" name="تجميع"/>
          <p:cNvGrpSpPr>
            <a:grpSpLocks/>
          </p:cNvGrpSpPr>
          <p:nvPr/>
        </p:nvGrpSpPr>
        <p:grpSpPr>
          <a:xfrm rot="5363100">
            <a:off x="3417899" y="4328712"/>
            <a:ext cx="451644" cy="4776"/>
            <a:chOff x="3417899" y="4328712"/>
            <a:chExt cx="451644" cy="4776"/>
          </a:xfrm>
        </p:grpSpPr>
        <p:sp>
          <p:nvSpPr>
            <p:cNvPr id="409" name="曲线"/>
            <p:cNvSpPr>
              <a:spLocks/>
            </p:cNvSpPr>
            <p:nvPr/>
          </p:nvSpPr>
          <p:spPr>
            <a:xfrm rot="0">
              <a:off x="3417899" y="4328712"/>
              <a:ext cx="451644" cy="4776"/>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800"/>
                  </a:cubicBezTo>
                  <a:cubicBezTo>
                    <a:pt x="21600" y="16971"/>
                    <a:pt x="21551" y="21600"/>
                    <a:pt x="21485" y="21600"/>
                  </a:cubicBezTo>
                  <a:lnTo>
                    <a:pt x="114" y="21600"/>
                  </a:lnTo>
                  <a:cubicBezTo>
                    <a:pt x="48" y="21600"/>
                    <a:pt x="0" y="16971"/>
                    <a:pt x="0" y="10800"/>
                  </a:cubicBezTo>
                  <a:cubicBezTo>
                    <a:pt x="0" y="4628"/>
                    <a:pt x="48" y="0"/>
                    <a:pt x="114" y="0"/>
                  </a:cubicBezTo>
                  <a:close/>
                </a:path>
              </a:pathLst>
            </a:custGeom>
            <a:solidFill>
              <a:srgbClr val="23666F"/>
            </a:solidFill>
            <a:ln cmpd="sng" cap="flat">
              <a:noFill/>
              <a:prstDash val="solid"/>
              <a:miter/>
            </a:ln>
          </p:spPr>
        </p:sp>
      </p:grpSp>
      <p:grpSp>
        <p:nvGrpSpPr>
          <p:cNvPr id="412" name="تجميع"/>
          <p:cNvGrpSpPr>
            <a:grpSpLocks/>
          </p:cNvGrpSpPr>
          <p:nvPr/>
        </p:nvGrpSpPr>
        <p:grpSpPr>
          <a:xfrm rot="5363100">
            <a:off x="2183323" y="4356749"/>
            <a:ext cx="451643" cy="4776"/>
            <a:chOff x="2183323" y="4356749"/>
            <a:chExt cx="451643" cy="4776"/>
          </a:xfrm>
        </p:grpSpPr>
        <p:sp>
          <p:nvSpPr>
            <p:cNvPr id="411" name="曲线"/>
            <p:cNvSpPr>
              <a:spLocks/>
            </p:cNvSpPr>
            <p:nvPr/>
          </p:nvSpPr>
          <p:spPr>
            <a:xfrm rot="0">
              <a:off x="2183323" y="4356749"/>
              <a:ext cx="451643" cy="4776"/>
            </a:xfrm>
            <a:custGeom>
              <a:gdLst>
                <a:gd name="T1" fmla="*/ 0 w 21600"/>
                <a:gd name="T2" fmla="*/ 0 h 21600"/>
                <a:gd name="T3" fmla="*/ 21600 w 21600"/>
                <a:gd name="T4" fmla="*/ 21600 h 21600"/>
              </a:gdLst>
              <a:rect l="T1" t="T2" r="T3" b="T4"/>
              <a:pathLst>
                <a:path w="21600" h="21600">
                  <a:moveTo>
                    <a:pt x="114" y="0"/>
                  </a:moveTo>
                  <a:lnTo>
                    <a:pt x="21485" y="0"/>
                  </a:lnTo>
                  <a:cubicBezTo>
                    <a:pt x="21551" y="0"/>
                    <a:pt x="21600" y="4628"/>
                    <a:pt x="21600" y="10800"/>
                  </a:cubicBezTo>
                  <a:cubicBezTo>
                    <a:pt x="21600" y="16971"/>
                    <a:pt x="21551" y="21600"/>
                    <a:pt x="21485" y="21600"/>
                  </a:cubicBezTo>
                  <a:lnTo>
                    <a:pt x="114" y="21600"/>
                  </a:lnTo>
                  <a:cubicBezTo>
                    <a:pt x="48" y="21600"/>
                    <a:pt x="0" y="16971"/>
                    <a:pt x="0" y="10800"/>
                  </a:cubicBezTo>
                  <a:cubicBezTo>
                    <a:pt x="0" y="4628"/>
                    <a:pt x="48" y="0"/>
                    <a:pt x="114" y="0"/>
                  </a:cubicBezTo>
                  <a:close/>
                </a:path>
              </a:pathLst>
            </a:custGeom>
            <a:solidFill>
              <a:srgbClr val="23666F"/>
            </a:solidFill>
            <a:ln cmpd="sng" cap="flat">
              <a:noFill/>
              <a:prstDash val="solid"/>
              <a:miter/>
            </a:ln>
          </p:spPr>
        </p:sp>
      </p:grpSp>
      <p:grpSp>
        <p:nvGrpSpPr>
          <p:cNvPr id="414" name="تجميع"/>
          <p:cNvGrpSpPr>
            <a:grpSpLocks/>
          </p:cNvGrpSpPr>
          <p:nvPr/>
        </p:nvGrpSpPr>
        <p:grpSpPr>
          <a:xfrm>
            <a:off x="14205537" y="7166291"/>
            <a:ext cx="313221" cy="585110"/>
            <a:chOff x="14205537" y="7166291"/>
            <a:chExt cx="313221" cy="585110"/>
          </a:xfrm>
        </p:grpSpPr>
        <p:sp>
          <p:nvSpPr>
            <p:cNvPr id="413" name="曲线"/>
            <p:cNvSpPr>
              <a:spLocks/>
            </p:cNvSpPr>
            <p:nvPr/>
          </p:nvSpPr>
          <p:spPr>
            <a:xfrm rot="0">
              <a:off x="14205537" y="7166291"/>
              <a:ext cx="313221" cy="58511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9"/>
              <a:stretch>
                <a:fillRect l="-15518" r="-15520" b="1"/>
              </a:stretch>
            </a:blipFill>
            <a:ln cmpd="sng" cap="flat">
              <a:noFill/>
              <a:prstDash val="solid"/>
              <a:miter/>
            </a:ln>
          </p:spPr>
        </p:sp>
      </p:grpSp>
      <p:grpSp>
        <p:nvGrpSpPr>
          <p:cNvPr id="416" name="تجميع"/>
          <p:cNvGrpSpPr>
            <a:grpSpLocks/>
          </p:cNvGrpSpPr>
          <p:nvPr/>
        </p:nvGrpSpPr>
        <p:grpSpPr>
          <a:xfrm rot="5363100">
            <a:off x="13995235" y="5363479"/>
            <a:ext cx="434302" cy="4631"/>
            <a:chOff x="13995235" y="5363479"/>
            <a:chExt cx="434302" cy="4631"/>
          </a:xfrm>
        </p:grpSpPr>
        <p:sp>
          <p:nvSpPr>
            <p:cNvPr id="415" name="曲线"/>
            <p:cNvSpPr>
              <a:spLocks/>
            </p:cNvSpPr>
            <p:nvPr/>
          </p:nvSpPr>
          <p:spPr>
            <a:xfrm rot="0">
              <a:off x="13995235" y="5363479"/>
              <a:ext cx="434302" cy="4631"/>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606"/>
                    <a:pt x="21600" y="10800"/>
                  </a:cubicBezTo>
                  <a:cubicBezTo>
                    <a:pt x="21600" y="16993"/>
                    <a:pt x="21550" y="21600"/>
                    <a:pt x="21484" y="21600"/>
                  </a:cubicBezTo>
                  <a:lnTo>
                    <a:pt x="115" y="21600"/>
                  </a:lnTo>
                  <a:cubicBezTo>
                    <a:pt x="49" y="21440"/>
                    <a:pt x="0" y="16835"/>
                    <a:pt x="0" y="10800"/>
                  </a:cubicBezTo>
                  <a:cubicBezTo>
                    <a:pt x="0" y="4764"/>
                    <a:pt x="49" y="0"/>
                    <a:pt x="115" y="0"/>
                  </a:cubicBezTo>
                  <a:close/>
                </a:path>
              </a:pathLst>
            </a:custGeom>
            <a:solidFill>
              <a:srgbClr val="23666F"/>
            </a:solidFill>
            <a:ln cmpd="sng" cap="flat">
              <a:noFill/>
              <a:prstDash val="solid"/>
              <a:miter/>
            </a:ln>
          </p:spPr>
        </p:sp>
      </p:grpSp>
      <p:grpSp>
        <p:nvGrpSpPr>
          <p:cNvPr id="418" name="تجميع"/>
          <p:cNvGrpSpPr>
            <a:grpSpLocks/>
          </p:cNvGrpSpPr>
          <p:nvPr/>
        </p:nvGrpSpPr>
        <p:grpSpPr>
          <a:xfrm rot="5363100">
            <a:off x="15838686" y="5403392"/>
            <a:ext cx="434302" cy="4631"/>
            <a:chOff x="15838686" y="5403392"/>
            <a:chExt cx="434302" cy="4631"/>
          </a:xfrm>
        </p:grpSpPr>
        <p:sp>
          <p:nvSpPr>
            <p:cNvPr id="417" name="曲线"/>
            <p:cNvSpPr>
              <a:spLocks/>
            </p:cNvSpPr>
            <p:nvPr/>
          </p:nvSpPr>
          <p:spPr>
            <a:xfrm rot="0">
              <a:off x="15838686" y="5403392"/>
              <a:ext cx="434302" cy="4631"/>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606"/>
                    <a:pt x="21600" y="10800"/>
                  </a:cubicBezTo>
                  <a:cubicBezTo>
                    <a:pt x="21600" y="16993"/>
                    <a:pt x="21550" y="21600"/>
                    <a:pt x="21484" y="21600"/>
                  </a:cubicBezTo>
                  <a:lnTo>
                    <a:pt x="115" y="21600"/>
                  </a:lnTo>
                  <a:cubicBezTo>
                    <a:pt x="49" y="21440"/>
                    <a:pt x="0" y="16835"/>
                    <a:pt x="0" y="10800"/>
                  </a:cubicBezTo>
                  <a:cubicBezTo>
                    <a:pt x="0" y="4764"/>
                    <a:pt x="49" y="0"/>
                    <a:pt x="115" y="0"/>
                  </a:cubicBezTo>
                  <a:close/>
                </a:path>
              </a:pathLst>
            </a:custGeom>
            <a:solidFill>
              <a:srgbClr val="23666F"/>
            </a:solidFill>
            <a:ln cmpd="sng" cap="flat">
              <a:noFill/>
              <a:prstDash val="solid"/>
              <a:miter/>
            </a:ln>
          </p:spPr>
        </p:sp>
      </p:grpSp>
      <p:grpSp>
        <p:nvGrpSpPr>
          <p:cNvPr id="420" name="تجميع"/>
          <p:cNvGrpSpPr>
            <a:grpSpLocks/>
          </p:cNvGrpSpPr>
          <p:nvPr/>
        </p:nvGrpSpPr>
        <p:grpSpPr>
          <a:xfrm rot="5363100">
            <a:off x="16897540" y="5425039"/>
            <a:ext cx="434302" cy="4631"/>
            <a:chOff x="16897540" y="5425039"/>
            <a:chExt cx="434302" cy="4631"/>
          </a:xfrm>
        </p:grpSpPr>
        <p:sp>
          <p:nvSpPr>
            <p:cNvPr id="419" name="曲线"/>
            <p:cNvSpPr>
              <a:spLocks/>
            </p:cNvSpPr>
            <p:nvPr/>
          </p:nvSpPr>
          <p:spPr>
            <a:xfrm rot="0">
              <a:off x="16897540" y="5425039"/>
              <a:ext cx="434302" cy="4631"/>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606"/>
                    <a:pt x="21600" y="10800"/>
                  </a:cubicBezTo>
                  <a:cubicBezTo>
                    <a:pt x="21600" y="16993"/>
                    <a:pt x="21550" y="21600"/>
                    <a:pt x="21484" y="21600"/>
                  </a:cubicBezTo>
                  <a:lnTo>
                    <a:pt x="115" y="21600"/>
                  </a:lnTo>
                  <a:cubicBezTo>
                    <a:pt x="49" y="21440"/>
                    <a:pt x="0" y="16835"/>
                    <a:pt x="0" y="10800"/>
                  </a:cubicBezTo>
                  <a:cubicBezTo>
                    <a:pt x="0" y="4764"/>
                    <a:pt x="49" y="0"/>
                    <a:pt x="115" y="0"/>
                  </a:cubicBezTo>
                  <a:close/>
                </a:path>
              </a:pathLst>
            </a:custGeom>
            <a:solidFill>
              <a:srgbClr val="23666F"/>
            </a:solidFill>
            <a:ln cmpd="sng" cap="flat">
              <a:noFill/>
              <a:prstDash val="solid"/>
              <a:miter/>
            </a:ln>
          </p:spPr>
        </p:sp>
      </p:grpSp>
      <p:grpSp>
        <p:nvGrpSpPr>
          <p:cNvPr id="422" name="تجميع"/>
          <p:cNvGrpSpPr>
            <a:grpSpLocks/>
          </p:cNvGrpSpPr>
          <p:nvPr/>
        </p:nvGrpSpPr>
        <p:grpSpPr>
          <a:xfrm>
            <a:off x="7241448" y="4080248"/>
            <a:ext cx="1576021" cy="526706"/>
            <a:chOff x="7241448" y="4080248"/>
            <a:chExt cx="1576021" cy="526706"/>
          </a:xfrm>
        </p:grpSpPr>
        <p:sp>
          <p:nvSpPr>
            <p:cNvPr id="421" name="曲线" descr="غرفة أبها"/>
            <p:cNvSpPr>
              <a:spLocks/>
            </p:cNvSpPr>
            <p:nvPr/>
          </p:nvSpPr>
          <p:spPr>
            <a:xfrm rot="0">
              <a:off x="7241448" y="4080248"/>
              <a:ext cx="1576021" cy="52670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0"/>
              <a:stretch>
                <a:fillRect t="-99612" b="-99609"/>
              </a:stretch>
            </a:blipFill>
            <a:ln cmpd="sng" cap="flat">
              <a:noFill/>
              <a:prstDash val="solid"/>
              <a:miter/>
            </a:ln>
          </p:spPr>
        </p:sp>
      </p:grpSp>
      <p:grpSp>
        <p:nvGrpSpPr>
          <p:cNvPr id="424" name="تجميع"/>
          <p:cNvGrpSpPr>
            <a:grpSpLocks/>
          </p:cNvGrpSpPr>
          <p:nvPr/>
        </p:nvGrpSpPr>
        <p:grpSpPr>
          <a:xfrm>
            <a:off x="1734993" y="4059909"/>
            <a:ext cx="466668" cy="525070"/>
            <a:chOff x="1734993" y="4059909"/>
            <a:chExt cx="466668" cy="525070"/>
          </a:xfrm>
        </p:grpSpPr>
        <p:sp>
          <p:nvSpPr>
            <p:cNvPr id="423" name="曲线"/>
            <p:cNvSpPr>
              <a:spLocks/>
            </p:cNvSpPr>
            <p:nvPr/>
          </p:nvSpPr>
          <p:spPr>
            <a:xfrm rot="0">
              <a:off x="1734993" y="4059909"/>
              <a:ext cx="466668" cy="52507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1"/>
              <a:stretch>
                <a:fillRect l="-41" r="-39"/>
              </a:stretch>
            </a:blipFill>
            <a:ln cmpd="sng" cap="flat">
              <a:noFill/>
              <a:prstDash val="solid"/>
              <a:miter/>
            </a:ln>
          </p:spPr>
        </p:sp>
      </p:grpSp>
      <p:grpSp>
        <p:nvGrpSpPr>
          <p:cNvPr id="426" name="تجميع"/>
          <p:cNvGrpSpPr>
            <a:grpSpLocks/>
          </p:cNvGrpSpPr>
          <p:nvPr/>
        </p:nvGrpSpPr>
        <p:grpSpPr>
          <a:xfrm>
            <a:off x="16311955" y="4993466"/>
            <a:ext cx="693814" cy="653326"/>
            <a:chOff x="16311955" y="4993466"/>
            <a:chExt cx="693814" cy="653326"/>
          </a:xfrm>
        </p:grpSpPr>
        <p:sp>
          <p:nvSpPr>
            <p:cNvPr id="425" name="曲线"/>
            <p:cNvSpPr>
              <a:spLocks/>
            </p:cNvSpPr>
            <p:nvPr/>
          </p:nvSpPr>
          <p:spPr>
            <a:xfrm rot="0">
              <a:off x="16311955" y="4993466"/>
              <a:ext cx="693814" cy="65332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2"/>
              <a:stretch>
                <a:fillRect t="-3098" b="-3098"/>
              </a:stretch>
            </a:blipFill>
            <a:ln cmpd="sng" cap="flat">
              <a:noFill/>
              <a:prstDash val="solid"/>
              <a:miter/>
            </a:ln>
          </p:spPr>
        </p:sp>
      </p:grpSp>
      <p:grpSp>
        <p:nvGrpSpPr>
          <p:cNvPr id="428" name="تجميع"/>
          <p:cNvGrpSpPr>
            <a:grpSpLocks/>
          </p:cNvGrpSpPr>
          <p:nvPr/>
        </p:nvGrpSpPr>
        <p:grpSpPr>
          <a:xfrm>
            <a:off x="14301588" y="4993466"/>
            <a:ext cx="878787" cy="649819"/>
            <a:chOff x="14301588" y="4993466"/>
            <a:chExt cx="878787" cy="649819"/>
          </a:xfrm>
        </p:grpSpPr>
        <p:sp>
          <p:nvSpPr>
            <p:cNvPr id="427" name="曲线"/>
            <p:cNvSpPr>
              <a:spLocks/>
            </p:cNvSpPr>
            <p:nvPr/>
          </p:nvSpPr>
          <p:spPr>
            <a:xfrm rot="0">
              <a:off x="14301588" y="4993466"/>
              <a:ext cx="878787" cy="64981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3"/>
              <a:stretch>
                <a:fillRect t="-67" b="-69"/>
              </a:stretch>
            </a:blipFill>
            <a:ln cmpd="sng" cap="flat">
              <a:noFill/>
              <a:prstDash val="solid"/>
              <a:miter/>
            </a:ln>
          </p:spPr>
        </p:sp>
      </p:grpSp>
      <p:grpSp>
        <p:nvGrpSpPr>
          <p:cNvPr id="430" name="تجميع"/>
          <p:cNvGrpSpPr>
            <a:grpSpLocks/>
          </p:cNvGrpSpPr>
          <p:nvPr/>
        </p:nvGrpSpPr>
        <p:grpSpPr>
          <a:xfrm>
            <a:off x="13379631" y="5109945"/>
            <a:ext cx="698242" cy="511702"/>
            <a:chOff x="13379631" y="5109945"/>
            <a:chExt cx="698242" cy="511702"/>
          </a:xfrm>
        </p:grpSpPr>
        <p:sp>
          <p:nvSpPr>
            <p:cNvPr id="429" name="曲线"/>
            <p:cNvSpPr>
              <a:spLocks/>
            </p:cNvSpPr>
            <p:nvPr/>
          </p:nvSpPr>
          <p:spPr>
            <a:xfrm rot="0">
              <a:off x="13379631" y="5109945"/>
              <a:ext cx="698242" cy="51170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4"/>
              <a:stretch>
                <a:fillRect t="-34" b="-33"/>
              </a:stretch>
            </a:blipFill>
            <a:ln cmpd="sng" cap="flat">
              <a:noFill/>
              <a:prstDash val="solid"/>
              <a:miter/>
            </a:ln>
          </p:spPr>
        </p:sp>
      </p:grpSp>
      <p:grpSp>
        <p:nvGrpSpPr>
          <p:cNvPr id="432" name="تجميع"/>
          <p:cNvGrpSpPr>
            <a:grpSpLocks/>
          </p:cNvGrpSpPr>
          <p:nvPr/>
        </p:nvGrpSpPr>
        <p:grpSpPr>
          <a:xfrm>
            <a:off x="15349524" y="5011069"/>
            <a:ext cx="541771" cy="709444"/>
            <a:chOff x="15349524" y="5011069"/>
            <a:chExt cx="541771" cy="709444"/>
          </a:xfrm>
        </p:grpSpPr>
        <p:sp>
          <p:nvSpPr>
            <p:cNvPr id="431" name="曲线"/>
            <p:cNvSpPr>
              <a:spLocks/>
            </p:cNvSpPr>
            <p:nvPr/>
          </p:nvSpPr>
          <p:spPr>
            <a:xfrm rot="0">
              <a:off x="15349524" y="5011069"/>
              <a:ext cx="541771" cy="70944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5"/>
              <a:stretch>
                <a:fillRect l="-54636" r="-54637"/>
              </a:stretch>
            </a:blipFill>
            <a:ln cmpd="sng" cap="flat">
              <a:noFill/>
              <a:prstDash val="solid"/>
              <a:miter/>
            </a:ln>
          </p:spPr>
        </p:sp>
      </p:grpSp>
      <p:grpSp>
        <p:nvGrpSpPr>
          <p:cNvPr id="434" name="تجميع"/>
          <p:cNvGrpSpPr>
            <a:grpSpLocks/>
          </p:cNvGrpSpPr>
          <p:nvPr/>
        </p:nvGrpSpPr>
        <p:grpSpPr>
          <a:xfrm rot="5363100">
            <a:off x="15071800" y="5423820"/>
            <a:ext cx="434302" cy="4631"/>
            <a:chOff x="15071800" y="5423820"/>
            <a:chExt cx="434302" cy="4631"/>
          </a:xfrm>
        </p:grpSpPr>
        <p:sp>
          <p:nvSpPr>
            <p:cNvPr id="433" name="曲线"/>
            <p:cNvSpPr>
              <a:spLocks/>
            </p:cNvSpPr>
            <p:nvPr/>
          </p:nvSpPr>
          <p:spPr>
            <a:xfrm rot="0">
              <a:off x="15071800" y="5423820"/>
              <a:ext cx="434302" cy="4631"/>
            </a:xfrm>
            <a:custGeom>
              <a:gdLst>
                <a:gd name="T1" fmla="*/ 0 w 21600"/>
                <a:gd name="T2" fmla="*/ 0 h 21600"/>
                <a:gd name="T3" fmla="*/ 21600 w 21600"/>
                <a:gd name="T4" fmla="*/ 21600 h 21600"/>
              </a:gdLst>
              <a:rect l="T1" t="T2" r="T3" b="T4"/>
              <a:pathLst>
                <a:path w="21600" h="21600">
                  <a:moveTo>
                    <a:pt x="115" y="0"/>
                  </a:moveTo>
                  <a:lnTo>
                    <a:pt x="21484" y="0"/>
                  </a:lnTo>
                  <a:cubicBezTo>
                    <a:pt x="21549" y="0"/>
                    <a:pt x="21600" y="4606"/>
                    <a:pt x="21600" y="10800"/>
                  </a:cubicBezTo>
                  <a:cubicBezTo>
                    <a:pt x="21600" y="16993"/>
                    <a:pt x="21550" y="21600"/>
                    <a:pt x="21484" y="21600"/>
                  </a:cubicBezTo>
                  <a:lnTo>
                    <a:pt x="115" y="21600"/>
                  </a:lnTo>
                  <a:cubicBezTo>
                    <a:pt x="49" y="21440"/>
                    <a:pt x="0" y="16835"/>
                    <a:pt x="0" y="10800"/>
                  </a:cubicBezTo>
                  <a:cubicBezTo>
                    <a:pt x="0" y="4764"/>
                    <a:pt x="49" y="0"/>
                    <a:pt x="115" y="0"/>
                  </a:cubicBezTo>
                  <a:close/>
                </a:path>
              </a:pathLst>
            </a:custGeom>
            <a:solidFill>
              <a:srgbClr val="23666F"/>
            </a:solidFill>
            <a:ln cmpd="sng" cap="flat">
              <a:noFill/>
              <a:prstDash val="solid"/>
              <a:miter/>
            </a:ln>
          </p:spPr>
        </p:sp>
      </p:grpSp>
      <p:grpSp>
        <p:nvGrpSpPr>
          <p:cNvPr id="436" name="تجميع"/>
          <p:cNvGrpSpPr>
            <a:grpSpLocks/>
          </p:cNvGrpSpPr>
          <p:nvPr/>
        </p:nvGrpSpPr>
        <p:grpSpPr>
          <a:xfrm>
            <a:off x="2231569" y="5140152"/>
            <a:ext cx="673309" cy="247494"/>
            <a:chOff x="2231569" y="5140152"/>
            <a:chExt cx="673309" cy="247494"/>
          </a:xfrm>
        </p:grpSpPr>
        <p:sp>
          <p:nvSpPr>
            <p:cNvPr id="435" name="曲线"/>
            <p:cNvSpPr>
              <a:spLocks/>
            </p:cNvSpPr>
            <p:nvPr/>
          </p:nvSpPr>
          <p:spPr>
            <a:xfrm rot="0">
              <a:off x="2231569" y="5140152"/>
              <a:ext cx="673309" cy="24749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6"/>
              <a:stretch>
                <a:fillRect t="-551" b="-548"/>
              </a:stretch>
            </a:blipFill>
            <a:ln cmpd="sng" cap="flat">
              <a:noFill/>
              <a:prstDash val="solid"/>
              <a:miter/>
            </a:ln>
          </p:spPr>
        </p:sp>
      </p:grpSp>
      <p:grpSp>
        <p:nvGrpSpPr>
          <p:cNvPr id="438" name="تجميع"/>
          <p:cNvGrpSpPr>
            <a:grpSpLocks/>
          </p:cNvGrpSpPr>
          <p:nvPr/>
        </p:nvGrpSpPr>
        <p:grpSpPr>
          <a:xfrm>
            <a:off x="1701022" y="5060499"/>
            <a:ext cx="454676" cy="465686"/>
            <a:chOff x="1701022" y="5060499"/>
            <a:chExt cx="454676" cy="465686"/>
          </a:xfrm>
        </p:grpSpPr>
        <p:sp>
          <p:nvSpPr>
            <p:cNvPr id="437" name="曲线"/>
            <p:cNvSpPr>
              <a:spLocks/>
            </p:cNvSpPr>
            <p:nvPr/>
          </p:nvSpPr>
          <p:spPr>
            <a:xfrm rot="0">
              <a:off x="1701022" y="5060499"/>
              <a:ext cx="454676" cy="46568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7"/>
              <a:stretch>
                <a:fillRect l="-41265" r="-41266"/>
              </a:stretch>
            </a:blipFill>
            <a:ln cmpd="sng" cap="flat">
              <a:noFill/>
              <a:prstDash val="solid"/>
              <a:miter/>
            </a:ln>
          </p:spPr>
        </p:sp>
      </p:grpSp>
      <p:grpSp>
        <p:nvGrpSpPr>
          <p:cNvPr id="440" name="تجميع"/>
          <p:cNvGrpSpPr>
            <a:grpSpLocks/>
          </p:cNvGrpSpPr>
          <p:nvPr/>
        </p:nvGrpSpPr>
        <p:grpSpPr>
          <a:xfrm rot="5363100">
            <a:off x="13736606" y="7418237"/>
            <a:ext cx="369319" cy="3936"/>
            <a:chOff x="13736606" y="7418237"/>
            <a:chExt cx="369319" cy="3936"/>
          </a:xfrm>
        </p:grpSpPr>
        <p:sp>
          <p:nvSpPr>
            <p:cNvPr id="439" name="曲线"/>
            <p:cNvSpPr>
              <a:spLocks/>
            </p:cNvSpPr>
            <p:nvPr/>
          </p:nvSpPr>
          <p:spPr>
            <a:xfrm rot="0">
              <a:off x="13736606" y="7418237"/>
              <a:ext cx="369319" cy="3936"/>
            </a:xfrm>
            <a:custGeom>
              <a:gdLst>
                <a:gd name="T1" fmla="*/ 0 w 21600"/>
                <a:gd name="T2" fmla="*/ 0 h 21600"/>
                <a:gd name="T3" fmla="*/ 21600 w 21600"/>
                <a:gd name="T4" fmla="*/ 21600 h 21600"/>
              </a:gdLst>
              <a:rect l="T1" t="T2" r="T3" b="T4"/>
              <a:pathLst>
                <a:path w="21600" h="21600">
                  <a:moveTo>
                    <a:pt x="115" y="0"/>
                  </a:moveTo>
                  <a:lnTo>
                    <a:pt x="21484" y="0"/>
                  </a:lnTo>
                  <a:cubicBezTo>
                    <a:pt x="21548" y="0"/>
                    <a:pt x="21600" y="4600"/>
                    <a:pt x="21600" y="10801"/>
                  </a:cubicBezTo>
                  <a:cubicBezTo>
                    <a:pt x="21600" y="16999"/>
                    <a:pt x="21550" y="21600"/>
                    <a:pt x="21484" y="21600"/>
                  </a:cubicBezTo>
                  <a:lnTo>
                    <a:pt x="115" y="21600"/>
                  </a:lnTo>
                  <a:cubicBezTo>
                    <a:pt x="49" y="21399"/>
                    <a:pt x="0" y="16798"/>
                    <a:pt x="0" y="10801"/>
                  </a:cubicBezTo>
                  <a:cubicBezTo>
                    <a:pt x="0" y="4801"/>
                    <a:pt x="49" y="0"/>
                    <a:pt x="115" y="0"/>
                  </a:cubicBezTo>
                  <a:close/>
                </a:path>
              </a:pathLst>
            </a:custGeom>
            <a:solidFill>
              <a:srgbClr val="23666F"/>
            </a:solidFill>
            <a:ln cmpd="sng" cap="flat">
              <a:noFill/>
              <a:prstDash val="solid"/>
              <a:miter/>
            </a:ln>
          </p:spPr>
        </p:sp>
      </p:grpSp>
      <p:sp>
        <p:nvSpPr>
          <p:cNvPr id="441" name="曲线"/>
          <p:cNvSpPr>
            <a:spLocks/>
          </p:cNvSpPr>
          <p:nvPr/>
        </p:nvSpPr>
        <p:spPr>
          <a:xfrm rot="0">
            <a:off x="10644127" y="7283204"/>
            <a:ext cx="923817" cy="45926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8"/>
            <a:stretch/>
          </a:blipFill>
          <a:ln cmpd="sng" cap="flat">
            <a:noFill/>
            <a:prstDash val="solid"/>
            <a:miter/>
          </a:ln>
        </p:spPr>
      </p:sp>
      <p:grpSp>
        <p:nvGrpSpPr>
          <p:cNvPr id="443" name="تجميع"/>
          <p:cNvGrpSpPr>
            <a:grpSpLocks/>
          </p:cNvGrpSpPr>
          <p:nvPr/>
        </p:nvGrpSpPr>
        <p:grpSpPr>
          <a:xfrm>
            <a:off x="9278548" y="4821023"/>
            <a:ext cx="724277" cy="905609"/>
            <a:chOff x="9278548" y="4821023"/>
            <a:chExt cx="724277" cy="905609"/>
          </a:xfrm>
        </p:grpSpPr>
        <p:sp>
          <p:nvSpPr>
            <p:cNvPr id="442" name="曲线"/>
            <p:cNvSpPr>
              <a:spLocks/>
            </p:cNvSpPr>
            <p:nvPr/>
          </p:nvSpPr>
          <p:spPr>
            <a:xfrm rot="0">
              <a:off x="9278548" y="4821023"/>
              <a:ext cx="724277" cy="90560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9"/>
              <a:stretch>
                <a:fillRect l="-3295" r="-3293"/>
              </a:stretch>
            </a:blipFill>
            <a:ln cmpd="sng" cap="flat">
              <a:noFill/>
              <a:prstDash val="solid"/>
              <a:miter/>
            </a:ln>
          </p:spPr>
        </p:sp>
      </p:grpSp>
      <p:grpSp>
        <p:nvGrpSpPr>
          <p:cNvPr id="445" name="تجميع"/>
          <p:cNvGrpSpPr>
            <a:grpSpLocks/>
          </p:cNvGrpSpPr>
          <p:nvPr/>
        </p:nvGrpSpPr>
        <p:grpSpPr>
          <a:xfrm>
            <a:off x="6750242" y="4920248"/>
            <a:ext cx="679735" cy="823975"/>
            <a:chOff x="6750242" y="4920248"/>
            <a:chExt cx="679735" cy="823975"/>
          </a:xfrm>
        </p:grpSpPr>
        <p:sp>
          <p:nvSpPr>
            <p:cNvPr id="444" name="曲线"/>
            <p:cNvSpPr>
              <a:spLocks/>
            </p:cNvSpPr>
            <p:nvPr/>
          </p:nvSpPr>
          <p:spPr>
            <a:xfrm rot="0">
              <a:off x="6750242" y="4920248"/>
              <a:ext cx="679735" cy="82397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0"/>
              <a:stretch>
                <a:fillRect l="-31854" r="-31856"/>
              </a:stretch>
            </a:blipFill>
            <a:ln cmpd="sng" cap="flat">
              <a:noFill/>
              <a:prstDash val="solid"/>
              <a:miter/>
            </a:ln>
          </p:spPr>
        </p:sp>
      </p:grpSp>
      <p:grpSp>
        <p:nvGrpSpPr>
          <p:cNvPr id="447" name="تجميع"/>
          <p:cNvGrpSpPr>
            <a:grpSpLocks/>
          </p:cNvGrpSpPr>
          <p:nvPr/>
        </p:nvGrpSpPr>
        <p:grpSpPr>
          <a:xfrm>
            <a:off x="7924129" y="5022369"/>
            <a:ext cx="955620" cy="541931"/>
            <a:chOff x="7924129" y="5022369"/>
            <a:chExt cx="955620" cy="541931"/>
          </a:xfrm>
        </p:grpSpPr>
        <p:sp>
          <p:nvSpPr>
            <p:cNvPr id="446" name="曲线"/>
            <p:cNvSpPr>
              <a:spLocks/>
            </p:cNvSpPr>
            <p:nvPr/>
          </p:nvSpPr>
          <p:spPr>
            <a:xfrm rot="0">
              <a:off x="7924129" y="5022369"/>
              <a:ext cx="955620" cy="54193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1"/>
              <a:stretch>
                <a:fillRect l="-39" r="-38"/>
              </a:stretch>
            </a:blipFill>
            <a:ln cmpd="sng" cap="flat">
              <a:noFill/>
              <a:prstDash val="solid"/>
              <a:miter/>
            </a:ln>
          </p:spPr>
        </p:sp>
      </p:grpSp>
      <p:grpSp>
        <p:nvGrpSpPr>
          <p:cNvPr id="449" name="تجميع"/>
          <p:cNvGrpSpPr>
            <a:grpSpLocks/>
          </p:cNvGrpSpPr>
          <p:nvPr/>
        </p:nvGrpSpPr>
        <p:grpSpPr>
          <a:xfrm>
            <a:off x="5570094" y="5174529"/>
            <a:ext cx="945737" cy="415849"/>
            <a:chOff x="5570094" y="5174529"/>
            <a:chExt cx="945737" cy="415849"/>
          </a:xfrm>
        </p:grpSpPr>
        <p:sp>
          <p:nvSpPr>
            <p:cNvPr id="448" name="曲线"/>
            <p:cNvSpPr>
              <a:spLocks/>
            </p:cNvSpPr>
            <p:nvPr/>
          </p:nvSpPr>
          <p:spPr>
            <a:xfrm rot="0">
              <a:off x="5570094" y="5174529"/>
              <a:ext cx="945737" cy="41584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2"/>
              <a:stretch>
                <a:fillRect t="-30" b="-35"/>
              </a:stretch>
            </a:blipFill>
            <a:ln cmpd="sng" cap="flat">
              <a:noFill/>
              <a:prstDash val="solid"/>
              <a:miter/>
            </a:ln>
          </p:spPr>
        </p:sp>
      </p:grpSp>
      <p:grpSp>
        <p:nvGrpSpPr>
          <p:cNvPr id="451" name="تجميع"/>
          <p:cNvGrpSpPr>
            <a:grpSpLocks/>
          </p:cNvGrpSpPr>
          <p:nvPr/>
        </p:nvGrpSpPr>
        <p:grpSpPr>
          <a:xfrm>
            <a:off x="4396840" y="4880704"/>
            <a:ext cx="828986" cy="807841"/>
            <a:chOff x="4396840" y="4880704"/>
            <a:chExt cx="828986" cy="807841"/>
          </a:xfrm>
        </p:grpSpPr>
        <p:sp>
          <p:nvSpPr>
            <p:cNvPr id="450" name="曲线"/>
            <p:cNvSpPr>
              <a:spLocks/>
            </p:cNvSpPr>
            <p:nvPr/>
          </p:nvSpPr>
          <p:spPr>
            <a:xfrm rot="0">
              <a:off x="4396840" y="4880704"/>
              <a:ext cx="828986" cy="80784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3"/>
              <a:stretch>
                <a:fillRect t="-1309" b="-1309"/>
              </a:stretch>
            </a:blipFill>
            <a:ln cmpd="sng" cap="flat">
              <a:noFill/>
              <a:prstDash val="solid"/>
              <a:miter/>
            </a:ln>
          </p:spPr>
        </p:sp>
      </p:grpSp>
      <p:grpSp>
        <p:nvGrpSpPr>
          <p:cNvPr id="453" name="تجميع"/>
          <p:cNvGrpSpPr>
            <a:grpSpLocks/>
          </p:cNvGrpSpPr>
          <p:nvPr/>
        </p:nvGrpSpPr>
        <p:grpSpPr>
          <a:xfrm rot="5363100">
            <a:off x="2875134" y="5239910"/>
            <a:ext cx="526763" cy="5608"/>
            <a:chOff x="2875134" y="5239910"/>
            <a:chExt cx="526763" cy="5608"/>
          </a:xfrm>
        </p:grpSpPr>
        <p:sp>
          <p:nvSpPr>
            <p:cNvPr id="452" name="曲线"/>
            <p:cNvSpPr>
              <a:spLocks/>
            </p:cNvSpPr>
            <p:nvPr/>
          </p:nvSpPr>
          <p:spPr>
            <a:xfrm rot="0">
              <a:off x="2875134" y="5239910"/>
              <a:ext cx="526763" cy="5608"/>
            </a:xfrm>
            <a:custGeom>
              <a:gdLst>
                <a:gd name="T1" fmla="*/ 0 w 21600"/>
                <a:gd name="T2" fmla="*/ 0 h 21600"/>
                <a:gd name="T3" fmla="*/ 21600 w 21600"/>
                <a:gd name="T4" fmla="*/ 21600 h 21600"/>
              </a:gdLst>
              <a:rect l="T1" t="T2" r="T3" b="T4"/>
              <a:pathLst>
                <a:path w="21600" h="21600">
                  <a:moveTo>
                    <a:pt x="114" y="0"/>
                  </a:moveTo>
                  <a:lnTo>
                    <a:pt x="21485" y="0"/>
                  </a:lnTo>
                  <a:cubicBezTo>
                    <a:pt x="21549" y="0"/>
                    <a:pt x="21600" y="4603"/>
                    <a:pt x="21600" y="10801"/>
                  </a:cubicBezTo>
                  <a:cubicBezTo>
                    <a:pt x="21600" y="16996"/>
                    <a:pt x="21551" y="21600"/>
                    <a:pt x="21485" y="21600"/>
                  </a:cubicBezTo>
                  <a:lnTo>
                    <a:pt x="114" y="21600"/>
                  </a:lnTo>
                  <a:cubicBezTo>
                    <a:pt x="48" y="21600"/>
                    <a:pt x="0" y="16819"/>
                    <a:pt x="0" y="10801"/>
                  </a:cubicBezTo>
                  <a:cubicBezTo>
                    <a:pt x="0" y="4780"/>
                    <a:pt x="48" y="0"/>
                    <a:pt x="114" y="0"/>
                  </a:cubicBezTo>
                  <a:close/>
                </a:path>
              </a:pathLst>
            </a:custGeom>
            <a:solidFill>
              <a:srgbClr val="23666F"/>
            </a:solidFill>
            <a:ln cmpd="sng" cap="flat">
              <a:noFill/>
              <a:prstDash val="solid"/>
              <a:miter/>
            </a:ln>
          </p:spPr>
        </p:sp>
      </p:grpSp>
      <p:grpSp>
        <p:nvGrpSpPr>
          <p:cNvPr id="455" name="تجميع"/>
          <p:cNvGrpSpPr>
            <a:grpSpLocks/>
          </p:cNvGrpSpPr>
          <p:nvPr/>
        </p:nvGrpSpPr>
        <p:grpSpPr>
          <a:xfrm rot="5363100">
            <a:off x="4128210" y="5309676"/>
            <a:ext cx="526762" cy="5608"/>
            <a:chOff x="4128210" y="5309676"/>
            <a:chExt cx="526762" cy="5608"/>
          </a:xfrm>
        </p:grpSpPr>
        <p:sp>
          <p:nvSpPr>
            <p:cNvPr id="454" name="曲线"/>
            <p:cNvSpPr>
              <a:spLocks/>
            </p:cNvSpPr>
            <p:nvPr/>
          </p:nvSpPr>
          <p:spPr>
            <a:xfrm rot="0">
              <a:off x="4128210" y="5309676"/>
              <a:ext cx="526762" cy="5608"/>
            </a:xfrm>
            <a:custGeom>
              <a:gdLst>
                <a:gd name="T1" fmla="*/ 0 w 21600"/>
                <a:gd name="T2" fmla="*/ 0 h 21600"/>
                <a:gd name="T3" fmla="*/ 21600 w 21600"/>
                <a:gd name="T4" fmla="*/ 21600 h 21600"/>
              </a:gdLst>
              <a:rect l="T1" t="T2" r="T3" b="T4"/>
              <a:pathLst>
                <a:path w="21600" h="21600">
                  <a:moveTo>
                    <a:pt x="114" y="0"/>
                  </a:moveTo>
                  <a:lnTo>
                    <a:pt x="21485" y="0"/>
                  </a:lnTo>
                  <a:cubicBezTo>
                    <a:pt x="21549" y="0"/>
                    <a:pt x="21600" y="4603"/>
                    <a:pt x="21600" y="10801"/>
                  </a:cubicBezTo>
                  <a:cubicBezTo>
                    <a:pt x="21600" y="16996"/>
                    <a:pt x="21551" y="21600"/>
                    <a:pt x="21485" y="21600"/>
                  </a:cubicBezTo>
                  <a:lnTo>
                    <a:pt x="114" y="21600"/>
                  </a:lnTo>
                  <a:cubicBezTo>
                    <a:pt x="48" y="21600"/>
                    <a:pt x="0" y="16819"/>
                    <a:pt x="0" y="10801"/>
                  </a:cubicBezTo>
                  <a:cubicBezTo>
                    <a:pt x="0" y="4780"/>
                    <a:pt x="48" y="0"/>
                    <a:pt x="114" y="0"/>
                  </a:cubicBezTo>
                  <a:close/>
                </a:path>
              </a:pathLst>
            </a:custGeom>
            <a:solidFill>
              <a:srgbClr val="23666F"/>
            </a:solidFill>
            <a:ln cmpd="sng" cap="flat">
              <a:noFill/>
              <a:prstDash val="solid"/>
              <a:miter/>
            </a:ln>
          </p:spPr>
        </p:sp>
      </p:grpSp>
      <p:grpSp>
        <p:nvGrpSpPr>
          <p:cNvPr id="457" name="تجميع"/>
          <p:cNvGrpSpPr>
            <a:grpSpLocks/>
          </p:cNvGrpSpPr>
          <p:nvPr/>
        </p:nvGrpSpPr>
        <p:grpSpPr>
          <a:xfrm rot="5363100">
            <a:off x="7480940" y="5264915"/>
            <a:ext cx="526763" cy="5608"/>
            <a:chOff x="7480940" y="5264915"/>
            <a:chExt cx="526763" cy="5608"/>
          </a:xfrm>
        </p:grpSpPr>
        <p:sp>
          <p:nvSpPr>
            <p:cNvPr id="456" name="曲线"/>
            <p:cNvSpPr>
              <a:spLocks/>
            </p:cNvSpPr>
            <p:nvPr/>
          </p:nvSpPr>
          <p:spPr>
            <a:xfrm rot="0">
              <a:off x="7480940" y="5264915"/>
              <a:ext cx="526763" cy="5608"/>
            </a:xfrm>
            <a:custGeom>
              <a:gdLst>
                <a:gd name="T1" fmla="*/ 0 w 21600"/>
                <a:gd name="T2" fmla="*/ 0 h 21600"/>
                <a:gd name="T3" fmla="*/ 21600 w 21600"/>
                <a:gd name="T4" fmla="*/ 21600 h 21600"/>
              </a:gdLst>
              <a:rect l="T1" t="T2" r="T3" b="T4"/>
              <a:pathLst>
                <a:path w="21600" h="21600">
                  <a:moveTo>
                    <a:pt x="114" y="0"/>
                  </a:moveTo>
                  <a:lnTo>
                    <a:pt x="21485" y="0"/>
                  </a:lnTo>
                  <a:cubicBezTo>
                    <a:pt x="21549" y="0"/>
                    <a:pt x="21600" y="4603"/>
                    <a:pt x="21600" y="10801"/>
                  </a:cubicBezTo>
                  <a:cubicBezTo>
                    <a:pt x="21600" y="16996"/>
                    <a:pt x="21550" y="21600"/>
                    <a:pt x="21485" y="21600"/>
                  </a:cubicBezTo>
                  <a:lnTo>
                    <a:pt x="114" y="21600"/>
                  </a:lnTo>
                  <a:cubicBezTo>
                    <a:pt x="49" y="21600"/>
                    <a:pt x="0" y="16819"/>
                    <a:pt x="0" y="10801"/>
                  </a:cubicBezTo>
                  <a:cubicBezTo>
                    <a:pt x="0" y="4780"/>
                    <a:pt x="49" y="0"/>
                    <a:pt x="114" y="0"/>
                  </a:cubicBezTo>
                  <a:close/>
                </a:path>
              </a:pathLst>
            </a:custGeom>
            <a:solidFill>
              <a:srgbClr val="23666F"/>
            </a:solidFill>
            <a:ln cmpd="sng" cap="flat">
              <a:noFill/>
              <a:prstDash val="solid"/>
              <a:miter/>
            </a:ln>
          </p:spPr>
        </p:sp>
      </p:grpSp>
      <p:grpSp>
        <p:nvGrpSpPr>
          <p:cNvPr id="459" name="تجميع"/>
          <p:cNvGrpSpPr>
            <a:grpSpLocks/>
          </p:cNvGrpSpPr>
          <p:nvPr/>
        </p:nvGrpSpPr>
        <p:grpSpPr>
          <a:xfrm rot="5363100">
            <a:off x="6337849" y="5341553"/>
            <a:ext cx="526763" cy="5608"/>
            <a:chOff x="6337849" y="5341553"/>
            <a:chExt cx="526763" cy="5608"/>
          </a:xfrm>
        </p:grpSpPr>
        <p:sp>
          <p:nvSpPr>
            <p:cNvPr id="458" name="曲线"/>
            <p:cNvSpPr>
              <a:spLocks/>
            </p:cNvSpPr>
            <p:nvPr/>
          </p:nvSpPr>
          <p:spPr>
            <a:xfrm rot="0">
              <a:off x="6337849" y="5341553"/>
              <a:ext cx="526763" cy="5608"/>
            </a:xfrm>
            <a:custGeom>
              <a:gdLst>
                <a:gd name="T1" fmla="*/ 0 w 21600"/>
                <a:gd name="T2" fmla="*/ 0 h 21600"/>
                <a:gd name="T3" fmla="*/ 21600 w 21600"/>
                <a:gd name="T4" fmla="*/ 21600 h 21600"/>
              </a:gdLst>
              <a:rect l="T1" t="T2" r="T3" b="T4"/>
              <a:pathLst>
                <a:path w="21600" h="21600">
                  <a:moveTo>
                    <a:pt x="114" y="0"/>
                  </a:moveTo>
                  <a:lnTo>
                    <a:pt x="21485" y="0"/>
                  </a:lnTo>
                  <a:cubicBezTo>
                    <a:pt x="21549" y="0"/>
                    <a:pt x="21600" y="4603"/>
                    <a:pt x="21600" y="10801"/>
                  </a:cubicBezTo>
                  <a:cubicBezTo>
                    <a:pt x="21600" y="16996"/>
                    <a:pt x="21550" y="21600"/>
                    <a:pt x="21485" y="21600"/>
                  </a:cubicBezTo>
                  <a:lnTo>
                    <a:pt x="114" y="21600"/>
                  </a:lnTo>
                  <a:cubicBezTo>
                    <a:pt x="49" y="21600"/>
                    <a:pt x="0" y="16819"/>
                    <a:pt x="0" y="10801"/>
                  </a:cubicBezTo>
                  <a:cubicBezTo>
                    <a:pt x="0" y="4780"/>
                    <a:pt x="49" y="0"/>
                    <a:pt x="114" y="0"/>
                  </a:cubicBezTo>
                  <a:close/>
                </a:path>
              </a:pathLst>
            </a:custGeom>
            <a:solidFill>
              <a:srgbClr val="23666F"/>
            </a:solidFill>
            <a:ln cmpd="sng" cap="flat">
              <a:noFill/>
              <a:prstDash val="solid"/>
              <a:miter/>
            </a:ln>
          </p:spPr>
        </p:sp>
      </p:grpSp>
      <p:grpSp>
        <p:nvGrpSpPr>
          <p:cNvPr id="461" name="تجميع"/>
          <p:cNvGrpSpPr>
            <a:grpSpLocks/>
          </p:cNvGrpSpPr>
          <p:nvPr/>
        </p:nvGrpSpPr>
        <p:grpSpPr>
          <a:xfrm rot="5363100">
            <a:off x="5032354" y="5350221"/>
            <a:ext cx="526763" cy="5608"/>
            <a:chOff x="5032354" y="5350221"/>
            <a:chExt cx="526763" cy="5608"/>
          </a:xfrm>
        </p:grpSpPr>
        <p:sp>
          <p:nvSpPr>
            <p:cNvPr id="460" name="曲线"/>
            <p:cNvSpPr>
              <a:spLocks/>
            </p:cNvSpPr>
            <p:nvPr/>
          </p:nvSpPr>
          <p:spPr>
            <a:xfrm rot="0">
              <a:off x="5032354" y="5350221"/>
              <a:ext cx="526763" cy="5608"/>
            </a:xfrm>
            <a:custGeom>
              <a:gdLst>
                <a:gd name="T1" fmla="*/ 0 w 21600"/>
                <a:gd name="T2" fmla="*/ 0 h 21600"/>
                <a:gd name="T3" fmla="*/ 21600 w 21600"/>
                <a:gd name="T4" fmla="*/ 21600 h 21600"/>
              </a:gdLst>
              <a:rect l="T1" t="T2" r="T3" b="T4"/>
              <a:pathLst>
                <a:path w="21600" h="21600">
                  <a:moveTo>
                    <a:pt x="114" y="0"/>
                  </a:moveTo>
                  <a:lnTo>
                    <a:pt x="21485" y="0"/>
                  </a:lnTo>
                  <a:cubicBezTo>
                    <a:pt x="21549" y="0"/>
                    <a:pt x="21600" y="4603"/>
                    <a:pt x="21600" y="10801"/>
                  </a:cubicBezTo>
                  <a:cubicBezTo>
                    <a:pt x="21600" y="16996"/>
                    <a:pt x="21550" y="21600"/>
                    <a:pt x="21485" y="21600"/>
                  </a:cubicBezTo>
                  <a:lnTo>
                    <a:pt x="114" y="21600"/>
                  </a:lnTo>
                  <a:cubicBezTo>
                    <a:pt x="49" y="21600"/>
                    <a:pt x="0" y="16819"/>
                    <a:pt x="0" y="10801"/>
                  </a:cubicBezTo>
                  <a:cubicBezTo>
                    <a:pt x="0" y="4780"/>
                    <a:pt x="49" y="0"/>
                    <a:pt x="114" y="0"/>
                  </a:cubicBezTo>
                  <a:close/>
                </a:path>
              </a:pathLst>
            </a:custGeom>
            <a:solidFill>
              <a:srgbClr val="23666F"/>
            </a:solidFill>
            <a:ln cmpd="sng" cap="flat">
              <a:noFill/>
              <a:prstDash val="solid"/>
              <a:miter/>
            </a:ln>
          </p:spPr>
        </p:sp>
      </p:grpSp>
      <p:grpSp>
        <p:nvGrpSpPr>
          <p:cNvPr id="463" name="تجميع"/>
          <p:cNvGrpSpPr>
            <a:grpSpLocks/>
          </p:cNvGrpSpPr>
          <p:nvPr/>
        </p:nvGrpSpPr>
        <p:grpSpPr>
          <a:xfrm>
            <a:off x="12681605" y="4908637"/>
            <a:ext cx="518158" cy="655471"/>
            <a:chOff x="12681605" y="4908637"/>
            <a:chExt cx="518158" cy="655471"/>
          </a:xfrm>
        </p:grpSpPr>
        <p:sp>
          <p:nvSpPr>
            <p:cNvPr id="462" name="曲线" descr="غرفة الزلفي"/>
            <p:cNvSpPr>
              <a:spLocks/>
            </p:cNvSpPr>
            <p:nvPr/>
          </p:nvSpPr>
          <p:spPr>
            <a:xfrm rot="0">
              <a:off x="12681605" y="4908637"/>
              <a:ext cx="518158" cy="65547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4"/>
              <a:stretch>
                <a:fillRect t="-65" r="4" b="-62"/>
              </a:stretch>
            </a:blipFill>
            <a:ln cmpd="sng" cap="flat">
              <a:noFill/>
              <a:prstDash val="solid"/>
              <a:miter/>
            </a:ln>
          </p:spPr>
        </p:sp>
      </p:grpSp>
      <p:grpSp>
        <p:nvGrpSpPr>
          <p:cNvPr id="465" name="تجميع"/>
          <p:cNvGrpSpPr>
            <a:grpSpLocks/>
          </p:cNvGrpSpPr>
          <p:nvPr/>
        </p:nvGrpSpPr>
        <p:grpSpPr>
          <a:xfrm>
            <a:off x="3417012" y="5082097"/>
            <a:ext cx="869527" cy="502125"/>
            <a:chOff x="3417012" y="5082097"/>
            <a:chExt cx="869527" cy="502125"/>
          </a:xfrm>
        </p:grpSpPr>
        <p:sp>
          <p:nvSpPr>
            <p:cNvPr id="464" name="曲线"/>
            <p:cNvSpPr>
              <a:spLocks/>
            </p:cNvSpPr>
            <p:nvPr/>
          </p:nvSpPr>
          <p:spPr>
            <a:xfrm rot="0">
              <a:off x="3417012" y="5082097"/>
              <a:ext cx="869527" cy="50212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5"/>
              <a:stretch>
                <a:fillRect t="-3886" b="-3889"/>
              </a:stretch>
            </a:blipFill>
            <a:ln cmpd="sng" cap="flat">
              <a:noFill/>
              <a:prstDash val="solid"/>
              <a:miter/>
            </a:ln>
          </p:spPr>
        </p:sp>
      </p:grpSp>
      <p:grpSp>
        <p:nvGrpSpPr>
          <p:cNvPr id="467" name="تجميع"/>
          <p:cNvGrpSpPr>
            <a:grpSpLocks/>
          </p:cNvGrpSpPr>
          <p:nvPr/>
        </p:nvGrpSpPr>
        <p:grpSpPr>
          <a:xfrm>
            <a:off x="10240054" y="5171655"/>
            <a:ext cx="1118496" cy="480958"/>
            <a:chOff x="10240054" y="5171655"/>
            <a:chExt cx="1118496" cy="480958"/>
          </a:xfrm>
        </p:grpSpPr>
        <p:sp>
          <p:nvSpPr>
            <p:cNvPr id="466" name="曲线"/>
            <p:cNvSpPr>
              <a:spLocks/>
            </p:cNvSpPr>
            <p:nvPr/>
          </p:nvSpPr>
          <p:spPr>
            <a:xfrm rot="0">
              <a:off x="10240054" y="5171655"/>
              <a:ext cx="1118496" cy="48095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6"/>
              <a:stretch>
                <a:fillRect t="-11915" b="-11914"/>
              </a:stretch>
            </a:blipFill>
            <a:ln cmpd="sng" cap="flat">
              <a:noFill/>
              <a:prstDash val="solid"/>
              <a:miter/>
            </a:ln>
          </p:spPr>
        </p:sp>
      </p:grpSp>
      <p:grpSp>
        <p:nvGrpSpPr>
          <p:cNvPr id="469" name="تجميع"/>
          <p:cNvGrpSpPr>
            <a:grpSpLocks/>
          </p:cNvGrpSpPr>
          <p:nvPr/>
        </p:nvGrpSpPr>
        <p:grpSpPr>
          <a:xfrm>
            <a:off x="11584051" y="5079577"/>
            <a:ext cx="652360" cy="434335"/>
            <a:chOff x="11584051" y="5079577"/>
            <a:chExt cx="652360" cy="434335"/>
          </a:xfrm>
        </p:grpSpPr>
        <p:sp>
          <p:nvSpPr>
            <p:cNvPr id="468" name="曲线"/>
            <p:cNvSpPr>
              <a:spLocks/>
            </p:cNvSpPr>
            <p:nvPr/>
          </p:nvSpPr>
          <p:spPr>
            <a:xfrm rot="0">
              <a:off x="11584051" y="5079577"/>
              <a:ext cx="652360" cy="4343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7"/>
              <a:stretch>
                <a:fillRect t="-3240" r="2" b="-3240"/>
              </a:stretch>
            </a:blipFill>
            <a:ln cmpd="sng" cap="flat">
              <a:noFill/>
              <a:prstDash val="solid"/>
              <a:miter/>
            </a:ln>
          </p:spPr>
        </p:sp>
      </p:grpSp>
      <p:sp>
        <p:nvSpPr>
          <p:cNvPr id="470" name="مستطيل"/>
          <p:cNvSpPr>
            <a:spLocks/>
          </p:cNvSpPr>
          <p:nvPr/>
        </p:nvSpPr>
        <p:spPr>
          <a:xfrm rot="0">
            <a:off x="1452207" y="279739"/>
            <a:ext cx="1122283"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الشركاء</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390105778"/>
      </p:ext>
    </p:extLst>
  </p:cSld>
  <p:clrMapOvr>
    <a:masterClrMapping/>
  </p:clrMapOvr>
</p:sld>
</file>

<file path=ppt/slides/slide1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477"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478"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479"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11</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480"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481"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482"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483"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484"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489" name="تجميع"/>
          <p:cNvGrpSpPr>
            <a:grpSpLocks/>
          </p:cNvGrpSpPr>
          <p:nvPr/>
        </p:nvGrpSpPr>
        <p:grpSpPr>
          <a:xfrm>
            <a:off x="15677749" y="1789460"/>
            <a:ext cx="1329778" cy="1797448"/>
            <a:chOff x="15677749" y="1789460"/>
            <a:chExt cx="1329778" cy="1797448"/>
          </a:xfrm>
        </p:grpSpPr>
        <p:grpSp>
          <p:nvGrpSpPr>
            <p:cNvPr id="487" name="تجميع"/>
            <p:cNvGrpSpPr>
              <a:grpSpLocks/>
            </p:cNvGrpSpPr>
            <p:nvPr/>
          </p:nvGrpSpPr>
          <p:grpSpPr>
            <a:xfrm>
              <a:off x="15677749" y="1789460"/>
              <a:ext cx="1329778" cy="1292563"/>
              <a:chOff x="15677749" y="1789460"/>
              <a:chExt cx="1329778" cy="1292563"/>
            </a:xfrm>
          </p:grpSpPr>
          <p:sp>
            <p:nvSpPr>
              <p:cNvPr id="485" name="曲线"/>
              <p:cNvSpPr>
                <a:spLocks/>
              </p:cNvSpPr>
              <p:nvPr/>
            </p:nvSpPr>
            <p:spPr>
              <a:xfrm rot="0">
                <a:off x="15685770" y="1797481"/>
                <a:ext cx="1313780" cy="1276479"/>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7"/>
                <a:stretch>
                  <a:fillRect l="-610" t="-3725" r="381" b="-2707"/>
                </a:stretch>
              </a:blipFill>
              <a:ln cmpd="sng" cap="flat">
                <a:noFill/>
                <a:prstDash val="solid"/>
                <a:miter/>
              </a:ln>
            </p:spPr>
          </p:sp>
          <p:sp>
            <p:nvSpPr>
              <p:cNvPr id="486" name="曲线"/>
              <p:cNvSpPr>
                <a:spLocks/>
              </p:cNvSpPr>
              <p:nvPr/>
            </p:nvSpPr>
            <p:spPr>
              <a:xfrm rot="0">
                <a:off x="15677749" y="1789460"/>
                <a:ext cx="1329778" cy="1292563"/>
              </a:xfrm>
              <a:custGeom>
                <a:gdLst>
                  <a:gd name="T1" fmla="*/ 0 w 21600"/>
                  <a:gd name="T2" fmla="*/ 0 h 21600"/>
                  <a:gd name="T3" fmla="*/ 21600 w 21600"/>
                  <a:gd name="T4" fmla="*/ 21600 h 21600"/>
                </a:gdLst>
                <a:rect l="T1" t="T2" r="T3" b="T4"/>
                <a:pathLst>
                  <a:path w="21600" h="21600">
                    <a:moveTo>
                      <a:pt x="8181" y="264"/>
                    </a:moveTo>
                    <a:cubicBezTo>
                      <a:pt x="3627" y="1462"/>
                      <a:pt x="260" y="5712"/>
                      <a:pt x="260" y="10769"/>
                    </a:cubicBezTo>
                    <a:lnTo>
                      <a:pt x="130" y="10769"/>
                    </a:lnTo>
                    <a:lnTo>
                      <a:pt x="260" y="10769"/>
                    </a:lnTo>
                    <a:lnTo>
                      <a:pt x="260" y="21465"/>
                    </a:lnTo>
                    <a:lnTo>
                      <a:pt x="130" y="21465"/>
                    </a:lnTo>
                    <a:lnTo>
                      <a:pt x="130" y="21331"/>
                    </a:lnTo>
                    <a:lnTo>
                      <a:pt x="13207" y="21331"/>
                    </a:lnTo>
                    <a:lnTo>
                      <a:pt x="13207" y="21465"/>
                    </a:lnTo>
                    <a:lnTo>
                      <a:pt x="13177" y="21334"/>
                    </a:lnTo>
                    <a:cubicBezTo>
                      <a:pt x="17852" y="20225"/>
                      <a:pt x="21339" y="15916"/>
                      <a:pt x="21339" y="10769"/>
                    </a:cubicBezTo>
                    <a:lnTo>
                      <a:pt x="21469" y="10769"/>
                    </a:lnTo>
                    <a:lnTo>
                      <a:pt x="21339" y="10769"/>
                    </a:lnTo>
                    <a:lnTo>
                      <a:pt x="21339" y="134"/>
                    </a:lnTo>
                    <a:lnTo>
                      <a:pt x="21469" y="134"/>
                    </a:lnTo>
                    <a:lnTo>
                      <a:pt x="21469" y="268"/>
                    </a:lnTo>
                    <a:lnTo>
                      <a:pt x="8148" y="268"/>
                    </a:lnTo>
                    <a:lnTo>
                      <a:pt x="8148" y="134"/>
                    </a:lnTo>
                    <a:lnTo>
                      <a:pt x="8181" y="263"/>
                    </a:lnTo>
                  </a:path>
                  <a:path w="21600" h="21600">
                    <a:moveTo>
                      <a:pt x="8117" y="4"/>
                    </a:moveTo>
                    <a:cubicBezTo>
                      <a:pt x="8127" y="1"/>
                      <a:pt x="8138" y="0"/>
                      <a:pt x="8149" y="0"/>
                    </a:cubicBezTo>
                    <a:lnTo>
                      <a:pt x="21469" y="0"/>
                    </a:lnTo>
                    <a:cubicBezTo>
                      <a:pt x="21541" y="0"/>
                      <a:pt x="21600" y="60"/>
                      <a:pt x="21600" y="134"/>
                    </a:cubicBezTo>
                    <a:lnTo>
                      <a:pt x="21600" y="10769"/>
                    </a:lnTo>
                    <a:cubicBezTo>
                      <a:pt x="21600" y="16044"/>
                      <a:pt x="18027" y="20460"/>
                      <a:pt x="13235" y="21596"/>
                    </a:cubicBezTo>
                    <a:cubicBezTo>
                      <a:pt x="13226" y="21598"/>
                      <a:pt x="13216" y="21600"/>
                      <a:pt x="13206" y="21600"/>
                    </a:cubicBezTo>
                    <a:lnTo>
                      <a:pt x="130" y="21600"/>
                    </a:lnTo>
                    <a:cubicBezTo>
                      <a:pt x="58" y="21600"/>
                      <a:pt x="0" y="21539"/>
                      <a:pt x="0" y="21465"/>
                    </a:cubicBezTo>
                    <a:lnTo>
                      <a:pt x="0" y="10769"/>
                    </a:lnTo>
                    <a:cubicBezTo>
                      <a:pt x="0" y="5586"/>
                      <a:pt x="3450" y="1231"/>
                      <a:pt x="8117" y="4"/>
                    </a:cubicBezTo>
                    <a:close/>
                  </a:path>
                </a:pathLst>
              </a:custGeom>
              <a:solidFill>
                <a:srgbClr val="025D4D"/>
              </a:solidFill>
              <a:ln cmpd="sng" cap="flat">
                <a:noFill/>
                <a:prstDash val="solid"/>
                <a:miter/>
              </a:ln>
            </p:spPr>
          </p:sp>
        </p:grpSp>
        <p:sp>
          <p:nvSpPr>
            <p:cNvPr id="488" name="مستطيل"/>
            <p:cNvSpPr>
              <a:spLocks/>
            </p:cNvSpPr>
            <p:nvPr/>
          </p:nvSpPr>
          <p:spPr>
            <a:xfrm rot="0">
              <a:off x="15716887" y="3242517"/>
              <a:ext cx="1238511"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د. ﻏﺴﺎن أﺣﻤﺪ اﻟﺴﻠﻴﻤﺎن</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رﺋﻴﺲ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494" name="تجميع"/>
          <p:cNvGrpSpPr>
            <a:grpSpLocks/>
          </p:cNvGrpSpPr>
          <p:nvPr/>
        </p:nvGrpSpPr>
        <p:grpSpPr>
          <a:xfrm>
            <a:off x="14056046" y="1789460"/>
            <a:ext cx="1347017" cy="1797448"/>
            <a:chOff x="14056046" y="1789460"/>
            <a:chExt cx="1347017" cy="1797448"/>
          </a:xfrm>
        </p:grpSpPr>
        <p:grpSp>
          <p:nvGrpSpPr>
            <p:cNvPr id="492" name="تجميع"/>
            <p:cNvGrpSpPr>
              <a:grpSpLocks/>
            </p:cNvGrpSpPr>
            <p:nvPr/>
          </p:nvGrpSpPr>
          <p:grpSpPr>
            <a:xfrm>
              <a:off x="14071161" y="1789460"/>
              <a:ext cx="1329778" cy="1292563"/>
              <a:chOff x="14071161" y="1789460"/>
              <a:chExt cx="1329778" cy="1292563"/>
            </a:xfrm>
          </p:grpSpPr>
          <p:sp>
            <p:nvSpPr>
              <p:cNvPr id="490" name="曲线"/>
              <p:cNvSpPr>
                <a:spLocks/>
              </p:cNvSpPr>
              <p:nvPr/>
            </p:nvSpPr>
            <p:spPr>
              <a:xfrm rot="0">
                <a:off x="14079182" y="1797481"/>
                <a:ext cx="1313780" cy="1276479"/>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8"/>
                <a:stretch>
                  <a:fillRect l="-610" t="-2540" r="381" b="-1522"/>
                </a:stretch>
              </a:blipFill>
              <a:ln cmpd="sng" cap="flat">
                <a:noFill/>
                <a:prstDash val="solid"/>
                <a:miter/>
              </a:ln>
            </p:spPr>
          </p:sp>
          <p:sp>
            <p:nvSpPr>
              <p:cNvPr id="491" name="曲线"/>
              <p:cNvSpPr>
                <a:spLocks/>
              </p:cNvSpPr>
              <p:nvPr/>
            </p:nvSpPr>
            <p:spPr>
              <a:xfrm rot="0">
                <a:off x="14071161" y="1789460"/>
                <a:ext cx="1329778" cy="1292563"/>
              </a:xfrm>
              <a:custGeom>
                <a:gdLst>
                  <a:gd name="T1" fmla="*/ 0 w 21600"/>
                  <a:gd name="T2" fmla="*/ 0 h 21600"/>
                  <a:gd name="T3" fmla="*/ 21600 w 21600"/>
                  <a:gd name="T4" fmla="*/ 21600 h 21600"/>
                </a:gdLst>
                <a:rect l="T1" t="T2" r="T3" b="T4"/>
                <a:pathLst>
                  <a:path w="21600" h="21600">
                    <a:moveTo>
                      <a:pt x="8181" y="264"/>
                    </a:moveTo>
                    <a:cubicBezTo>
                      <a:pt x="3627" y="1462"/>
                      <a:pt x="260" y="5712"/>
                      <a:pt x="260" y="10769"/>
                    </a:cubicBezTo>
                    <a:lnTo>
                      <a:pt x="130" y="10769"/>
                    </a:lnTo>
                    <a:lnTo>
                      <a:pt x="260" y="10769"/>
                    </a:lnTo>
                    <a:lnTo>
                      <a:pt x="260" y="21465"/>
                    </a:lnTo>
                    <a:lnTo>
                      <a:pt x="130" y="21465"/>
                    </a:lnTo>
                    <a:lnTo>
                      <a:pt x="130" y="21331"/>
                    </a:lnTo>
                    <a:lnTo>
                      <a:pt x="13207" y="21331"/>
                    </a:lnTo>
                    <a:lnTo>
                      <a:pt x="13207" y="21465"/>
                    </a:lnTo>
                    <a:lnTo>
                      <a:pt x="13177" y="21334"/>
                    </a:lnTo>
                    <a:cubicBezTo>
                      <a:pt x="17852" y="20225"/>
                      <a:pt x="21339" y="15916"/>
                      <a:pt x="21339" y="10769"/>
                    </a:cubicBezTo>
                    <a:lnTo>
                      <a:pt x="21469" y="10769"/>
                    </a:lnTo>
                    <a:lnTo>
                      <a:pt x="21339" y="10769"/>
                    </a:lnTo>
                    <a:lnTo>
                      <a:pt x="21339" y="134"/>
                    </a:lnTo>
                    <a:lnTo>
                      <a:pt x="21469" y="134"/>
                    </a:lnTo>
                    <a:lnTo>
                      <a:pt x="21469" y="268"/>
                    </a:lnTo>
                    <a:lnTo>
                      <a:pt x="8148" y="268"/>
                    </a:lnTo>
                    <a:lnTo>
                      <a:pt x="8148" y="134"/>
                    </a:lnTo>
                    <a:lnTo>
                      <a:pt x="8181" y="263"/>
                    </a:lnTo>
                  </a:path>
                  <a:path w="21600" h="21600">
                    <a:moveTo>
                      <a:pt x="8117" y="4"/>
                    </a:moveTo>
                    <a:cubicBezTo>
                      <a:pt x="8127" y="1"/>
                      <a:pt x="8138" y="0"/>
                      <a:pt x="8149" y="0"/>
                    </a:cubicBezTo>
                    <a:lnTo>
                      <a:pt x="21469" y="0"/>
                    </a:lnTo>
                    <a:cubicBezTo>
                      <a:pt x="21541" y="0"/>
                      <a:pt x="21600" y="60"/>
                      <a:pt x="21600" y="134"/>
                    </a:cubicBezTo>
                    <a:lnTo>
                      <a:pt x="21600" y="10769"/>
                    </a:lnTo>
                    <a:cubicBezTo>
                      <a:pt x="21600" y="16044"/>
                      <a:pt x="18027" y="20460"/>
                      <a:pt x="13235" y="21596"/>
                    </a:cubicBezTo>
                    <a:cubicBezTo>
                      <a:pt x="13226" y="21598"/>
                      <a:pt x="13216" y="21600"/>
                      <a:pt x="13206" y="21600"/>
                    </a:cubicBezTo>
                    <a:lnTo>
                      <a:pt x="130" y="21600"/>
                    </a:lnTo>
                    <a:cubicBezTo>
                      <a:pt x="58" y="21600"/>
                      <a:pt x="0" y="21539"/>
                      <a:pt x="0" y="21465"/>
                    </a:cubicBezTo>
                    <a:lnTo>
                      <a:pt x="0" y="10769"/>
                    </a:lnTo>
                    <a:cubicBezTo>
                      <a:pt x="0" y="5586"/>
                      <a:pt x="3450" y="1231"/>
                      <a:pt x="8117" y="4"/>
                    </a:cubicBezTo>
                    <a:close/>
                  </a:path>
                </a:pathLst>
              </a:custGeom>
              <a:solidFill>
                <a:srgbClr val="025D4D"/>
              </a:solidFill>
              <a:ln cmpd="sng" cap="flat">
                <a:noFill/>
                <a:prstDash val="solid"/>
                <a:miter/>
              </a:ln>
            </p:spPr>
          </p:sp>
        </p:grpSp>
        <p:sp>
          <p:nvSpPr>
            <p:cNvPr id="493" name="مستطيل"/>
            <p:cNvSpPr>
              <a:spLocks/>
            </p:cNvSpPr>
            <p:nvPr/>
          </p:nvSpPr>
          <p:spPr>
            <a:xfrm rot="0">
              <a:off x="14056046" y="3242517"/>
              <a:ext cx="1347017"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د. إﺑﺮاﻫﻴﻢ ﺳﻠﻴﻤﺎن اﻟﺮاﺟﺤﻲ</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499" name="تجميع"/>
          <p:cNvGrpSpPr>
            <a:grpSpLocks/>
          </p:cNvGrpSpPr>
          <p:nvPr/>
        </p:nvGrpSpPr>
        <p:grpSpPr>
          <a:xfrm>
            <a:off x="12417211" y="1789460"/>
            <a:ext cx="1377053" cy="1797448"/>
            <a:chOff x="12417211" y="1789460"/>
            <a:chExt cx="1377053" cy="1797448"/>
          </a:xfrm>
        </p:grpSpPr>
        <p:grpSp>
          <p:nvGrpSpPr>
            <p:cNvPr id="497" name="تجميع"/>
            <p:cNvGrpSpPr>
              <a:grpSpLocks/>
            </p:cNvGrpSpPr>
            <p:nvPr/>
          </p:nvGrpSpPr>
          <p:grpSpPr>
            <a:xfrm>
              <a:off x="12417211" y="1789460"/>
              <a:ext cx="1377053" cy="1338436"/>
              <a:chOff x="12417211" y="1789460"/>
              <a:chExt cx="1377053" cy="1338436"/>
            </a:xfrm>
          </p:grpSpPr>
          <p:sp>
            <p:nvSpPr>
              <p:cNvPr id="495" name="曲线"/>
              <p:cNvSpPr>
                <a:spLocks/>
              </p:cNvSpPr>
              <p:nvPr/>
            </p:nvSpPr>
            <p:spPr>
              <a:xfrm rot="0">
                <a:off x="12425232" y="1797481"/>
                <a:ext cx="1361012" cy="1322395"/>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5" y="21600"/>
                    </a:lnTo>
                    <a:cubicBezTo>
                      <a:pt x="18027" y="20463"/>
                      <a:pt x="21600" y="16045"/>
                      <a:pt x="21600" y="10769"/>
                    </a:cubicBezTo>
                    <a:lnTo>
                      <a:pt x="21600" y="0"/>
                    </a:lnTo>
                    <a:close/>
                  </a:path>
                </a:pathLst>
              </a:custGeom>
              <a:blipFill rotWithShape="1">
                <a:blip r:embed="rId9"/>
                <a:stretch>
                  <a:fillRect l="-589" t="-2066" r="358" b="-1091"/>
                </a:stretch>
              </a:blipFill>
              <a:ln cmpd="sng" cap="flat">
                <a:noFill/>
                <a:prstDash val="solid"/>
                <a:miter/>
              </a:ln>
            </p:spPr>
          </p:sp>
          <p:sp>
            <p:nvSpPr>
              <p:cNvPr id="496" name="曲线"/>
              <p:cNvSpPr>
                <a:spLocks/>
              </p:cNvSpPr>
              <p:nvPr/>
            </p:nvSpPr>
            <p:spPr>
              <a:xfrm rot="0">
                <a:off x="12417211" y="1789460"/>
                <a:ext cx="1377053" cy="1338436"/>
              </a:xfrm>
              <a:custGeom>
                <a:gdLst>
                  <a:gd name="T1" fmla="*/ 0 w 21600"/>
                  <a:gd name="T2" fmla="*/ 0 h 21600"/>
                  <a:gd name="T3" fmla="*/ 21600 w 21600"/>
                  <a:gd name="T4" fmla="*/ 21600 h 21600"/>
                </a:gdLst>
                <a:rect l="T1" t="T2" r="T3" b="T4"/>
                <a:pathLst>
                  <a:path w="21600" h="21600">
                    <a:moveTo>
                      <a:pt x="8179" y="255"/>
                    </a:moveTo>
                    <a:cubicBezTo>
                      <a:pt x="3621" y="1453"/>
                      <a:pt x="251" y="5707"/>
                      <a:pt x="251" y="10769"/>
                    </a:cubicBezTo>
                    <a:lnTo>
                      <a:pt x="125" y="10769"/>
                    </a:lnTo>
                    <a:lnTo>
                      <a:pt x="251" y="10769"/>
                    </a:lnTo>
                    <a:lnTo>
                      <a:pt x="251" y="21470"/>
                    </a:lnTo>
                    <a:lnTo>
                      <a:pt x="125" y="21470"/>
                    </a:lnTo>
                    <a:lnTo>
                      <a:pt x="125" y="21341"/>
                    </a:lnTo>
                    <a:lnTo>
                      <a:pt x="13207" y="21341"/>
                    </a:lnTo>
                    <a:lnTo>
                      <a:pt x="13207" y="21470"/>
                    </a:lnTo>
                    <a:lnTo>
                      <a:pt x="13178" y="21344"/>
                    </a:lnTo>
                    <a:cubicBezTo>
                      <a:pt x="17858" y="20234"/>
                      <a:pt x="21347" y="15921"/>
                      <a:pt x="21347" y="10769"/>
                    </a:cubicBezTo>
                    <a:lnTo>
                      <a:pt x="21473" y="10769"/>
                    </a:lnTo>
                    <a:lnTo>
                      <a:pt x="21347" y="10769"/>
                    </a:lnTo>
                    <a:lnTo>
                      <a:pt x="21347" y="129"/>
                    </a:lnTo>
                    <a:lnTo>
                      <a:pt x="21473" y="129"/>
                    </a:lnTo>
                    <a:lnTo>
                      <a:pt x="21473" y="258"/>
                    </a:lnTo>
                    <a:lnTo>
                      <a:pt x="8148" y="258"/>
                    </a:lnTo>
                    <a:lnTo>
                      <a:pt x="8148" y="129"/>
                    </a:lnTo>
                    <a:lnTo>
                      <a:pt x="8179" y="254"/>
                    </a:lnTo>
                  </a:path>
                  <a:path w="21600" h="21600">
                    <a:moveTo>
                      <a:pt x="8116" y="4"/>
                    </a:moveTo>
                    <a:cubicBezTo>
                      <a:pt x="8126" y="1"/>
                      <a:pt x="8137" y="0"/>
                      <a:pt x="8148" y="0"/>
                    </a:cubicBezTo>
                    <a:lnTo>
                      <a:pt x="21474" y="0"/>
                    </a:lnTo>
                    <a:cubicBezTo>
                      <a:pt x="21543" y="0"/>
                      <a:pt x="21600" y="58"/>
                      <a:pt x="21600" y="129"/>
                    </a:cubicBezTo>
                    <a:lnTo>
                      <a:pt x="21600" y="10769"/>
                    </a:lnTo>
                    <a:cubicBezTo>
                      <a:pt x="21600" y="16044"/>
                      <a:pt x="18027" y="20460"/>
                      <a:pt x="13236" y="21596"/>
                    </a:cubicBezTo>
                    <a:cubicBezTo>
                      <a:pt x="13226" y="21598"/>
                      <a:pt x="13217" y="21600"/>
                      <a:pt x="13207" y="21600"/>
                    </a:cubicBezTo>
                    <a:lnTo>
                      <a:pt x="125" y="21600"/>
                    </a:lnTo>
                    <a:cubicBezTo>
                      <a:pt x="56" y="21600"/>
                      <a:pt x="0" y="21541"/>
                      <a:pt x="0" y="21470"/>
                    </a:cubicBezTo>
                    <a:lnTo>
                      <a:pt x="0" y="10769"/>
                    </a:lnTo>
                    <a:cubicBezTo>
                      <a:pt x="0" y="5586"/>
                      <a:pt x="3450" y="1232"/>
                      <a:pt x="8116" y="4"/>
                    </a:cubicBezTo>
                    <a:close/>
                  </a:path>
                </a:pathLst>
              </a:custGeom>
              <a:solidFill>
                <a:srgbClr val="025D4D"/>
              </a:solidFill>
              <a:ln cmpd="sng" cap="flat">
                <a:noFill/>
                <a:prstDash val="solid"/>
                <a:miter/>
              </a:ln>
            </p:spPr>
          </p:sp>
        </p:grpSp>
        <p:sp>
          <p:nvSpPr>
            <p:cNvPr id="498" name="مستطيل"/>
            <p:cNvSpPr>
              <a:spLocks/>
            </p:cNvSpPr>
            <p:nvPr/>
          </p:nvSpPr>
          <p:spPr>
            <a:xfrm rot="0">
              <a:off x="12627567" y="3242517"/>
              <a:ext cx="943437"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م</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أﻧﺲ صيرفي</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04" name="تجميع"/>
          <p:cNvGrpSpPr>
            <a:grpSpLocks/>
          </p:cNvGrpSpPr>
          <p:nvPr/>
        </p:nvGrpSpPr>
        <p:grpSpPr>
          <a:xfrm>
            <a:off x="10874380" y="1789418"/>
            <a:ext cx="1281274" cy="1797491"/>
            <a:chOff x="10874380" y="1789418"/>
            <a:chExt cx="1281274" cy="1797491"/>
          </a:xfrm>
        </p:grpSpPr>
        <p:grpSp>
          <p:nvGrpSpPr>
            <p:cNvPr id="502" name="تجميع"/>
            <p:cNvGrpSpPr>
              <a:grpSpLocks/>
            </p:cNvGrpSpPr>
            <p:nvPr/>
          </p:nvGrpSpPr>
          <p:grpSpPr>
            <a:xfrm>
              <a:off x="10874380" y="1789418"/>
              <a:ext cx="1281274" cy="1338521"/>
              <a:chOff x="10874380" y="1789418"/>
              <a:chExt cx="1281274" cy="1338521"/>
            </a:xfrm>
          </p:grpSpPr>
          <p:sp>
            <p:nvSpPr>
              <p:cNvPr id="500" name="曲线"/>
              <p:cNvSpPr>
                <a:spLocks/>
              </p:cNvSpPr>
              <p:nvPr/>
            </p:nvSpPr>
            <p:spPr>
              <a:xfrm rot="0">
                <a:off x="10882400" y="1797481"/>
                <a:ext cx="1265233" cy="1322395"/>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6" y="20463"/>
                      <a:pt x="21600" y="16045"/>
                      <a:pt x="21600" y="10769"/>
                    </a:cubicBezTo>
                    <a:lnTo>
                      <a:pt x="21600" y="0"/>
                    </a:lnTo>
                    <a:close/>
                  </a:path>
                </a:pathLst>
              </a:custGeom>
              <a:blipFill rotWithShape="1">
                <a:blip r:embed="rId10"/>
                <a:stretch>
                  <a:fillRect l="-633" t="-9277" r="403" b="-8301"/>
                </a:stretch>
              </a:blipFill>
              <a:ln cmpd="sng" cap="flat">
                <a:noFill/>
                <a:prstDash val="solid"/>
                <a:miter/>
              </a:ln>
            </p:spPr>
          </p:sp>
          <p:sp>
            <p:nvSpPr>
              <p:cNvPr id="501" name="曲线"/>
              <p:cNvSpPr>
                <a:spLocks/>
              </p:cNvSpPr>
              <p:nvPr/>
            </p:nvSpPr>
            <p:spPr>
              <a:xfrm rot="0">
                <a:off x="10874380" y="1789418"/>
                <a:ext cx="1281274" cy="1338521"/>
              </a:xfrm>
              <a:custGeom>
                <a:gdLst>
                  <a:gd name="T1" fmla="*/ 0 w 21600"/>
                  <a:gd name="T2" fmla="*/ 0 h 21600"/>
                  <a:gd name="T3" fmla="*/ 21600 w 21600"/>
                  <a:gd name="T4" fmla="*/ 21600 h 21600"/>
                </a:gdLst>
                <a:rect l="T1" t="T2" r="T3" b="T4"/>
                <a:pathLst>
                  <a:path w="21600" h="21600">
                    <a:moveTo>
                      <a:pt x="8186" y="255"/>
                    </a:moveTo>
                    <a:cubicBezTo>
                      <a:pt x="3641" y="1451"/>
                      <a:pt x="270" y="5701"/>
                      <a:pt x="270" y="10769"/>
                    </a:cubicBezTo>
                    <a:lnTo>
                      <a:pt x="135" y="10769"/>
                    </a:lnTo>
                    <a:lnTo>
                      <a:pt x="270" y="10769"/>
                    </a:lnTo>
                    <a:lnTo>
                      <a:pt x="270" y="21469"/>
                    </a:lnTo>
                    <a:lnTo>
                      <a:pt x="135" y="21469"/>
                    </a:lnTo>
                    <a:lnTo>
                      <a:pt x="135" y="21340"/>
                    </a:lnTo>
                    <a:lnTo>
                      <a:pt x="13205" y="21340"/>
                    </a:lnTo>
                    <a:lnTo>
                      <a:pt x="13205" y="21469"/>
                    </a:lnTo>
                    <a:lnTo>
                      <a:pt x="13172" y="21343"/>
                    </a:lnTo>
                    <a:cubicBezTo>
                      <a:pt x="17839" y="20236"/>
                      <a:pt x="21328" y="15927"/>
                      <a:pt x="21328" y="10769"/>
                    </a:cubicBezTo>
                    <a:lnTo>
                      <a:pt x="21464" y="10769"/>
                    </a:lnTo>
                    <a:lnTo>
                      <a:pt x="21328" y="10769"/>
                    </a:lnTo>
                    <a:lnTo>
                      <a:pt x="21328" y="130"/>
                    </a:lnTo>
                    <a:lnTo>
                      <a:pt x="21464" y="130"/>
                    </a:lnTo>
                    <a:lnTo>
                      <a:pt x="21464" y="259"/>
                    </a:lnTo>
                    <a:lnTo>
                      <a:pt x="8150" y="259"/>
                    </a:lnTo>
                    <a:lnTo>
                      <a:pt x="8150" y="130"/>
                    </a:lnTo>
                    <a:lnTo>
                      <a:pt x="8186" y="254"/>
                    </a:lnTo>
                  </a:path>
                  <a:path w="21600" h="21600">
                    <a:moveTo>
                      <a:pt x="8114" y="4"/>
                    </a:moveTo>
                    <a:cubicBezTo>
                      <a:pt x="8126" y="2"/>
                      <a:pt x="8138" y="0"/>
                      <a:pt x="8150" y="0"/>
                    </a:cubicBezTo>
                    <a:lnTo>
                      <a:pt x="21464" y="0"/>
                    </a:lnTo>
                    <a:cubicBezTo>
                      <a:pt x="21539" y="0"/>
                      <a:pt x="21600" y="58"/>
                      <a:pt x="21600" y="129"/>
                    </a:cubicBezTo>
                    <a:lnTo>
                      <a:pt x="21600" y="10769"/>
                    </a:lnTo>
                    <a:cubicBezTo>
                      <a:pt x="21600" y="16037"/>
                      <a:pt x="18034" y="20457"/>
                      <a:pt x="13238" y="21595"/>
                    </a:cubicBezTo>
                    <a:cubicBezTo>
                      <a:pt x="13227" y="21598"/>
                      <a:pt x="13216" y="21600"/>
                      <a:pt x="13205" y="21600"/>
                    </a:cubicBezTo>
                    <a:lnTo>
                      <a:pt x="135" y="21600"/>
                    </a:lnTo>
                    <a:cubicBezTo>
                      <a:pt x="60" y="21600"/>
                      <a:pt x="0" y="21541"/>
                      <a:pt x="0" y="21470"/>
                    </a:cubicBezTo>
                    <a:lnTo>
                      <a:pt x="0" y="10769"/>
                    </a:lnTo>
                    <a:cubicBezTo>
                      <a:pt x="0" y="5593"/>
                      <a:pt x="3443" y="1235"/>
                      <a:pt x="8114" y="5"/>
                    </a:cubicBezTo>
                    <a:close/>
                  </a:path>
                </a:pathLst>
              </a:custGeom>
              <a:solidFill>
                <a:srgbClr val="025D4D"/>
              </a:solidFill>
              <a:ln cmpd="sng" cap="flat">
                <a:noFill/>
                <a:prstDash val="solid"/>
                <a:miter/>
              </a:ln>
            </p:spPr>
          </p:sp>
        </p:grpSp>
        <p:sp>
          <p:nvSpPr>
            <p:cNvPr id="503" name="مستطيل"/>
            <p:cNvSpPr>
              <a:spLocks/>
            </p:cNvSpPr>
            <p:nvPr/>
          </p:nvSpPr>
          <p:spPr>
            <a:xfrm rot="0">
              <a:off x="10983819" y="3242517"/>
              <a:ext cx="1049267"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أ</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ﺳﺎﻣﺔ حسين اﻟﺴﻴﺪ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09" name="تجميع"/>
          <p:cNvGrpSpPr>
            <a:grpSpLocks/>
          </p:cNvGrpSpPr>
          <p:nvPr/>
        </p:nvGrpSpPr>
        <p:grpSpPr>
          <a:xfrm>
            <a:off x="9141939" y="1789460"/>
            <a:ext cx="1457754" cy="1984798"/>
            <a:chOff x="9141939" y="1789460"/>
            <a:chExt cx="1457754" cy="1984798"/>
          </a:xfrm>
        </p:grpSpPr>
        <p:grpSp>
          <p:nvGrpSpPr>
            <p:cNvPr id="507" name="تجميع"/>
            <p:cNvGrpSpPr>
              <a:grpSpLocks/>
            </p:cNvGrpSpPr>
            <p:nvPr/>
          </p:nvGrpSpPr>
          <p:grpSpPr>
            <a:xfrm>
              <a:off x="9188733" y="1789460"/>
              <a:ext cx="1377053" cy="1353501"/>
              <a:chOff x="9188733" y="1789460"/>
              <a:chExt cx="1377053" cy="1353501"/>
            </a:xfrm>
          </p:grpSpPr>
          <p:sp>
            <p:nvSpPr>
              <p:cNvPr id="505" name="曲线"/>
              <p:cNvSpPr>
                <a:spLocks/>
              </p:cNvSpPr>
              <p:nvPr/>
            </p:nvSpPr>
            <p:spPr>
              <a:xfrm rot="0">
                <a:off x="9196753" y="1797481"/>
                <a:ext cx="1361012" cy="1337417"/>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5" y="21600"/>
                    </a:lnTo>
                    <a:cubicBezTo>
                      <a:pt x="18027" y="20462"/>
                      <a:pt x="21600" y="16045"/>
                      <a:pt x="21600" y="10769"/>
                    </a:cubicBezTo>
                    <a:lnTo>
                      <a:pt x="21600" y="0"/>
                    </a:lnTo>
                    <a:close/>
                  </a:path>
                </a:pathLst>
              </a:custGeom>
              <a:blipFill rotWithShape="1">
                <a:blip r:embed="rId11"/>
                <a:stretch>
                  <a:fillRect l="-231" b="-39091"/>
                </a:stretch>
              </a:blipFill>
              <a:ln cmpd="sng" cap="flat">
                <a:noFill/>
                <a:prstDash val="solid"/>
                <a:miter/>
              </a:ln>
            </p:spPr>
          </p:sp>
          <p:sp>
            <p:nvSpPr>
              <p:cNvPr id="506" name="曲线"/>
              <p:cNvSpPr>
                <a:spLocks/>
              </p:cNvSpPr>
              <p:nvPr/>
            </p:nvSpPr>
            <p:spPr>
              <a:xfrm rot="0">
                <a:off x="9188733" y="1789460"/>
                <a:ext cx="1377053" cy="1353501"/>
              </a:xfrm>
              <a:custGeom>
                <a:gdLst>
                  <a:gd name="T1" fmla="*/ 0 w 21600"/>
                  <a:gd name="T2" fmla="*/ 0 h 21600"/>
                  <a:gd name="T3" fmla="*/ 21600 w 21600"/>
                  <a:gd name="T4" fmla="*/ 21600 h 21600"/>
                </a:gdLst>
                <a:rect l="T1" t="T2" r="T3" b="T4"/>
                <a:pathLst>
                  <a:path w="21600" h="21600">
                    <a:moveTo>
                      <a:pt x="8179" y="251"/>
                    </a:moveTo>
                    <a:cubicBezTo>
                      <a:pt x="3622" y="1451"/>
                      <a:pt x="251" y="5704"/>
                      <a:pt x="251" y="10769"/>
                    </a:cubicBezTo>
                    <a:lnTo>
                      <a:pt x="125" y="10769"/>
                    </a:lnTo>
                    <a:lnTo>
                      <a:pt x="251" y="10769"/>
                    </a:lnTo>
                    <a:lnTo>
                      <a:pt x="251" y="21471"/>
                    </a:lnTo>
                    <a:lnTo>
                      <a:pt x="125" y="21471"/>
                    </a:lnTo>
                    <a:lnTo>
                      <a:pt x="125" y="21343"/>
                    </a:lnTo>
                    <a:lnTo>
                      <a:pt x="13207" y="21343"/>
                    </a:lnTo>
                    <a:lnTo>
                      <a:pt x="13207" y="21471"/>
                    </a:lnTo>
                    <a:lnTo>
                      <a:pt x="13178" y="21346"/>
                    </a:lnTo>
                    <a:cubicBezTo>
                      <a:pt x="17857" y="20236"/>
                      <a:pt x="21348" y="15923"/>
                      <a:pt x="21348" y="10769"/>
                    </a:cubicBezTo>
                    <a:lnTo>
                      <a:pt x="21474" y="10769"/>
                    </a:lnTo>
                    <a:lnTo>
                      <a:pt x="21348" y="10769"/>
                    </a:lnTo>
                    <a:lnTo>
                      <a:pt x="21348" y="127"/>
                    </a:lnTo>
                    <a:lnTo>
                      <a:pt x="21474" y="127"/>
                    </a:lnTo>
                    <a:lnTo>
                      <a:pt x="21474" y="255"/>
                    </a:lnTo>
                    <a:lnTo>
                      <a:pt x="8148" y="255"/>
                    </a:lnTo>
                    <a:lnTo>
                      <a:pt x="8148" y="127"/>
                    </a:lnTo>
                    <a:lnTo>
                      <a:pt x="8179" y="251"/>
                    </a:lnTo>
                  </a:path>
                  <a:path w="21600" h="21600">
                    <a:moveTo>
                      <a:pt x="8116" y="4"/>
                    </a:moveTo>
                    <a:cubicBezTo>
                      <a:pt x="8126" y="1"/>
                      <a:pt x="8137" y="0"/>
                      <a:pt x="8148" y="0"/>
                    </a:cubicBezTo>
                    <a:lnTo>
                      <a:pt x="21474" y="0"/>
                    </a:lnTo>
                    <a:cubicBezTo>
                      <a:pt x="21543" y="0"/>
                      <a:pt x="21600" y="57"/>
                      <a:pt x="21600" y="127"/>
                    </a:cubicBezTo>
                    <a:lnTo>
                      <a:pt x="21600" y="10769"/>
                    </a:lnTo>
                    <a:cubicBezTo>
                      <a:pt x="21600" y="16043"/>
                      <a:pt x="18028" y="20460"/>
                      <a:pt x="13236" y="21596"/>
                    </a:cubicBezTo>
                    <a:cubicBezTo>
                      <a:pt x="13226" y="21598"/>
                      <a:pt x="13217" y="21600"/>
                      <a:pt x="13207" y="21600"/>
                    </a:cubicBezTo>
                    <a:lnTo>
                      <a:pt x="125" y="21600"/>
                    </a:lnTo>
                    <a:cubicBezTo>
                      <a:pt x="56" y="21600"/>
                      <a:pt x="0" y="21542"/>
                      <a:pt x="0" y="21472"/>
                    </a:cubicBezTo>
                    <a:lnTo>
                      <a:pt x="0" y="10769"/>
                    </a:lnTo>
                    <a:cubicBezTo>
                      <a:pt x="0" y="5587"/>
                      <a:pt x="3449" y="1231"/>
                      <a:pt x="8116" y="4"/>
                    </a:cubicBezTo>
                    <a:close/>
                  </a:path>
                </a:pathLst>
              </a:custGeom>
              <a:solidFill>
                <a:srgbClr val="025D4D"/>
              </a:solidFill>
              <a:ln cmpd="sng" cap="flat">
                <a:noFill/>
                <a:prstDash val="solid"/>
                <a:miter/>
              </a:ln>
            </p:spPr>
          </p:sp>
        </p:grpSp>
        <p:sp>
          <p:nvSpPr>
            <p:cNvPr id="508" name="مستطيل"/>
            <p:cNvSpPr>
              <a:spLocks/>
            </p:cNvSpPr>
            <p:nvPr/>
          </p:nvSpPr>
          <p:spPr>
            <a:xfrm rot="0">
              <a:off x="9141939" y="3242517"/>
              <a:ext cx="1457754" cy="53174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ﺑﺪر </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ﺳﻠﻴﻤﺎن اﻟﺮزﻳﺰاء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a:t>
              </a:r>
              <a:endPar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ﻣﻤﺜﻼ ﻋﻦ اﺗﺤﺎد اﻟﻐﺮف اﻟﺘﺠﺎرﻳﺔ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14" name="تجميع"/>
          <p:cNvGrpSpPr>
            <a:grpSpLocks/>
          </p:cNvGrpSpPr>
          <p:nvPr/>
        </p:nvGrpSpPr>
        <p:grpSpPr>
          <a:xfrm>
            <a:off x="7550466" y="1789460"/>
            <a:ext cx="1329778" cy="1797448"/>
            <a:chOff x="7550466" y="1789460"/>
            <a:chExt cx="1329778" cy="1797448"/>
          </a:xfrm>
        </p:grpSpPr>
        <p:grpSp>
          <p:nvGrpSpPr>
            <p:cNvPr id="512" name="تجميع"/>
            <p:cNvGrpSpPr>
              <a:grpSpLocks/>
            </p:cNvGrpSpPr>
            <p:nvPr/>
          </p:nvGrpSpPr>
          <p:grpSpPr>
            <a:xfrm>
              <a:off x="7550466" y="1789460"/>
              <a:ext cx="1329778" cy="1292563"/>
              <a:chOff x="7550466" y="1789460"/>
              <a:chExt cx="1329778" cy="1292563"/>
            </a:xfrm>
          </p:grpSpPr>
          <p:sp>
            <p:nvSpPr>
              <p:cNvPr id="510" name="曲线"/>
              <p:cNvSpPr>
                <a:spLocks/>
              </p:cNvSpPr>
              <p:nvPr/>
            </p:nvSpPr>
            <p:spPr>
              <a:xfrm rot="0">
                <a:off x="7558486" y="1797481"/>
                <a:ext cx="1313780" cy="1276479"/>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12"/>
                <a:stretch>
                  <a:fillRect l="-1511" t="-628" r="-519" b="389"/>
                </a:stretch>
              </a:blipFill>
              <a:ln cmpd="sng" cap="flat">
                <a:noFill/>
                <a:prstDash val="solid"/>
                <a:miter/>
              </a:ln>
            </p:spPr>
          </p:sp>
          <p:sp>
            <p:nvSpPr>
              <p:cNvPr id="511" name="曲线"/>
              <p:cNvSpPr>
                <a:spLocks/>
              </p:cNvSpPr>
              <p:nvPr/>
            </p:nvSpPr>
            <p:spPr>
              <a:xfrm rot="0">
                <a:off x="7550466" y="1789460"/>
                <a:ext cx="1329778" cy="1292563"/>
              </a:xfrm>
              <a:custGeom>
                <a:gdLst>
                  <a:gd name="T1" fmla="*/ 0 w 21600"/>
                  <a:gd name="T2" fmla="*/ 0 h 21600"/>
                  <a:gd name="T3" fmla="*/ 21600 w 21600"/>
                  <a:gd name="T4" fmla="*/ 21600 h 21600"/>
                </a:gdLst>
                <a:rect l="T1" t="T2" r="T3" b="T4"/>
                <a:pathLst>
                  <a:path w="21600" h="21600">
                    <a:moveTo>
                      <a:pt x="8181" y="264"/>
                    </a:moveTo>
                    <a:cubicBezTo>
                      <a:pt x="3627" y="1462"/>
                      <a:pt x="260" y="5712"/>
                      <a:pt x="260" y="10769"/>
                    </a:cubicBezTo>
                    <a:lnTo>
                      <a:pt x="130" y="10769"/>
                    </a:lnTo>
                    <a:lnTo>
                      <a:pt x="260" y="10769"/>
                    </a:lnTo>
                    <a:lnTo>
                      <a:pt x="260" y="21465"/>
                    </a:lnTo>
                    <a:lnTo>
                      <a:pt x="130" y="21465"/>
                    </a:lnTo>
                    <a:lnTo>
                      <a:pt x="130" y="21331"/>
                    </a:lnTo>
                    <a:lnTo>
                      <a:pt x="13207" y="21331"/>
                    </a:lnTo>
                    <a:lnTo>
                      <a:pt x="13207" y="21465"/>
                    </a:lnTo>
                    <a:lnTo>
                      <a:pt x="13177" y="21334"/>
                    </a:lnTo>
                    <a:cubicBezTo>
                      <a:pt x="17852" y="20225"/>
                      <a:pt x="21339" y="15916"/>
                      <a:pt x="21339" y="10769"/>
                    </a:cubicBezTo>
                    <a:lnTo>
                      <a:pt x="21469" y="10769"/>
                    </a:lnTo>
                    <a:lnTo>
                      <a:pt x="21339" y="10769"/>
                    </a:lnTo>
                    <a:lnTo>
                      <a:pt x="21339" y="134"/>
                    </a:lnTo>
                    <a:lnTo>
                      <a:pt x="21469" y="134"/>
                    </a:lnTo>
                    <a:lnTo>
                      <a:pt x="21469" y="268"/>
                    </a:lnTo>
                    <a:lnTo>
                      <a:pt x="8148" y="268"/>
                    </a:lnTo>
                    <a:lnTo>
                      <a:pt x="8148" y="134"/>
                    </a:lnTo>
                    <a:lnTo>
                      <a:pt x="8181" y="263"/>
                    </a:lnTo>
                  </a:path>
                  <a:path w="21600" h="21600">
                    <a:moveTo>
                      <a:pt x="8117" y="4"/>
                    </a:moveTo>
                    <a:cubicBezTo>
                      <a:pt x="8127" y="1"/>
                      <a:pt x="8138" y="0"/>
                      <a:pt x="8149" y="0"/>
                    </a:cubicBezTo>
                    <a:lnTo>
                      <a:pt x="21469" y="0"/>
                    </a:lnTo>
                    <a:cubicBezTo>
                      <a:pt x="21541" y="0"/>
                      <a:pt x="21600" y="60"/>
                      <a:pt x="21600" y="134"/>
                    </a:cubicBezTo>
                    <a:lnTo>
                      <a:pt x="21600" y="10769"/>
                    </a:lnTo>
                    <a:cubicBezTo>
                      <a:pt x="21600" y="16044"/>
                      <a:pt x="18027" y="20460"/>
                      <a:pt x="13235" y="21596"/>
                    </a:cubicBezTo>
                    <a:cubicBezTo>
                      <a:pt x="13226" y="21598"/>
                      <a:pt x="13216" y="21600"/>
                      <a:pt x="13206" y="21600"/>
                    </a:cubicBezTo>
                    <a:lnTo>
                      <a:pt x="130" y="21600"/>
                    </a:lnTo>
                    <a:cubicBezTo>
                      <a:pt x="58" y="21600"/>
                      <a:pt x="0" y="21539"/>
                      <a:pt x="0" y="21465"/>
                    </a:cubicBezTo>
                    <a:lnTo>
                      <a:pt x="0" y="10769"/>
                    </a:lnTo>
                    <a:cubicBezTo>
                      <a:pt x="0" y="5586"/>
                      <a:pt x="3450" y="1231"/>
                      <a:pt x="8117" y="4"/>
                    </a:cubicBezTo>
                    <a:close/>
                  </a:path>
                </a:pathLst>
              </a:custGeom>
              <a:solidFill>
                <a:srgbClr val="025D4D"/>
              </a:solidFill>
              <a:ln cmpd="sng" cap="flat">
                <a:noFill/>
                <a:prstDash val="solid"/>
                <a:miter/>
              </a:ln>
            </p:spPr>
          </p:sp>
        </p:grpSp>
        <p:sp>
          <p:nvSpPr>
            <p:cNvPr id="513" name="مستطيل"/>
            <p:cNvSpPr>
              <a:spLocks/>
            </p:cNvSpPr>
            <p:nvPr/>
          </p:nvSpPr>
          <p:spPr>
            <a:xfrm rot="0">
              <a:off x="7696047" y="3242517"/>
              <a:ext cx="1025624"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ﺻ</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ﺎﻟﺢ ﺣﺴﻦ اﻟﻌﻔﺎﻟﻖ</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19" name="تجميع"/>
          <p:cNvGrpSpPr>
            <a:grpSpLocks/>
          </p:cNvGrpSpPr>
          <p:nvPr/>
        </p:nvGrpSpPr>
        <p:grpSpPr>
          <a:xfrm>
            <a:off x="5958991" y="1789460"/>
            <a:ext cx="1329778" cy="1797448"/>
            <a:chOff x="5958991" y="1789460"/>
            <a:chExt cx="1329778" cy="1797448"/>
          </a:xfrm>
        </p:grpSpPr>
        <p:grpSp>
          <p:nvGrpSpPr>
            <p:cNvPr id="517" name="تجميع"/>
            <p:cNvGrpSpPr>
              <a:grpSpLocks/>
            </p:cNvGrpSpPr>
            <p:nvPr/>
          </p:nvGrpSpPr>
          <p:grpSpPr>
            <a:xfrm>
              <a:off x="5958991" y="1789460"/>
              <a:ext cx="1329778" cy="1292563"/>
              <a:chOff x="5958991" y="1789460"/>
              <a:chExt cx="1329778" cy="1292563"/>
            </a:xfrm>
          </p:grpSpPr>
          <p:sp>
            <p:nvSpPr>
              <p:cNvPr id="515" name="曲线"/>
              <p:cNvSpPr>
                <a:spLocks/>
              </p:cNvSpPr>
              <p:nvPr/>
            </p:nvSpPr>
            <p:spPr>
              <a:xfrm rot="0">
                <a:off x="5967011" y="1797481"/>
                <a:ext cx="1313780" cy="1276479"/>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13"/>
                <a:stretch>
                  <a:fillRect l="-610" t="-2088" r="381" b="-1069"/>
                </a:stretch>
              </a:blipFill>
              <a:ln cmpd="sng" cap="flat">
                <a:noFill/>
                <a:prstDash val="solid"/>
                <a:miter/>
              </a:ln>
            </p:spPr>
          </p:sp>
          <p:sp>
            <p:nvSpPr>
              <p:cNvPr id="516" name="曲线"/>
              <p:cNvSpPr>
                <a:spLocks/>
              </p:cNvSpPr>
              <p:nvPr/>
            </p:nvSpPr>
            <p:spPr>
              <a:xfrm rot="0">
                <a:off x="5958991" y="1789460"/>
                <a:ext cx="1329778" cy="1292563"/>
              </a:xfrm>
              <a:custGeom>
                <a:gdLst>
                  <a:gd name="T1" fmla="*/ 0 w 21600"/>
                  <a:gd name="T2" fmla="*/ 0 h 21600"/>
                  <a:gd name="T3" fmla="*/ 21600 w 21600"/>
                  <a:gd name="T4" fmla="*/ 21600 h 21600"/>
                </a:gdLst>
                <a:rect l="T1" t="T2" r="T3" b="T4"/>
                <a:pathLst>
                  <a:path w="21600" h="21600">
                    <a:moveTo>
                      <a:pt x="8181" y="264"/>
                    </a:moveTo>
                    <a:cubicBezTo>
                      <a:pt x="3627" y="1462"/>
                      <a:pt x="260" y="5712"/>
                      <a:pt x="260" y="10769"/>
                    </a:cubicBezTo>
                    <a:lnTo>
                      <a:pt x="130" y="10769"/>
                    </a:lnTo>
                    <a:lnTo>
                      <a:pt x="260" y="10769"/>
                    </a:lnTo>
                    <a:lnTo>
                      <a:pt x="260" y="21465"/>
                    </a:lnTo>
                    <a:lnTo>
                      <a:pt x="130" y="21465"/>
                    </a:lnTo>
                    <a:lnTo>
                      <a:pt x="130" y="21331"/>
                    </a:lnTo>
                    <a:lnTo>
                      <a:pt x="13207" y="21331"/>
                    </a:lnTo>
                    <a:lnTo>
                      <a:pt x="13207" y="21465"/>
                    </a:lnTo>
                    <a:lnTo>
                      <a:pt x="13177" y="21334"/>
                    </a:lnTo>
                    <a:cubicBezTo>
                      <a:pt x="17852" y="20225"/>
                      <a:pt x="21339" y="15916"/>
                      <a:pt x="21339" y="10769"/>
                    </a:cubicBezTo>
                    <a:lnTo>
                      <a:pt x="21469" y="10769"/>
                    </a:lnTo>
                    <a:lnTo>
                      <a:pt x="21339" y="10769"/>
                    </a:lnTo>
                    <a:lnTo>
                      <a:pt x="21339" y="134"/>
                    </a:lnTo>
                    <a:lnTo>
                      <a:pt x="21469" y="134"/>
                    </a:lnTo>
                    <a:lnTo>
                      <a:pt x="21469" y="268"/>
                    </a:lnTo>
                    <a:lnTo>
                      <a:pt x="8148" y="268"/>
                    </a:lnTo>
                    <a:lnTo>
                      <a:pt x="8148" y="134"/>
                    </a:lnTo>
                    <a:lnTo>
                      <a:pt x="8181" y="263"/>
                    </a:lnTo>
                  </a:path>
                  <a:path w="21600" h="21600">
                    <a:moveTo>
                      <a:pt x="8117" y="4"/>
                    </a:moveTo>
                    <a:cubicBezTo>
                      <a:pt x="8127" y="1"/>
                      <a:pt x="8138" y="0"/>
                      <a:pt x="8149" y="0"/>
                    </a:cubicBezTo>
                    <a:lnTo>
                      <a:pt x="21469" y="0"/>
                    </a:lnTo>
                    <a:cubicBezTo>
                      <a:pt x="21541" y="0"/>
                      <a:pt x="21600" y="60"/>
                      <a:pt x="21600" y="134"/>
                    </a:cubicBezTo>
                    <a:lnTo>
                      <a:pt x="21600" y="10769"/>
                    </a:lnTo>
                    <a:cubicBezTo>
                      <a:pt x="21600" y="16044"/>
                      <a:pt x="18027" y="20460"/>
                      <a:pt x="13235" y="21596"/>
                    </a:cubicBezTo>
                    <a:cubicBezTo>
                      <a:pt x="13226" y="21598"/>
                      <a:pt x="13216" y="21600"/>
                      <a:pt x="13206" y="21600"/>
                    </a:cubicBezTo>
                    <a:lnTo>
                      <a:pt x="130" y="21600"/>
                    </a:lnTo>
                    <a:cubicBezTo>
                      <a:pt x="58" y="21600"/>
                      <a:pt x="0" y="21539"/>
                      <a:pt x="0" y="21465"/>
                    </a:cubicBezTo>
                    <a:lnTo>
                      <a:pt x="0" y="10769"/>
                    </a:lnTo>
                    <a:cubicBezTo>
                      <a:pt x="0" y="5586"/>
                      <a:pt x="3450" y="1231"/>
                      <a:pt x="8117" y="4"/>
                    </a:cubicBezTo>
                    <a:close/>
                  </a:path>
                </a:pathLst>
              </a:custGeom>
              <a:solidFill>
                <a:srgbClr val="025D4D"/>
              </a:solidFill>
              <a:ln cmpd="sng" cap="flat">
                <a:noFill/>
                <a:prstDash val="solid"/>
                <a:miter/>
              </a:ln>
            </p:spPr>
          </p:sp>
        </p:grpSp>
        <p:sp>
          <p:nvSpPr>
            <p:cNvPr id="518" name="مستطيل"/>
            <p:cNvSpPr>
              <a:spLocks/>
            </p:cNvSpPr>
            <p:nvPr/>
          </p:nvSpPr>
          <p:spPr>
            <a:xfrm rot="0">
              <a:off x="5963225" y="3242517"/>
              <a:ext cx="1308321"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ﻋﺒﺪالله ﺑﻦ</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إﺑﺮاﻫﻴﻢ اﻟﺨﺮﻳﻒ</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24" name="تجميع"/>
          <p:cNvGrpSpPr>
            <a:grpSpLocks/>
          </p:cNvGrpSpPr>
          <p:nvPr/>
        </p:nvGrpSpPr>
        <p:grpSpPr>
          <a:xfrm>
            <a:off x="4367517" y="1789460"/>
            <a:ext cx="1329779" cy="1797448"/>
            <a:chOff x="4367517" y="1789460"/>
            <a:chExt cx="1329779" cy="1797448"/>
          </a:xfrm>
        </p:grpSpPr>
        <p:grpSp>
          <p:nvGrpSpPr>
            <p:cNvPr id="522" name="تجميع"/>
            <p:cNvGrpSpPr>
              <a:grpSpLocks/>
            </p:cNvGrpSpPr>
            <p:nvPr/>
          </p:nvGrpSpPr>
          <p:grpSpPr>
            <a:xfrm>
              <a:off x="4367517" y="1789460"/>
              <a:ext cx="1329779" cy="1292563"/>
              <a:chOff x="4367517" y="1789460"/>
              <a:chExt cx="1329779" cy="1292563"/>
            </a:xfrm>
          </p:grpSpPr>
          <p:sp>
            <p:nvSpPr>
              <p:cNvPr id="520" name="曲线"/>
              <p:cNvSpPr>
                <a:spLocks/>
              </p:cNvSpPr>
              <p:nvPr/>
            </p:nvSpPr>
            <p:spPr>
              <a:xfrm rot="0">
                <a:off x="4375537" y="1797481"/>
                <a:ext cx="1313780" cy="1276479"/>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14"/>
                <a:stretch>
                  <a:fillRect l="-610" t="-27830" r="381" b="-26812"/>
                </a:stretch>
              </a:blipFill>
              <a:ln cmpd="sng" cap="flat">
                <a:noFill/>
                <a:prstDash val="solid"/>
                <a:miter/>
              </a:ln>
            </p:spPr>
          </p:sp>
          <p:sp>
            <p:nvSpPr>
              <p:cNvPr id="521" name="曲线"/>
              <p:cNvSpPr>
                <a:spLocks/>
              </p:cNvSpPr>
              <p:nvPr/>
            </p:nvSpPr>
            <p:spPr>
              <a:xfrm rot="0">
                <a:off x="4367517" y="1789460"/>
                <a:ext cx="1329779" cy="1292563"/>
              </a:xfrm>
              <a:custGeom>
                <a:gdLst>
                  <a:gd name="T1" fmla="*/ 0 w 21600"/>
                  <a:gd name="T2" fmla="*/ 0 h 21600"/>
                  <a:gd name="T3" fmla="*/ 21600 w 21600"/>
                  <a:gd name="T4" fmla="*/ 21600 h 21600"/>
                </a:gdLst>
                <a:rect l="T1" t="T2" r="T3" b="T4"/>
                <a:pathLst>
                  <a:path w="21600" h="21600">
                    <a:moveTo>
                      <a:pt x="8181" y="264"/>
                    </a:moveTo>
                    <a:cubicBezTo>
                      <a:pt x="3627" y="1462"/>
                      <a:pt x="260" y="5712"/>
                      <a:pt x="260" y="10769"/>
                    </a:cubicBezTo>
                    <a:lnTo>
                      <a:pt x="130" y="10769"/>
                    </a:lnTo>
                    <a:lnTo>
                      <a:pt x="260" y="10769"/>
                    </a:lnTo>
                    <a:lnTo>
                      <a:pt x="260" y="21465"/>
                    </a:lnTo>
                    <a:lnTo>
                      <a:pt x="130" y="21465"/>
                    </a:lnTo>
                    <a:lnTo>
                      <a:pt x="130" y="21331"/>
                    </a:lnTo>
                    <a:lnTo>
                      <a:pt x="13207" y="21331"/>
                    </a:lnTo>
                    <a:lnTo>
                      <a:pt x="13207" y="21465"/>
                    </a:lnTo>
                    <a:lnTo>
                      <a:pt x="13177" y="21334"/>
                    </a:lnTo>
                    <a:cubicBezTo>
                      <a:pt x="17852" y="20225"/>
                      <a:pt x="21339" y="15916"/>
                      <a:pt x="21339" y="10769"/>
                    </a:cubicBezTo>
                    <a:lnTo>
                      <a:pt x="21469" y="10769"/>
                    </a:lnTo>
                    <a:lnTo>
                      <a:pt x="21339" y="10769"/>
                    </a:lnTo>
                    <a:lnTo>
                      <a:pt x="21339" y="134"/>
                    </a:lnTo>
                    <a:lnTo>
                      <a:pt x="21469" y="134"/>
                    </a:lnTo>
                    <a:lnTo>
                      <a:pt x="21469" y="268"/>
                    </a:lnTo>
                    <a:lnTo>
                      <a:pt x="8148" y="268"/>
                    </a:lnTo>
                    <a:lnTo>
                      <a:pt x="8148" y="134"/>
                    </a:lnTo>
                    <a:lnTo>
                      <a:pt x="8181" y="263"/>
                    </a:lnTo>
                  </a:path>
                  <a:path w="21600" h="21600">
                    <a:moveTo>
                      <a:pt x="8117" y="4"/>
                    </a:moveTo>
                    <a:cubicBezTo>
                      <a:pt x="8127" y="1"/>
                      <a:pt x="8138" y="0"/>
                      <a:pt x="8149" y="0"/>
                    </a:cubicBezTo>
                    <a:lnTo>
                      <a:pt x="21469" y="0"/>
                    </a:lnTo>
                    <a:cubicBezTo>
                      <a:pt x="21541" y="0"/>
                      <a:pt x="21600" y="60"/>
                      <a:pt x="21600" y="134"/>
                    </a:cubicBezTo>
                    <a:lnTo>
                      <a:pt x="21600" y="10769"/>
                    </a:lnTo>
                    <a:cubicBezTo>
                      <a:pt x="21600" y="16044"/>
                      <a:pt x="18027" y="20460"/>
                      <a:pt x="13236" y="21596"/>
                    </a:cubicBezTo>
                    <a:cubicBezTo>
                      <a:pt x="13226" y="21598"/>
                      <a:pt x="13216" y="21600"/>
                      <a:pt x="13206" y="21600"/>
                    </a:cubicBezTo>
                    <a:lnTo>
                      <a:pt x="130" y="21600"/>
                    </a:lnTo>
                    <a:cubicBezTo>
                      <a:pt x="58" y="21600"/>
                      <a:pt x="0" y="21539"/>
                      <a:pt x="0" y="21465"/>
                    </a:cubicBezTo>
                    <a:lnTo>
                      <a:pt x="0" y="10769"/>
                    </a:lnTo>
                    <a:cubicBezTo>
                      <a:pt x="0" y="5586"/>
                      <a:pt x="3450" y="1231"/>
                      <a:pt x="8117" y="4"/>
                    </a:cubicBezTo>
                    <a:close/>
                  </a:path>
                </a:pathLst>
              </a:custGeom>
              <a:solidFill>
                <a:srgbClr val="025D4D"/>
              </a:solidFill>
              <a:ln cmpd="sng" cap="flat">
                <a:noFill/>
                <a:prstDash val="solid"/>
                <a:miter/>
              </a:ln>
            </p:spPr>
          </p:sp>
        </p:grpSp>
        <p:sp>
          <p:nvSpPr>
            <p:cNvPr id="523" name="مستطيل"/>
            <p:cNvSpPr>
              <a:spLocks/>
            </p:cNvSpPr>
            <p:nvPr/>
          </p:nvSpPr>
          <p:spPr>
            <a:xfrm rot="0">
              <a:off x="4383515" y="3242517"/>
              <a:ext cx="1284791"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ﻋﺒﺪالله</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ﻣﺤﻤﺪ اﻟﺰاﻣﻞ </a:t>
              </a: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27" name="تجميع"/>
          <p:cNvGrpSpPr>
            <a:grpSpLocks/>
          </p:cNvGrpSpPr>
          <p:nvPr/>
        </p:nvGrpSpPr>
        <p:grpSpPr>
          <a:xfrm>
            <a:off x="2760961" y="1789460"/>
            <a:ext cx="1329778" cy="1292562"/>
            <a:chOff x="2760961" y="1789460"/>
            <a:chExt cx="1329778" cy="1292562"/>
          </a:xfrm>
        </p:grpSpPr>
        <p:sp>
          <p:nvSpPr>
            <p:cNvPr id="525" name="曲线"/>
            <p:cNvSpPr>
              <a:spLocks/>
            </p:cNvSpPr>
            <p:nvPr/>
          </p:nvSpPr>
          <p:spPr>
            <a:xfrm rot="0">
              <a:off x="2768981" y="1797481"/>
              <a:ext cx="1313780" cy="1276479"/>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15"/>
              <a:stretch>
                <a:fillRect l="-21917" t="-628" r="-20925" b="389"/>
              </a:stretch>
            </a:blipFill>
            <a:ln cmpd="sng" cap="flat">
              <a:noFill/>
              <a:prstDash val="solid"/>
              <a:miter/>
            </a:ln>
          </p:spPr>
        </p:sp>
        <p:sp>
          <p:nvSpPr>
            <p:cNvPr id="526" name="曲线"/>
            <p:cNvSpPr>
              <a:spLocks/>
            </p:cNvSpPr>
            <p:nvPr/>
          </p:nvSpPr>
          <p:spPr>
            <a:xfrm rot="0">
              <a:off x="2760961" y="1789460"/>
              <a:ext cx="1329778" cy="1292562"/>
            </a:xfrm>
            <a:custGeom>
              <a:gdLst>
                <a:gd name="T1" fmla="*/ 0 w 21600"/>
                <a:gd name="T2" fmla="*/ 0 h 21600"/>
                <a:gd name="T3" fmla="*/ 21600 w 21600"/>
                <a:gd name="T4" fmla="*/ 21600 h 21600"/>
              </a:gdLst>
              <a:rect l="T1" t="T2" r="T3" b="T4"/>
              <a:pathLst>
                <a:path w="21600" h="21600">
                  <a:moveTo>
                    <a:pt x="8181" y="264"/>
                  </a:moveTo>
                  <a:cubicBezTo>
                    <a:pt x="3627" y="1462"/>
                    <a:pt x="260" y="5712"/>
                    <a:pt x="260" y="10769"/>
                  </a:cubicBezTo>
                  <a:lnTo>
                    <a:pt x="130" y="10769"/>
                  </a:lnTo>
                  <a:lnTo>
                    <a:pt x="260" y="10769"/>
                  </a:lnTo>
                  <a:lnTo>
                    <a:pt x="260" y="21465"/>
                  </a:lnTo>
                  <a:lnTo>
                    <a:pt x="130" y="21465"/>
                  </a:lnTo>
                  <a:lnTo>
                    <a:pt x="130" y="21331"/>
                  </a:lnTo>
                  <a:lnTo>
                    <a:pt x="13207" y="21331"/>
                  </a:lnTo>
                  <a:lnTo>
                    <a:pt x="13207" y="21465"/>
                  </a:lnTo>
                  <a:lnTo>
                    <a:pt x="13177" y="21334"/>
                  </a:lnTo>
                  <a:cubicBezTo>
                    <a:pt x="17852" y="20225"/>
                    <a:pt x="21339" y="15916"/>
                    <a:pt x="21339" y="10769"/>
                  </a:cubicBezTo>
                  <a:lnTo>
                    <a:pt x="21469" y="10769"/>
                  </a:lnTo>
                  <a:lnTo>
                    <a:pt x="21339" y="10769"/>
                  </a:lnTo>
                  <a:lnTo>
                    <a:pt x="21339" y="134"/>
                  </a:lnTo>
                  <a:lnTo>
                    <a:pt x="21469" y="134"/>
                  </a:lnTo>
                  <a:lnTo>
                    <a:pt x="21469" y="268"/>
                  </a:lnTo>
                  <a:lnTo>
                    <a:pt x="8148" y="268"/>
                  </a:lnTo>
                  <a:lnTo>
                    <a:pt x="8148" y="134"/>
                  </a:lnTo>
                  <a:lnTo>
                    <a:pt x="8181" y="263"/>
                  </a:lnTo>
                </a:path>
                <a:path w="21600" h="21600">
                  <a:moveTo>
                    <a:pt x="8117" y="4"/>
                  </a:moveTo>
                  <a:cubicBezTo>
                    <a:pt x="8127" y="1"/>
                    <a:pt x="8138" y="0"/>
                    <a:pt x="8149" y="0"/>
                  </a:cubicBezTo>
                  <a:lnTo>
                    <a:pt x="21469" y="0"/>
                  </a:lnTo>
                  <a:cubicBezTo>
                    <a:pt x="21541" y="0"/>
                    <a:pt x="21600" y="60"/>
                    <a:pt x="21600" y="134"/>
                  </a:cubicBezTo>
                  <a:lnTo>
                    <a:pt x="21600" y="10769"/>
                  </a:lnTo>
                  <a:cubicBezTo>
                    <a:pt x="21600" y="16044"/>
                    <a:pt x="18027" y="20460"/>
                    <a:pt x="13235" y="21596"/>
                  </a:cubicBezTo>
                  <a:cubicBezTo>
                    <a:pt x="13226" y="21598"/>
                    <a:pt x="13216" y="21600"/>
                    <a:pt x="13206" y="21600"/>
                  </a:cubicBezTo>
                  <a:lnTo>
                    <a:pt x="130" y="21600"/>
                  </a:lnTo>
                  <a:cubicBezTo>
                    <a:pt x="58" y="21600"/>
                    <a:pt x="0" y="21539"/>
                    <a:pt x="0" y="21465"/>
                  </a:cubicBezTo>
                  <a:lnTo>
                    <a:pt x="0" y="10769"/>
                  </a:lnTo>
                  <a:cubicBezTo>
                    <a:pt x="0" y="5586"/>
                    <a:pt x="3450" y="1231"/>
                    <a:pt x="8117" y="4"/>
                  </a:cubicBezTo>
                  <a:close/>
                </a:path>
              </a:pathLst>
            </a:custGeom>
            <a:solidFill>
              <a:srgbClr val="025D4D"/>
            </a:solidFill>
            <a:ln cmpd="sng" cap="flat">
              <a:noFill/>
              <a:prstDash val="solid"/>
              <a:miter/>
            </a:ln>
          </p:spPr>
        </p:sp>
      </p:grpSp>
      <p:sp>
        <p:nvSpPr>
          <p:cNvPr id="528" name="مستطيل"/>
          <p:cNvSpPr>
            <a:spLocks/>
          </p:cNvSpPr>
          <p:nvPr/>
        </p:nvSpPr>
        <p:spPr>
          <a:xfrm rot="0">
            <a:off x="2756943" y="3232992"/>
            <a:ext cx="1324824" cy="353916"/>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ﻋﺒﺪاﻟﻌﺰﻳﺰ</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ﻣﺤﻤﺪ اﻟﺴﺒﻴﻌﻲ</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nvGrpSpPr>
          <p:cNvPr id="533" name="تجميع"/>
          <p:cNvGrpSpPr>
            <a:grpSpLocks/>
          </p:cNvGrpSpPr>
          <p:nvPr/>
        </p:nvGrpSpPr>
        <p:grpSpPr>
          <a:xfrm>
            <a:off x="1043602" y="1789460"/>
            <a:ext cx="1457755" cy="1797448"/>
            <a:chOff x="1043602" y="1789460"/>
            <a:chExt cx="1457755" cy="1797448"/>
          </a:xfrm>
        </p:grpSpPr>
        <p:grpSp>
          <p:nvGrpSpPr>
            <p:cNvPr id="531" name="تجميع"/>
            <p:cNvGrpSpPr>
              <a:grpSpLocks/>
            </p:cNvGrpSpPr>
            <p:nvPr/>
          </p:nvGrpSpPr>
          <p:grpSpPr>
            <a:xfrm>
              <a:off x="1116875" y="1789460"/>
              <a:ext cx="1324220" cy="1287131"/>
              <a:chOff x="1116875" y="1789460"/>
              <a:chExt cx="1324220" cy="1287131"/>
            </a:xfrm>
          </p:grpSpPr>
          <p:sp>
            <p:nvSpPr>
              <p:cNvPr id="529" name="曲线"/>
              <p:cNvSpPr>
                <a:spLocks/>
              </p:cNvSpPr>
              <p:nvPr/>
            </p:nvSpPr>
            <p:spPr>
              <a:xfrm rot="0">
                <a:off x="1124895" y="1797481"/>
                <a:ext cx="1308179" cy="1271090"/>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5" y="21600"/>
                    </a:lnTo>
                    <a:cubicBezTo>
                      <a:pt x="18027" y="20463"/>
                      <a:pt x="21600" y="16045"/>
                      <a:pt x="21600" y="10769"/>
                    </a:cubicBezTo>
                    <a:lnTo>
                      <a:pt x="21600" y="0"/>
                    </a:lnTo>
                    <a:close/>
                  </a:path>
                </a:pathLst>
              </a:custGeom>
              <a:blipFill rotWithShape="1">
                <a:blip r:embed="rId16"/>
                <a:stretch>
                  <a:fillRect l="-10243" t="-630" r="-9249" b="393"/>
                </a:stretch>
              </a:blipFill>
              <a:ln cmpd="sng" cap="flat">
                <a:noFill/>
                <a:prstDash val="solid"/>
                <a:miter/>
              </a:ln>
            </p:spPr>
          </p:sp>
          <p:sp>
            <p:nvSpPr>
              <p:cNvPr id="530" name="曲线"/>
              <p:cNvSpPr>
                <a:spLocks/>
              </p:cNvSpPr>
              <p:nvPr/>
            </p:nvSpPr>
            <p:spPr>
              <a:xfrm rot="0">
                <a:off x="1116875" y="1789460"/>
                <a:ext cx="1324220" cy="1287131"/>
              </a:xfrm>
              <a:custGeom>
                <a:gdLst>
                  <a:gd name="T1" fmla="*/ 0 w 21600"/>
                  <a:gd name="T2" fmla="*/ 0 h 21600"/>
                  <a:gd name="T3" fmla="*/ 21600 w 21600"/>
                  <a:gd name="T4" fmla="*/ 21600 h 21600"/>
                </a:gdLst>
                <a:rect l="T1" t="T2" r="T3" b="T4"/>
                <a:pathLst>
                  <a:path w="21600" h="21600">
                    <a:moveTo>
                      <a:pt x="8181" y="265"/>
                    </a:moveTo>
                    <a:cubicBezTo>
                      <a:pt x="3628" y="1463"/>
                      <a:pt x="261" y="5712"/>
                      <a:pt x="261" y="10769"/>
                    </a:cubicBezTo>
                    <a:lnTo>
                      <a:pt x="130" y="10769"/>
                    </a:lnTo>
                    <a:lnTo>
                      <a:pt x="261" y="10769"/>
                    </a:lnTo>
                    <a:lnTo>
                      <a:pt x="261" y="21465"/>
                    </a:lnTo>
                    <a:lnTo>
                      <a:pt x="130" y="21465"/>
                    </a:lnTo>
                    <a:lnTo>
                      <a:pt x="130" y="21330"/>
                    </a:lnTo>
                    <a:lnTo>
                      <a:pt x="13206" y="21330"/>
                    </a:lnTo>
                    <a:lnTo>
                      <a:pt x="13206" y="21465"/>
                    </a:lnTo>
                    <a:lnTo>
                      <a:pt x="13176" y="21334"/>
                    </a:lnTo>
                    <a:cubicBezTo>
                      <a:pt x="17851" y="20225"/>
                      <a:pt x="21337" y="15916"/>
                      <a:pt x="21337" y="10770"/>
                    </a:cubicBezTo>
                    <a:lnTo>
                      <a:pt x="21468" y="10770"/>
                    </a:lnTo>
                    <a:lnTo>
                      <a:pt x="21337" y="10770"/>
                    </a:lnTo>
                    <a:lnTo>
                      <a:pt x="21337" y="134"/>
                    </a:lnTo>
                    <a:lnTo>
                      <a:pt x="21468" y="134"/>
                    </a:lnTo>
                    <a:lnTo>
                      <a:pt x="21468" y="269"/>
                    </a:lnTo>
                    <a:lnTo>
                      <a:pt x="8149" y="269"/>
                    </a:lnTo>
                    <a:lnTo>
                      <a:pt x="8149" y="134"/>
                    </a:lnTo>
                    <a:lnTo>
                      <a:pt x="8181" y="264"/>
                    </a:lnTo>
                  </a:path>
                  <a:path w="21600" h="21600">
                    <a:moveTo>
                      <a:pt x="8116" y="4"/>
                    </a:moveTo>
                    <a:cubicBezTo>
                      <a:pt x="8127" y="1"/>
                      <a:pt x="8138" y="0"/>
                      <a:pt x="8149" y="0"/>
                    </a:cubicBezTo>
                    <a:lnTo>
                      <a:pt x="21469" y="0"/>
                    </a:lnTo>
                    <a:cubicBezTo>
                      <a:pt x="21541" y="0"/>
                      <a:pt x="21600" y="60"/>
                      <a:pt x="21600" y="134"/>
                    </a:cubicBezTo>
                    <a:lnTo>
                      <a:pt x="21600" y="10769"/>
                    </a:lnTo>
                    <a:cubicBezTo>
                      <a:pt x="21600" y="16044"/>
                      <a:pt x="18027" y="20459"/>
                      <a:pt x="13236" y="21596"/>
                    </a:cubicBezTo>
                    <a:cubicBezTo>
                      <a:pt x="13226" y="21598"/>
                      <a:pt x="13216" y="21600"/>
                      <a:pt x="13206" y="21600"/>
                    </a:cubicBezTo>
                    <a:lnTo>
                      <a:pt x="130" y="21600"/>
                    </a:lnTo>
                    <a:cubicBezTo>
                      <a:pt x="58" y="21600"/>
                      <a:pt x="0" y="21539"/>
                      <a:pt x="0" y="21465"/>
                    </a:cubicBezTo>
                    <a:lnTo>
                      <a:pt x="0" y="10769"/>
                    </a:lnTo>
                    <a:cubicBezTo>
                      <a:pt x="0" y="5586"/>
                      <a:pt x="3450" y="1232"/>
                      <a:pt x="8116" y="4"/>
                    </a:cubicBezTo>
                    <a:close/>
                  </a:path>
                </a:pathLst>
              </a:custGeom>
              <a:solidFill>
                <a:srgbClr val="025D4D"/>
              </a:solidFill>
              <a:ln cmpd="sng" cap="flat">
                <a:noFill/>
                <a:prstDash val="solid"/>
                <a:miter/>
              </a:ln>
            </p:spPr>
          </p:sp>
        </p:grpSp>
        <p:sp>
          <p:nvSpPr>
            <p:cNvPr id="532" name="مستطيل"/>
            <p:cNvSpPr>
              <a:spLocks/>
            </p:cNvSpPr>
            <p:nvPr/>
          </p:nvSpPr>
          <p:spPr>
            <a:xfrm rot="0">
              <a:off x="1043602" y="3242517"/>
              <a:ext cx="1457755" cy="34439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ﻋﺼﺎم ﻋﺒﺪاﻟﻘﺎدر </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اﻟﻤﻬﻴﺪب</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38" name="تجميع"/>
          <p:cNvGrpSpPr>
            <a:grpSpLocks/>
          </p:cNvGrpSpPr>
          <p:nvPr/>
        </p:nvGrpSpPr>
        <p:grpSpPr>
          <a:xfrm>
            <a:off x="15821218" y="4158548"/>
            <a:ext cx="1368094" cy="1726066"/>
            <a:chOff x="15821218" y="4158548"/>
            <a:chExt cx="1368094" cy="1726066"/>
          </a:xfrm>
        </p:grpSpPr>
        <p:grpSp>
          <p:nvGrpSpPr>
            <p:cNvPr id="536" name="تجميع"/>
            <p:cNvGrpSpPr>
              <a:grpSpLocks/>
            </p:cNvGrpSpPr>
            <p:nvPr/>
          </p:nvGrpSpPr>
          <p:grpSpPr>
            <a:xfrm>
              <a:off x="15876393" y="4158548"/>
              <a:ext cx="1269499" cy="1216237"/>
              <a:chOff x="15876393" y="4158548"/>
              <a:chExt cx="1269499" cy="1216237"/>
            </a:xfrm>
          </p:grpSpPr>
          <p:sp>
            <p:nvSpPr>
              <p:cNvPr id="534" name="曲线"/>
              <p:cNvSpPr>
                <a:spLocks/>
              </p:cNvSpPr>
              <p:nvPr/>
            </p:nvSpPr>
            <p:spPr>
              <a:xfrm rot="0">
                <a:off x="15883723" y="4165881"/>
                <a:ext cx="1254836" cy="1201534"/>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6"/>
                      <a:pt x="21600" y="10769"/>
                    </a:cubicBezTo>
                    <a:lnTo>
                      <a:pt x="21600" y="0"/>
                    </a:lnTo>
                    <a:close/>
                  </a:path>
                </a:pathLst>
              </a:custGeom>
              <a:blipFill rotWithShape="1">
                <a:blip r:embed="rId17"/>
                <a:stretch>
                  <a:fillRect l="-584" t="-2829" r="352" b="-1848"/>
                </a:stretch>
              </a:blipFill>
              <a:ln cmpd="sng" cap="flat">
                <a:noFill/>
                <a:prstDash val="solid"/>
                <a:miter/>
              </a:ln>
            </p:spPr>
          </p:sp>
          <p:sp>
            <p:nvSpPr>
              <p:cNvPr id="535" name="曲线"/>
              <p:cNvSpPr>
                <a:spLocks/>
              </p:cNvSpPr>
              <p:nvPr/>
            </p:nvSpPr>
            <p:spPr>
              <a:xfrm rot="0">
                <a:off x="15876393" y="4158548"/>
                <a:ext cx="1269499" cy="1216237"/>
              </a:xfrm>
              <a:custGeom>
                <a:gdLst>
                  <a:gd name="T1" fmla="*/ 0 w 21600"/>
                  <a:gd name="T2" fmla="*/ 0 h 21600"/>
                  <a:gd name="T3" fmla="*/ 21600 w 21600"/>
                  <a:gd name="T4" fmla="*/ 21600 h 21600"/>
                </a:gdLst>
                <a:rect l="T1" t="T2" r="T3" b="T4"/>
                <a:pathLst>
                  <a:path w="21600" h="21600">
                    <a:moveTo>
                      <a:pt x="8178" y="256"/>
                    </a:moveTo>
                    <a:cubicBezTo>
                      <a:pt x="3619" y="1456"/>
                      <a:pt x="249" y="5709"/>
                      <a:pt x="249" y="10769"/>
                    </a:cubicBezTo>
                    <a:lnTo>
                      <a:pt x="124" y="10769"/>
                    </a:lnTo>
                    <a:lnTo>
                      <a:pt x="249" y="10769"/>
                    </a:lnTo>
                    <a:lnTo>
                      <a:pt x="249" y="21469"/>
                    </a:lnTo>
                    <a:lnTo>
                      <a:pt x="124" y="21469"/>
                    </a:lnTo>
                    <a:lnTo>
                      <a:pt x="124" y="21338"/>
                    </a:lnTo>
                    <a:lnTo>
                      <a:pt x="13208" y="21338"/>
                    </a:lnTo>
                    <a:lnTo>
                      <a:pt x="13208" y="21469"/>
                    </a:lnTo>
                    <a:lnTo>
                      <a:pt x="13180" y="21341"/>
                    </a:lnTo>
                    <a:cubicBezTo>
                      <a:pt x="17862" y="20231"/>
                      <a:pt x="21350" y="15918"/>
                      <a:pt x="21350" y="10768"/>
                    </a:cubicBezTo>
                    <a:lnTo>
                      <a:pt x="21475" y="10768"/>
                    </a:lnTo>
                    <a:lnTo>
                      <a:pt x="21350" y="10768"/>
                    </a:lnTo>
                    <a:lnTo>
                      <a:pt x="21350" y="130"/>
                    </a:lnTo>
                    <a:lnTo>
                      <a:pt x="21475" y="130"/>
                    </a:lnTo>
                    <a:lnTo>
                      <a:pt x="21475" y="260"/>
                    </a:lnTo>
                    <a:lnTo>
                      <a:pt x="8147" y="260"/>
                    </a:lnTo>
                    <a:lnTo>
                      <a:pt x="8147" y="130"/>
                    </a:lnTo>
                    <a:lnTo>
                      <a:pt x="8177" y="256"/>
                    </a:lnTo>
                  </a:path>
                  <a:path w="21600" h="21600">
                    <a:moveTo>
                      <a:pt x="8117" y="4"/>
                    </a:moveTo>
                    <a:cubicBezTo>
                      <a:pt x="8127" y="1"/>
                      <a:pt x="8137" y="0"/>
                      <a:pt x="8147" y="0"/>
                    </a:cubicBezTo>
                    <a:lnTo>
                      <a:pt x="21475" y="0"/>
                    </a:lnTo>
                    <a:cubicBezTo>
                      <a:pt x="21543" y="0"/>
                      <a:pt x="21600" y="58"/>
                      <a:pt x="21600" y="130"/>
                    </a:cubicBezTo>
                    <a:lnTo>
                      <a:pt x="21600" y="10769"/>
                    </a:lnTo>
                    <a:cubicBezTo>
                      <a:pt x="21600" y="16045"/>
                      <a:pt x="18025" y="20460"/>
                      <a:pt x="13235" y="21596"/>
                    </a:cubicBezTo>
                    <a:cubicBezTo>
                      <a:pt x="13226" y="21598"/>
                      <a:pt x="13216" y="21600"/>
                      <a:pt x="13207" y="21600"/>
                    </a:cubicBezTo>
                    <a:lnTo>
                      <a:pt x="124" y="21600"/>
                    </a:lnTo>
                    <a:cubicBezTo>
                      <a:pt x="56" y="21600"/>
                      <a:pt x="0" y="21541"/>
                      <a:pt x="0" y="21469"/>
                    </a:cubicBezTo>
                    <a:lnTo>
                      <a:pt x="0" y="10769"/>
                    </a:lnTo>
                    <a:cubicBezTo>
                      <a:pt x="0" y="5585"/>
                      <a:pt x="3452" y="1231"/>
                      <a:pt x="8117" y="4"/>
                    </a:cubicBezTo>
                    <a:close/>
                  </a:path>
                </a:pathLst>
              </a:custGeom>
              <a:solidFill>
                <a:srgbClr val="025D4D"/>
              </a:solidFill>
              <a:ln cmpd="sng" cap="flat">
                <a:noFill/>
                <a:prstDash val="solid"/>
                <a:miter/>
              </a:ln>
            </p:spPr>
          </p:sp>
        </p:grpSp>
        <p:sp>
          <p:nvSpPr>
            <p:cNvPr id="537" name="مستطيل"/>
            <p:cNvSpPr>
              <a:spLocks/>
            </p:cNvSpPr>
            <p:nvPr/>
          </p:nvSpPr>
          <p:spPr>
            <a:xfrm rot="0">
              <a:off x="15821218" y="5540223"/>
              <a:ext cx="1368094"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ﻋﺒ</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دالله عبداللطيف اﻟﻔﻮزان</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ﻋﻀﻮ ﻣﺠﻠﺲ اﻹدارة</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43" name="تجميع"/>
          <p:cNvGrpSpPr>
            <a:grpSpLocks/>
          </p:cNvGrpSpPr>
          <p:nvPr/>
        </p:nvGrpSpPr>
        <p:grpSpPr>
          <a:xfrm>
            <a:off x="14258850" y="4158548"/>
            <a:ext cx="1235501" cy="1726066"/>
            <a:chOff x="14258850" y="4158548"/>
            <a:chExt cx="1235501" cy="1726066"/>
          </a:xfrm>
        </p:grpSpPr>
        <p:grpSp>
          <p:nvGrpSpPr>
            <p:cNvPr id="541" name="تجميع"/>
            <p:cNvGrpSpPr>
              <a:grpSpLocks/>
            </p:cNvGrpSpPr>
            <p:nvPr/>
          </p:nvGrpSpPr>
          <p:grpSpPr>
            <a:xfrm>
              <a:off x="14274731" y="4158548"/>
              <a:ext cx="1215616" cy="1181595"/>
              <a:chOff x="14274731" y="4158548"/>
              <a:chExt cx="1215616" cy="1181595"/>
            </a:xfrm>
          </p:grpSpPr>
          <p:sp>
            <p:nvSpPr>
              <p:cNvPr id="539" name="曲线"/>
              <p:cNvSpPr>
                <a:spLocks/>
              </p:cNvSpPr>
              <p:nvPr/>
            </p:nvSpPr>
            <p:spPr>
              <a:xfrm rot="0">
                <a:off x="14282062" y="4165881"/>
                <a:ext cx="1200992" cy="1166892"/>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18"/>
                <a:stretch>
                  <a:fillRect l="-610" t="-10023" r="381" b="-9005"/>
                </a:stretch>
              </a:blipFill>
              <a:ln cmpd="sng" cap="flat">
                <a:noFill/>
                <a:prstDash val="solid"/>
                <a:miter/>
              </a:ln>
            </p:spPr>
          </p:sp>
          <p:sp>
            <p:nvSpPr>
              <p:cNvPr id="540" name="曲线"/>
              <p:cNvSpPr>
                <a:spLocks/>
              </p:cNvSpPr>
              <p:nvPr/>
            </p:nvSpPr>
            <p:spPr>
              <a:xfrm rot="0">
                <a:off x="14274731" y="4158548"/>
                <a:ext cx="1215616" cy="1181595"/>
              </a:xfrm>
              <a:custGeom>
                <a:gdLst>
                  <a:gd name="T1" fmla="*/ 0 w 21600"/>
                  <a:gd name="T2" fmla="*/ 0 h 21600"/>
                  <a:gd name="T3" fmla="*/ 21600 w 21600"/>
                  <a:gd name="T4" fmla="*/ 21600 h 21600"/>
                </a:gdLst>
                <a:rect l="T1" t="T2" r="T3" b="T4"/>
                <a:pathLst>
                  <a:path w="21600" h="21600">
                    <a:moveTo>
                      <a:pt x="8181" y="264"/>
                    </a:moveTo>
                    <a:cubicBezTo>
                      <a:pt x="3627" y="1462"/>
                      <a:pt x="260" y="5712"/>
                      <a:pt x="260" y="10769"/>
                    </a:cubicBezTo>
                    <a:lnTo>
                      <a:pt x="130" y="10769"/>
                    </a:lnTo>
                    <a:lnTo>
                      <a:pt x="260" y="10769"/>
                    </a:lnTo>
                    <a:lnTo>
                      <a:pt x="260" y="21465"/>
                    </a:lnTo>
                    <a:lnTo>
                      <a:pt x="130" y="21465"/>
                    </a:lnTo>
                    <a:lnTo>
                      <a:pt x="130" y="21331"/>
                    </a:lnTo>
                    <a:lnTo>
                      <a:pt x="13207" y="21331"/>
                    </a:lnTo>
                    <a:lnTo>
                      <a:pt x="13207" y="21465"/>
                    </a:lnTo>
                    <a:lnTo>
                      <a:pt x="13177" y="21334"/>
                    </a:lnTo>
                    <a:cubicBezTo>
                      <a:pt x="17852" y="20225"/>
                      <a:pt x="21339" y="15916"/>
                      <a:pt x="21339" y="10769"/>
                    </a:cubicBezTo>
                    <a:lnTo>
                      <a:pt x="21469" y="10769"/>
                    </a:lnTo>
                    <a:lnTo>
                      <a:pt x="21339" y="10769"/>
                    </a:lnTo>
                    <a:lnTo>
                      <a:pt x="21339" y="134"/>
                    </a:lnTo>
                    <a:lnTo>
                      <a:pt x="21469" y="134"/>
                    </a:lnTo>
                    <a:lnTo>
                      <a:pt x="21469" y="268"/>
                    </a:lnTo>
                    <a:lnTo>
                      <a:pt x="8148" y="268"/>
                    </a:lnTo>
                    <a:lnTo>
                      <a:pt x="8148" y="134"/>
                    </a:lnTo>
                    <a:lnTo>
                      <a:pt x="8181" y="263"/>
                    </a:lnTo>
                  </a:path>
                  <a:path w="21600" h="21600">
                    <a:moveTo>
                      <a:pt x="8117" y="4"/>
                    </a:moveTo>
                    <a:cubicBezTo>
                      <a:pt x="8127" y="1"/>
                      <a:pt x="8138" y="0"/>
                      <a:pt x="8149" y="0"/>
                    </a:cubicBezTo>
                    <a:lnTo>
                      <a:pt x="21469" y="0"/>
                    </a:lnTo>
                    <a:cubicBezTo>
                      <a:pt x="21541" y="0"/>
                      <a:pt x="21600" y="60"/>
                      <a:pt x="21600" y="134"/>
                    </a:cubicBezTo>
                    <a:lnTo>
                      <a:pt x="21600" y="10769"/>
                    </a:lnTo>
                    <a:cubicBezTo>
                      <a:pt x="21600" y="16044"/>
                      <a:pt x="18027" y="20460"/>
                      <a:pt x="13235" y="21596"/>
                    </a:cubicBezTo>
                    <a:cubicBezTo>
                      <a:pt x="13226" y="21598"/>
                      <a:pt x="13216" y="21600"/>
                      <a:pt x="13206" y="21600"/>
                    </a:cubicBezTo>
                    <a:lnTo>
                      <a:pt x="130" y="21600"/>
                    </a:lnTo>
                    <a:cubicBezTo>
                      <a:pt x="58" y="21600"/>
                      <a:pt x="0" y="21539"/>
                      <a:pt x="0" y="21465"/>
                    </a:cubicBezTo>
                    <a:lnTo>
                      <a:pt x="0" y="10769"/>
                    </a:lnTo>
                    <a:cubicBezTo>
                      <a:pt x="0" y="5586"/>
                      <a:pt x="3450" y="1231"/>
                      <a:pt x="8117" y="4"/>
                    </a:cubicBezTo>
                    <a:close/>
                  </a:path>
                </a:pathLst>
              </a:custGeom>
              <a:solidFill>
                <a:srgbClr val="025D4D"/>
              </a:solidFill>
              <a:ln cmpd="sng" cap="flat">
                <a:noFill/>
                <a:prstDash val="solid"/>
                <a:miter/>
              </a:ln>
            </p:spPr>
          </p:sp>
        </p:grpSp>
        <p:sp>
          <p:nvSpPr>
            <p:cNvPr id="542" name="مستطيل"/>
            <p:cNvSpPr>
              <a:spLocks/>
            </p:cNvSpPr>
            <p:nvPr/>
          </p:nvSpPr>
          <p:spPr>
            <a:xfrm rot="0">
              <a:off x="14258850" y="5540223"/>
              <a:ext cx="1235501"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ﻏﺰل</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ﻋﺒﺪاﻹﻟﻪ ﺑﻦ ﻣﺤﻔﻮظ</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48" name="تجميع"/>
          <p:cNvGrpSpPr>
            <a:grpSpLocks/>
          </p:cNvGrpSpPr>
          <p:nvPr/>
        </p:nvGrpSpPr>
        <p:grpSpPr>
          <a:xfrm>
            <a:off x="12684950" y="4158548"/>
            <a:ext cx="1258831" cy="1726066"/>
            <a:chOff x="12684950" y="4158548"/>
            <a:chExt cx="1258831" cy="1726066"/>
          </a:xfrm>
        </p:grpSpPr>
        <p:grpSp>
          <p:nvGrpSpPr>
            <p:cNvPr id="546" name="تجميع"/>
            <p:cNvGrpSpPr>
              <a:grpSpLocks/>
            </p:cNvGrpSpPr>
            <p:nvPr/>
          </p:nvGrpSpPr>
          <p:grpSpPr>
            <a:xfrm>
              <a:off x="12684950" y="4158548"/>
              <a:ext cx="1258831" cy="1223530"/>
              <a:chOff x="12684950" y="4158548"/>
              <a:chExt cx="1258831" cy="1223530"/>
            </a:xfrm>
          </p:grpSpPr>
          <p:sp>
            <p:nvSpPr>
              <p:cNvPr id="544" name="曲线"/>
              <p:cNvSpPr>
                <a:spLocks/>
              </p:cNvSpPr>
              <p:nvPr/>
            </p:nvSpPr>
            <p:spPr>
              <a:xfrm rot="0">
                <a:off x="12692282" y="4165881"/>
                <a:ext cx="1244167" cy="1208866"/>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5" y="21600"/>
                    </a:lnTo>
                    <a:cubicBezTo>
                      <a:pt x="18027" y="20463"/>
                      <a:pt x="21600" y="16045"/>
                      <a:pt x="21600" y="10769"/>
                    </a:cubicBezTo>
                    <a:lnTo>
                      <a:pt x="21600" y="0"/>
                    </a:lnTo>
                    <a:close/>
                  </a:path>
                </a:pathLst>
              </a:custGeom>
              <a:blipFill rotWithShape="1">
                <a:blip r:embed="rId19"/>
                <a:stretch>
                  <a:fillRect l="-589" t="-2824" r="358" b="-1849"/>
                </a:stretch>
              </a:blipFill>
              <a:ln cmpd="sng" cap="flat">
                <a:noFill/>
                <a:prstDash val="solid"/>
                <a:miter/>
              </a:ln>
            </p:spPr>
          </p:sp>
          <p:sp>
            <p:nvSpPr>
              <p:cNvPr id="545" name="曲线"/>
              <p:cNvSpPr>
                <a:spLocks/>
              </p:cNvSpPr>
              <p:nvPr/>
            </p:nvSpPr>
            <p:spPr>
              <a:xfrm rot="0">
                <a:off x="12684950" y="4158548"/>
                <a:ext cx="1258831" cy="1223530"/>
              </a:xfrm>
              <a:custGeom>
                <a:gdLst>
                  <a:gd name="T1" fmla="*/ 0 w 21600"/>
                  <a:gd name="T2" fmla="*/ 0 h 21600"/>
                  <a:gd name="T3" fmla="*/ 21600 w 21600"/>
                  <a:gd name="T4" fmla="*/ 21600 h 21600"/>
                </a:gdLst>
                <a:rect l="T1" t="T2" r="T3" b="T4"/>
                <a:pathLst>
                  <a:path w="21600" h="21600">
                    <a:moveTo>
                      <a:pt x="8179" y="255"/>
                    </a:moveTo>
                    <a:cubicBezTo>
                      <a:pt x="3621" y="1453"/>
                      <a:pt x="251" y="5707"/>
                      <a:pt x="251" y="10769"/>
                    </a:cubicBezTo>
                    <a:lnTo>
                      <a:pt x="125" y="10769"/>
                    </a:lnTo>
                    <a:lnTo>
                      <a:pt x="251" y="10769"/>
                    </a:lnTo>
                    <a:lnTo>
                      <a:pt x="251" y="21470"/>
                    </a:lnTo>
                    <a:lnTo>
                      <a:pt x="125" y="21470"/>
                    </a:lnTo>
                    <a:lnTo>
                      <a:pt x="125" y="21341"/>
                    </a:lnTo>
                    <a:lnTo>
                      <a:pt x="13207" y="21341"/>
                    </a:lnTo>
                    <a:lnTo>
                      <a:pt x="13207" y="21470"/>
                    </a:lnTo>
                    <a:lnTo>
                      <a:pt x="13179" y="21344"/>
                    </a:lnTo>
                    <a:cubicBezTo>
                      <a:pt x="17858" y="20234"/>
                      <a:pt x="21347" y="15921"/>
                      <a:pt x="21347" y="10769"/>
                    </a:cubicBezTo>
                    <a:lnTo>
                      <a:pt x="21473" y="10769"/>
                    </a:lnTo>
                    <a:lnTo>
                      <a:pt x="21347" y="10769"/>
                    </a:lnTo>
                    <a:lnTo>
                      <a:pt x="21347" y="129"/>
                    </a:lnTo>
                    <a:lnTo>
                      <a:pt x="21473" y="129"/>
                    </a:lnTo>
                    <a:lnTo>
                      <a:pt x="21473" y="258"/>
                    </a:lnTo>
                    <a:lnTo>
                      <a:pt x="8148" y="258"/>
                    </a:lnTo>
                    <a:lnTo>
                      <a:pt x="8148" y="129"/>
                    </a:lnTo>
                    <a:lnTo>
                      <a:pt x="8179" y="254"/>
                    </a:lnTo>
                  </a:path>
                  <a:path w="21600" h="21600">
                    <a:moveTo>
                      <a:pt x="8116" y="4"/>
                    </a:moveTo>
                    <a:cubicBezTo>
                      <a:pt x="8126" y="1"/>
                      <a:pt x="8137" y="0"/>
                      <a:pt x="8148" y="0"/>
                    </a:cubicBezTo>
                    <a:lnTo>
                      <a:pt x="21474" y="0"/>
                    </a:lnTo>
                    <a:cubicBezTo>
                      <a:pt x="21543" y="0"/>
                      <a:pt x="21600" y="58"/>
                      <a:pt x="21600" y="129"/>
                    </a:cubicBezTo>
                    <a:lnTo>
                      <a:pt x="21600" y="10769"/>
                    </a:lnTo>
                    <a:cubicBezTo>
                      <a:pt x="21600" y="16044"/>
                      <a:pt x="18027" y="20460"/>
                      <a:pt x="13236" y="21596"/>
                    </a:cubicBezTo>
                    <a:cubicBezTo>
                      <a:pt x="13226" y="21598"/>
                      <a:pt x="13217" y="21600"/>
                      <a:pt x="13207" y="21600"/>
                    </a:cubicBezTo>
                    <a:lnTo>
                      <a:pt x="125" y="21600"/>
                    </a:lnTo>
                    <a:cubicBezTo>
                      <a:pt x="56" y="21600"/>
                      <a:pt x="0" y="21541"/>
                      <a:pt x="0" y="21470"/>
                    </a:cubicBezTo>
                    <a:lnTo>
                      <a:pt x="0" y="10769"/>
                    </a:lnTo>
                    <a:cubicBezTo>
                      <a:pt x="0" y="5586"/>
                      <a:pt x="3450" y="1232"/>
                      <a:pt x="8116" y="4"/>
                    </a:cubicBezTo>
                    <a:close/>
                  </a:path>
                </a:pathLst>
              </a:custGeom>
              <a:solidFill>
                <a:srgbClr val="025D4D"/>
              </a:solidFill>
              <a:ln cmpd="sng" cap="flat">
                <a:noFill/>
                <a:prstDash val="solid"/>
                <a:miter/>
              </a:ln>
            </p:spPr>
          </p:sp>
        </p:grpSp>
        <p:sp>
          <p:nvSpPr>
            <p:cNvPr id="547" name="مستطيل"/>
            <p:cNvSpPr>
              <a:spLocks/>
            </p:cNvSpPr>
            <p:nvPr/>
          </p:nvSpPr>
          <p:spPr>
            <a:xfrm rot="0">
              <a:off x="12703095" y="5540223"/>
              <a:ext cx="1210743"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ﻣﺤﻴﻲ اﻟﺪﻳﻦ</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ﺻﺎﻟﺢ ﻛﺎﻣﻞ</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53" name="تجميع"/>
          <p:cNvGrpSpPr>
            <a:grpSpLocks/>
          </p:cNvGrpSpPr>
          <p:nvPr/>
        </p:nvGrpSpPr>
        <p:grpSpPr>
          <a:xfrm>
            <a:off x="11111029" y="4158548"/>
            <a:ext cx="1258831" cy="1726066"/>
            <a:chOff x="11111029" y="4158548"/>
            <a:chExt cx="1258831" cy="1726066"/>
          </a:xfrm>
        </p:grpSpPr>
        <p:grpSp>
          <p:nvGrpSpPr>
            <p:cNvPr id="551" name="تجميع"/>
            <p:cNvGrpSpPr>
              <a:grpSpLocks/>
            </p:cNvGrpSpPr>
            <p:nvPr/>
          </p:nvGrpSpPr>
          <p:grpSpPr>
            <a:xfrm>
              <a:off x="11111029" y="4158548"/>
              <a:ext cx="1258831" cy="1229388"/>
              <a:chOff x="11111029" y="4158548"/>
              <a:chExt cx="1258831" cy="1229388"/>
            </a:xfrm>
          </p:grpSpPr>
          <p:sp>
            <p:nvSpPr>
              <p:cNvPr id="549" name="曲线"/>
              <p:cNvSpPr>
                <a:spLocks/>
              </p:cNvSpPr>
              <p:nvPr/>
            </p:nvSpPr>
            <p:spPr>
              <a:xfrm rot="0">
                <a:off x="11118362" y="4165881"/>
                <a:ext cx="1244167" cy="1214725"/>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5" y="21600"/>
                    </a:lnTo>
                    <a:cubicBezTo>
                      <a:pt x="18027" y="20463"/>
                      <a:pt x="21600" y="16045"/>
                      <a:pt x="21600" y="10769"/>
                    </a:cubicBezTo>
                    <a:lnTo>
                      <a:pt x="21600" y="0"/>
                    </a:lnTo>
                    <a:close/>
                  </a:path>
                </a:pathLst>
              </a:custGeom>
              <a:blipFill rotWithShape="1">
                <a:blip r:embed="rId20"/>
                <a:stretch>
                  <a:fillRect r="-232" b="-54242"/>
                </a:stretch>
              </a:blipFill>
              <a:ln cmpd="sng" cap="flat">
                <a:noFill/>
                <a:prstDash val="solid"/>
                <a:miter/>
              </a:ln>
            </p:spPr>
          </p:sp>
          <p:sp>
            <p:nvSpPr>
              <p:cNvPr id="550" name="曲线"/>
              <p:cNvSpPr>
                <a:spLocks/>
              </p:cNvSpPr>
              <p:nvPr/>
            </p:nvSpPr>
            <p:spPr>
              <a:xfrm rot="0">
                <a:off x="11111029" y="4158548"/>
                <a:ext cx="1258831" cy="1229388"/>
              </a:xfrm>
              <a:custGeom>
                <a:gdLst>
                  <a:gd name="T1" fmla="*/ 0 w 21600"/>
                  <a:gd name="T2" fmla="*/ 0 h 21600"/>
                  <a:gd name="T3" fmla="*/ 21600 w 21600"/>
                  <a:gd name="T4" fmla="*/ 21600 h 21600"/>
                </a:gdLst>
                <a:rect l="T1" t="T2" r="T3" b="T4"/>
                <a:pathLst>
                  <a:path w="21600" h="21600">
                    <a:moveTo>
                      <a:pt x="8179" y="253"/>
                    </a:moveTo>
                    <a:cubicBezTo>
                      <a:pt x="3622" y="1453"/>
                      <a:pt x="251" y="5706"/>
                      <a:pt x="251" y="10769"/>
                    </a:cubicBezTo>
                    <a:lnTo>
                      <a:pt x="125" y="10769"/>
                    </a:lnTo>
                    <a:lnTo>
                      <a:pt x="251" y="10769"/>
                    </a:lnTo>
                    <a:lnTo>
                      <a:pt x="251" y="21471"/>
                    </a:lnTo>
                    <a:lnTo>
                      <a:pt x="125" y="21471"/>
                    </a:lnTo>
                    <a:lnTo>
                      <a:pt x="125" y="21342"/>
                    </a:lnTo>
                    <a:lnTo>
                      <a:pt x="13207" y="21342"/>
                    </a:lnTo>
                    <a:lnTo>
                      <a:pt x="13207" y="21471"/>
                    </a:lnTo>
                    <a:lnTo>
                      <a:pt x="13179" y="21345"/>
                    </a:lnTo>
                    <a:cubicBezTo>
                      <a:pt x="17858" y="20236"/>
                      <a:pt x="21347" y="15922"/>
                      <a:pt x="21347" y="10769"/>
                    </a:cubicBezTo>
                    <a:lnTo>
                      <a:pt x="21473" y="10769"/>
                    </a:lnTo>
                    <a:lnTo>
                      <a:pt x="21347" y="10769"/>
                    </a:lnTo>
                    <a:lnTo>
                      <a:pt x="21347" y="128"/>
                    </a:lnTo>
                    <a:lnTo>
                      <a:pt x="21473" y="128"/>
                    </a:lnTo>
                    <a:lnTo>
                      <a:pt x="21473" y="257"/>
                    </a:lnTo>
                    <a:lnTo>
                      <a:pt x="8148" y="257"/>
                    </a:lnTo>
                    <a:lnTo>
                      <a:pt x="8148" y="128"/>
                    </a:lnTo>
                    <a:lnTo>
                      <a:pt x="8179" y="253"/>
                    </a:lnTo>
                  </a:path>
                  <a:path w="21600" h="21600">
                    <a:moveTo>
                      <a:pt x="8116" y="4"/>
                    </a:moveTo>
                    <a:cubicBezTo>
                      <a:pt x="8126" y="1"/>
                      <a:pt x="8137" y="0"/>
                      <a:pt x="8148" y="0"/>
                    </a:cubicBezTo>
                    <a:lnTo>
                      <a:pt x="21474" y="0"/>
                    </a:lnTo>
                    <a:cubicBezTo>
                      <a:pt x="21543" y="0"/>
                      <a:pt x="21600" y="57"/>
                      <a:pt x="21600" y="128"/>
                    </a:cubicBezTo>
                    <a:lnTo>
                      <a:pt x="21600" y="10769"/>
                    </a:lnTo>
                    <a:cubicBezTo>
                      <a:pt x="21600" y="16043"/>
                      <a:pt x="18027" y="20460"/>
                      <a:pt x="13236" y="21596"/>
                    </a:cubicBezTo>
                    <a:cubicBezTo>
                      <a:pt x="13226" y="21598"/>
                      <a:pt x="13217" y="21600"/>
                      <a:pt x="13207" y="21600"/>
                    </a:cubicBezTo>
                    <a:lnTo>
                      <a:pt x="125" y="21600"/>
                    </a:lnTo>
                    <a:cubicBezTo>
                      <a:pt x="56" y="21600"/>
                      <a:pt x="0" y="21542"/>
                      <a:pt x="0" y="21471"/>
                    </a:cubicBezTo>
                    <a:lnTo>
                      <a:pt x="0" y="10769"/>
                    </a:lnTo>
                    <a:cubicBezTo>
                      <a:pt x="0" y="5586"/>
                      <a:pt x="3450" y="1231"/>
                      <a:pt x="8116" y="4"/>
                    </a:cubicBezTo>
                    <a:close/>
                  </a:path>
                </a:pathLst>
              </a:custGeom>
              <a:solidFill>
                <a:srgbClr val="025D4D"/>
              </a:solidFill>
              <a:ln cmpd="sng" cap="flat">
                <a:noFill/>
                <a:prstDash val="solid"/>
                <a:miter/>
              </a:ln>
            </p:spPr>
          </p:sp>
        </p:grpSp>
        <p:sp>
          <p:nvSpPr>
            <p:cNvPr id="552" name="مستطيل"/>
            <p:cNvSpPr>
              <a:spLocks/>
            </p:cNvSpPr>
            <p:nvPr/>
          </p:nvSpPr>
          <p:spPr>
            <a:xfrm rot="0">
              <a:off x="11190967" y="5540223"/>
              <a:ext cx="1087182"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ﻧﻮف</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ﻋﺒﺪاﻟﻌﺰﻳﺰ اﻟﺘﺮﻛﻲ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58" name="تجميع"/>
          <p:cNvGrpSpPr>
            <a:grpSpLocks/>
          </p:cNvGrpSpPr>
          <p:nvPr/>
        </p:nvGrpSpPr>
        <p:grpSpPr>
          <a:xfrm>
            <a:off x="9523926" y="4158548"/>
            <a:ext cx="1271982" cy="1726066"/>
            <a:chOff x="9523926" y="4158548"/>
            <a:chExt cx="1271982" cy="1726066"/>
          </a:xfrm>
        </p:grpSpPr>
        <p:grpSp>
          <p:nvGrpSpPr>
            <p:cNvPr id="556" name="تجميع"/>
            <p:cNvGrpSpPr>
              <a:grpSpLocks/>
            </p:cNvGrpSpPr>
            <p:nvPr/>
          </p:nvGrpSpPr>
          <p:grpSpPr>
            <a:xfrm>
              <a:off x="9523926" y="4158548"/>
              <a:ext cx="1271982" cy="1233384"/>
              <a:chOff x="9523926" y="4158548"/>
              <a:chExt cx="1271982" cy="1233384"/>
            </a:xfrm>
          </p:grpSpPr>
          <p:sp>
            <p:nvSpPr>
              <p:cNvPr id="554" name="曲线"/>
              <p:cNvSpPr>
                <a:spLocks/>
              </p:cNvSpPr>
              <p:nvPr/>
            </p:nvSpPr>
            <p:spPr>
              <a:xfrm rot="0">
                <a:off x="9531258" y="4165881"/>
                <a:ext cx="1257318" cy="1218681"/>
              </a:xfrm>
              <a:custGeom>
                <a:gdLst>
                  <a:gd name="T1" fmla="*/ 0 w 21600"/>
                  <a:gd name="T2" fmla="*/ 0 h 21600"/>
                  <a:gd name="T3" fmla="*/ 21600 w 21600"/>
                  <a:gd name="T4" fmla="*/ 21600 h 21600"/>
                </a:gdLst>
                <a:rect l="T1" t="T2" r="T3" b="T4"/>
                <a:pathLst>
                  <a:path w="21600" h="21600">
                    <a:moveTo>
                      <a:pt x="8116" y="0"/>
                    </a:moveTo>
                    <a:cubicBezTo>
                      <a:pt x="3450" y="1227"/>
                      <a:pt x="0" y="5584"/>
                      <a:pt x="0" y="10769"/>
                    </a:cubicBezTo>
                    <a:lnTo>
                      <a:pt x="0" y="21600"/>
                    </a:lnTo>
                    <a:lnTo>
                      <a:pt x="13236" y="21600"/>
                    </a:lnTo>
                    <a:cubicBezTo>
                      <a:pt x="18027" y="20463"/>
                      <a:pt x="21600" y="16045"/>
                      <a:pt x="21600" y="10769"/>
                    </a:cubicBezTo>
                    <a:lnTo>
                      <a:pt x="21600" y="0"/>
                    </a:lnTo>
                    <a:close/>
                  </a:path>
                </a:pathLst>
              </a:custGeom>
              <a:blipFill rotWithShape="1">
                <a:blip r:embed="rId21"/>
                <a:stretch>
                  <a:fillRect l="-583" t="-21576" r="351" b="-20612"/>
                </a:stretch>
              </a:blipFill>
              <a:ln cmpd="sng" cap="flat">
                <a:noFill/>
                <a:prstDash val="solid"/>
                <a:miter/>
              </a:ln>
            </p:spPr>
          </p:sp>
          <p:sp>
            <p:nvSpPr>
              <p:cNvPr id="555" name="曲线"/>
              <p:cNvSpPr>
                <a:spLocks/>
              </p:cNvSpPr>
              <p:nvPr/>
            </p:nvSpPr>
            <p:spPr>
              <a:xfrm rot="0">
                <a:off x="9523926" y="4158548"/>
                <a:ext cx="1271982" cy="1233384"/>
              </a:xfrm>
              <a:custGeom>
                <a:gdLst>
                  <a:gd name="T1" fmla="*/ 0 w 21600"/>
                  <a:gd name="T2" fmla="*/ 0 h 21600"/>
                  <a:gd name="T3" fmla="*/ 21600 w 21600"/>
                  <a:gd name="T4" fmla="*/ 21600 h 21600"/>
                </a:gdLst>
                <a:rect l="T1" t="T2" r="T3" b="T4"/>
                <a:pathLst>
                  <a:path w="21600" h="21600">
                    <a:moveTo>
                      <a:pt x="8178" y="253"/>
                    </a:moveTo>
                    <a:cubicBezTo>
                      <a:pt x="3619" y="1452"/>
                      <a:pt x="249" y="5706"/>
                      <a:pt x="249" y="10769"/>
                    </a:cubicBezTo>
                    <a:lnTo>
                      <a:pt x="124" y="10769"/>
                    </a:lnTo>
                    <a:lnTo>
                      <a:pt x="249" y="10769"/>
                    </a:lnTo>
                    <a:lnTo>
                      <a:pt x="249" y="21470"/>
                    </a:lnTo>
                    <a:lnTo>
                      <a:pt x="124" y="21470"/>
                    </a:lnTo>
                    <a:lnTo>
                      <a:pt x="124" y="21342"/>
                    </a:lnTo>
                    <a:lnTo>
                      <a:pt x="13208" y="21342"/>
                    </a:lnTo>
                    <a:lnTo>
                      <a:pt x="13208" y="21470"/>
                    </a:lnTo>
                    <a:lnTo>
                      <a:pt x="13180" y="21345"/>
                    </a:lnTo>
                    <a:cubicBezTo>
                      <a:pt x="17861" y="20235"/>
                      <a:pt x="21350" y="15921"/>
                      <a:pt x="21350" y="10769"/>
                    </a:cubicBezTo>
                    <a:lnTo>
                      <a:pt x="21475" y="10769"/>
                    </a:lnTo>
                    <a:lnTo>
                      <a:pt x="21350" y="10769"/>
                    </a:lnTo>
                    <a:lnTo>
                      <a:pt x="21350" y="128"/>
                    </a:lnTo>
                    <a:lnTo>
                      <a:pt x="21475" y="128"/>
                    </a:lnTo>
                    <a:lnTo>
                      <a:pt x="21475" y="256"/>
                    </a:lnTo>
                    <a:lnTo>
                      <a:pt x="8147" y="256"/>
                    </a:lnTo>
                    <a:lnTo>
                      <a:pt x="8147" y="128"/>
                    </a:lnTo>
                    <a:lnTo>
                      <a:pt x="8178" y="252"/>
                    </a:lnTo>
                  </a:path>
                  <a:path w="21600" h="21600">
                    <a:moveTo>
                      <a:pt x="8117" y="4"/>
                    </a:moveTo>
                    <a:cubicBezTo>
                      <a:pt x="8127" y="1"/>
                      <a:pt x="8137" y="0"/>
                      <a:pt x="8148" y="0"/>
                    </a:cubicBezTo>
                    <a:lnTo>
                      <a:pt x="21475" y="0"/>
                    </a:lnTo>
                    <a:cubicBezTo>
                      <a:pt x="21544" y="0"/>
                      <a:pt x="21600" y="57"/>
                      <a:pt x="21600" y="128"/>
                    </a:cubicBezTo>
                    <a:lnTo>
                      <a:pt x="21600" y="10769"/>
                    </a:lnTo>
                    <a:cubicBezTo>
                      <a:pt x="21600" y="16044"/>
                      <a:pt x="18026" y="20460"/>
                      <a:pt x="13235" y="21596"/>
                    </a:cubicBezTo>
                    <a:cubicBezTo>
                      <a:pt x="13226" y="21598"/>
                      <a:pt x="13217" y="21600"/>
                      <a:pt x="13208" y="21600"/>
                    </a:cubicBezTo>
                    <a:lnTo>
                      <a:pt x="124" y="21600"/>
                    </a:lnTo>
                    <a:cubicBezTo>
                      <a:pt x="55" y="21600"/>
                      <a:pt x="0" y="21542"/>
                      <a:pt x="0" y="21471"/>
                    </a:cubicBezTo>
                    <a:lnTo>
                      <a:pt x="0" y="10769"/>
                    </a:lnTo>
                    <a:cubicBezTo>
                      <a:pt x="0" y="5585"/>
                      <a:pt x="3450" y="1231"/>
                      <a:pt x="8117" y="4"/>
                    </a:cubicBezTo>
                    <a:close/>
                  </a:path>
                </a:pathLst>
              </a:custGeom>
              <a:solidFill>
                <a:srgbClr val="025D4D"/>
              </a:solidFill>
              <a:ln cmpd="sng" cap="flat">
                <a:noFill/>
                <a:prstDash val="solid"/>
                <a:miter/>
              </a:ln>
            </p:spPr>
          </p:sp>
        </p:grpSp>
        <p:sp>
          <p:nvSpPr>
            <p:cNvPr id="557" name="مستطيل"/>
            <p:cNvSpPr>
              <a:spLocks/>
            </p:cNvSpPr>
            <p:nvPr/>
          </p:nvSpPr>
          <p:spPr>
            <a:xfrm rot="0">
              <a:off x="9595621" y="5540223"/>
              <a:ext cx="1116845"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د. وﻟﻴﺪ ﻣﺤﻤﺪ اﻟﻌﻴﺴﻰ</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اﻹدارة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63" name="تجميع"/>
          <p:cNvGrpSpPr>
            <a:grpSpLocks/>
          </p:cNvGrpSpPr>
          <p:nvPr/>
        </p:nvGrpSpPr>
        <p:grpSpPr>
          <a:xfrm>
            <a:off x="7747335" y="4158548"/>
            <a:ext cx="1449724" cy="1726066"/>
            <a:chOff x="7747335" y="4158548"/>
            <a:chExt cx="1449724" cy="1726066"/>
          </a:xfrm>
        </p:grpSpPr>
        <p:grpSp>
          <p:nvGrpSpPr>
            <p:cNvPr id="561" name="تجميع"/>
            <p:cNvGrpSpPr>
              <a:grpSpLocks/>
            </p:cNvGrpSpPr>
            <p:nvPr/>
          </p:nvGrpSpPr>
          <p:grpSpPr>
            <a:xfrm>
              <a:off x="7850308" y="4158548"/>
              <a:ext cx="1259908" cy="1224715"/>
              <a:chOff x="7850308" y="4158548"/>
              <a:chExt cx="1259908" cy="1224715"/>
            </a:xfrm>
          </p:grpSpPr>
          <p:sp>
            <p:nvSpPr>
              <p:cNvPr id="559" name="曲线"/>
              <p:cNvSpPr>
                <a:spLocks/>
              </p:cNvSpPr>
              <p:nvPr/>
            </p:nvSpPr>
            <p:spPr>
              <a:xfrm rot="0">
                <a:off x="7859810" y="4168051"/>
                <a:ext cx="1240904" cy="1205711"/>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22"/>
                <a:stretch>
                  <a:fillRect l="-20502" t="-788" r="-19203" b="550"/>
                </a:stretch>
              </a:blipFill>
              <a:ln cmpd="sng" cap="flat">
                <a:noFill/>
                <a:prstDash val="solid"/>
                <a:miter/>
              </a:ln>
            </p:spPr>
          </p:sp>
          <p:sp>
            <p:nvSpPr>
              <p:cNvPr id="560" name="曲线"/>
              <p:cNvSpPr>
                <a:spLocks/>
              </p:cNvSpPr>
              <p:nvPr/>
            </p:nvSpPr>
            <p:spPr>
              <a:xfrm rot="0">
                <a:off x="7850308" y="4158548"/>
                <a:ext cx="1259908" cy="1224715"/>
              </a:xfrm>
              <a:custGeom>
                <a:gdLst>
                  <a:gd name="T1" fmla="*/ 0 w 21600"/>
                  <a:gd name="T2" fmla="*/ 0 h 21600"/>
                  <a:gd name="T3" fmla="*/ 21600 w 21600"/>
                  <a:gd name="T4" fmla="*/ 21600 h 21600"/>
                </a:gdLst>
                <a:rect l="T1" t="T2" r="T3" b="T4"/>
                <a:pathLst>
                  <a:path w="21600" h="21600">
                    <a:moveTo>
                      <a:pt x="8197" y="330"/>
                    </a:moveTo>
                    <a:cubicBezTo>
                      <a:pt x="3671" y="1520"/>
                      <a:pt x="325" y="5744"/>
                      <a:pt x="325" y="10769"/>
                    </a:cubicBezTo>
                    <a:lnTo>
                      <a:pt x="162" y="10769"/>
                    </a:lnTo>
                    <a:lnTo>
                      <a:pt x="325" y="10769"/>
                    </a:lnTo>
                    <a:lnTo>
                      <a:pt x="325" y="21432"/>
                    </a:lnTo>
                    <a:lnTo>
                      <a:pt x="162" y="21432"/>
                    </a:lnTo>
                    <a:lnTo>
                      <a:pt x="162" y="21264"/>
                    </a:lnTo>
                    <a:lnTo>
                      <a:pt x="13199" y="21264"/>
                    </a:lnTo>
                    <a:lnTo>
                      <a:pt x="13199" y="21432"/>
                    </a:lnTo>
                    <a:lnTo>
                      <a:pt x="13162" y="21269"/>
                    </a:lnTo>
                    <a:cubicBezTo>
                      <a:pt x="17809" y="20167"/>
                      <a:pt x="21274" y="15885"/>
                      <a:pt x="21274" y="10770"/>
                    </a:cubicBezTo>
                    <a:lnTo>
                      <a:pt x="21437" y="10770"/>
                    </a:lnTo>
                    <a:lnTo>
                      <a:pt x="21274" y="10770"/>
                    </a:lnTo>
                    <a:lnTo>
                      <a:pt x="21274" y="167"/>
                    </a:lnTo>
                    <a:lnTo>
                      <a:pt x="21437" y="167"/>
                    </a:lnTo>
                    <a:lnTo>
                      <a:pt x="21437" y="335"/>
                    </a:lnTo>
                    <a:lnTo>
                      <a:pt x="8157" y="335"/>
                    </a:lnTo>
                    <a:lnTo>
                      <a:pt x="8157" y="167"/>
                    </a:lnTo>
                    <a:lnTo>
                      <a:pt x="8197" y="329"/>
                    </a:lnTo>
                  </a:path>
                  <a:path w="21600" h="21600">
                    <a:moveTo>
                      <a:pt x="8116" y="5"/>
                    </a:moveTo>
                    <a:cubicBezTo>
                      <a:pt x="8129" y="1"/>
                      <a:pt x="8143" y="0"/>
                      <a:pt x="8157" y="0"/>
                    </a:cubicBezTo>
                    <a:lnTo>
                      <a:pt x="21437" y="0"/>
                    </a:lnTo>
                    <a:cubicBezTo>
                      <a:pt x="21526" y="0"/>
                      <a:pt x="21600" y="75"/>
                      <a:pt x="21600" y="167"/>
                    </a:cubicBezTo>
                    <a:lnTo>
                      <a:pt x="21600" y="10769"/>
                    </a:lnTo>
                    <a:cubicBezTo>
                      <a:pt x="21600" y="16043"/>
                      <a:pt x="18027" y="20459"/>
                      <a:pt x="13235" y="21595"/>
                    </a:cubicBezTo>
                    <a:cubicBezTo>
                      <a:pt x="13223" y="21598"/>
                      <a:pt x="13211" y="21600"/>
                      <a:pt x="13198" y="21600"/>
                    </a:cubicBezTo>
                    <a:lnTo>
                      <a:pt x="162" y="21600"/>
                    </a:lnTo>
                    <a:cubicBezTo>
                      <a:pt x="73" y="21600"/>
                      <a:pt x="0" y="21524"/>
                      <a:pt x="0" y="21432"/>
                    </a:cubicBezTo>
                    <a:lnTo>
                      <a:pt x="0" y="10769"/>
                    </a:lnTo>
                    <a:cubicBezTo>
                      <a:pt x="0" y="5587"/>
                      <a:pt x="3450" y="1232"/>
                      <a:pt x="8116" y="5"/>
                    </a:cubicBezTo>
                    <a:close/>
                  </a:path>
                </a:pathLst>
              </a:custGeom>
              <a:solidFill>
                <a:srgbClr val="025D4D"/>
              </a:solidFill>
              <a:ln cmpd="sng" cap="flat">
                <a:noFill/>
                <a:prstDash val="solid"/>
                <a:miter/>
              </a:ln>
            </p:spPr>
          </p:sp>
        </p:grpSp>
        <p:sp>
          <p:nvSpPr>
            <p:cNvPr id="562" name="مستطيل"/>
            <p:cNvSpPr>
              <a:spLocks/>
            </p:cNvSpPr>
            <p:nvPr/>
          </p:nvSpPr>
          <p:spPr>
            <a:xfrm rot="0">
              <a:off x="7747335" y="5540223"/>
              <a:ext cx="1449724"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ﺑﺪر عبدالله اﻟﻌﻴﺴﻰ</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اﻟﻤﻨﺸﺂت اﻟﻌﺎﺋﻠﻴﺔ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68" name="تجميع"/>
          <p:cNvGrpSpPr>
            <a:grpSpLocks/>
          </p:cNvGrpSpPr>
          <p:nvPr/>
        </p:nvGrpSpPr>
        <p:grpSpPr>
          <a:xfrm>
            <a:off x="5970744" y="4158548"/>
            <a:ext cx="1449724" cy="1726066"/>
            <a:chOff x="5970744" y="4158548"/>
            <a:chExt cx="1449724" cy="1726066"/>
          </a:xfrm>
        </p:grpSpPr>
        <p:grpSp>
          <p:nvGrpSpPr>
            <p:cNvPr id="566" name="تجميع"/>
            <p:cNvGrpSpPr>
              <a:grpSpLocks/>
            </p:cNvGrpSpPr>
            <p:nvPr/>
          </p:nvGrpSpPr>
          <p:grpSpPr>
            <a:xfrm>
              <a:off x="6091183" y="4158548"/>
              <a:ext cx="1224966" cy="1224715"/>
              <a:chOff x="6091183" y="4158548"/>
              <a:chExt cx="1224966" cy="1224715"/>
            </a:xfrm>
          </p:grpSpPr>
          <p:sp>
            <p:nvSpPr>
              <p:cNvPr id="564" name="曲线"/>
              <p:cNvSpPr>
                <a:spLocks/>
              </p:cNvSpPr>
              <p:nvPr/>
            </p:nvSpPr>
            <p:spPr>
              <a:xfrm rot="0">
                <a:off x="6100685" y="4168051"/>
                <a:ext cx="1205962" cy="1205711"/>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23"/>
                <a:stretch>
                  <a:fillRect l="-39321" t="-788" r="-37985" b="550"/>
                </a:stretch>
              </a:blipFill>
              <a:ln cmpd="sng" cap="flat">
                <a:noFill/>
                <a:prstDash val="solid"/>
                <a:miter/>
              </a:ln>
            </p:spPr>
          </p:sp>
          <p:sp>
            <p:nvSpPr>
              <p:cNvPr id="565" name="曲线"/>
              <p:cNvSpPr>
                <a:spLocks/>
              </p:cNvSpPr>
              <p:nvPr/>
            </p:nvSpPr>
            <p:spPr>
              <a:xfrm rot="0">
                <a:off x="6091183" y="4158548"/>
                <a:ext cx="1224966" cy="1224715"/>
              </a:xfrm>
              <a:custGeom>
                <a:gdLst>
                  <a:gd name="T1" fmla="*/ 0 w 21600"/>
                  <a:gd name="T2" fmla="*/ 0 h 21600"/>
                  <a:gd name="T3" fmla="*/ 21600 w 21600"/>
                  <a:gd name="T4" fmla="*/ 21600 h 21600"/>
                </a:gdLst>
                <a:rect l="T1" t="T2" r="T3" b="T4"/>
                <a:pathLst>
                  <a:path w="21600" h="21600">
                    <a:moveTo>
                      <a:pt x="8201" y="329"/>
                    </a:moveTo>
                    <a:cubicBezTo>
                      <a:pt x="3681" y="1519"/>
                      <a:pt x="335" y="5740"/>
                      <a:pt x="335" y="10769"/>
                    </a:cubicBezTo>
                    <a:lnTo>
                      <a:pt x="167" y="10769"/>
                    </a:lnTo>
                    <a:lnTo>
                      <a:pt x="335" y="10769"/>
                    </a:lnTo>
                    <a:lnTo>
                      <a:pt x="335" y="21432"/>
                    </a:lnTo>
                    <a:lnTo>
                      <a:pt x="167" y="21432"/>
                    </a:lnTo>
                    <a:lnTo>
                      <a:pt x="167" y="21264"/>
                    </a:lnTo>
                    <a:lnTo>
                      <a:pt x="13198" y="21264"/>
                    </a:lnTo>
                    <a:lnTo>
                      <a:pt x="13198" y="21432"/>
                    </a:lnTo>
                    <a:lnTo>
                      <a:pt x="13159" y="21269"/>
                    </a:lnTo>
                    <a:cubicBezTo>
                      <a:pt x="17799" y="20168"/>
                      <a:pt x="21264" y="15887"/>
                      <a:pt x="21264" y="10769"/>
                    </a:cubicBezTo>
                    <a:lnTo>
                      <a:pt x="21432" y="10769"/>
                    </a:lnTo>
                    <a:lnTo>
                      <a:pt x="21264" y="10769"/>
                    </a:lnTo>
                    <a:lnTo>
                      <a:pt x="21264" y="167"/>
                    </a:lnTo>
                    <a:lnTo>
                      <a:pt x="21432" y="167"/>
                    </a:lnTo>
                    <a:lnTo>
                      <a:pt x="21432" y="335"/>
                    </a:lnTo>
                    <a:lnTo>
                      <a:pt x="8158" y="335"/>
                    </a:lnTo>
                    <a:lnTo>
                      <a:pt x="8158" y="167"/>
                    </a:lnTo>
                    <a:lnTo>
                      <a:pt x="8201" y="329"/>
                    </a:lnTo>
                  </a:path>
                  <a:path w="21600" h="21600">
                    <a:moveTo>
                      <a:pt x="8116" y="5"/>
                    </a:moveTo>
                    <a:cubicBezTo>
                      <a:pt x="8130" y="1"/>
                      <a:pt x="8144" y="0"/>
                      <a:pt x="8158" y="0"/>
                    </a:cubicBezTo>
                    <a:lnTo>
                      <a:pt x="21432" y="0"/>
                    </a:lnTo>
                    <a:cubicBezTo>
                      <a:pt x="21524" y="0"/>
                      <a:pt x="21600" y="75"/>
                      <a:pt x="21600" y="167"/>
                    </a:cubicBezTo>
                    <a:lnTo>
                      <a:pt x="21600" y="10769"/>
                    </a:lnTo>
                    <a:cubicBezTo>
                      <a:pt x="21600" y="16040"/>
                      <a:pt x="18030" y="20457"/>
                      <a:pt x="13236" y="21595"/>
                    </a:cubicBezTo>
                    <a:cubicBezTo>
                      <a:pt x="13224" y="21598"/>
                      <a:pt x="13210" y="21600"/>
                      <a:pt x="13197" y="21600"/>
                    </a:cubicBezTo>
                    <a:lnTo>
                      <a:pt x="167" y="21600"/>
                    </a:lnTo>
                    <a:cubicBezTo>
                      <a:pt x="75" y="21600"/>
                      <a:pt x="0" y="21524"/>
                      <a:pt x="0" y="21432"/>
                    </a:cubicBezTo>
                    <a:lnTo>
                      <a:pt x="0" y="10769"/>
                    </a:lnTo>
                    <a:cubicBezTo>
                      <a:pt x="0" y="5590"/>
                      <a:pt x="3446" y="1234"/>
                      <a:pt x="8116" y="5"/>
                    </a:cubicBezTo>
                    <a:close/>
                  </a:path>
                </a:pathLst>
              </a:custGeom>
              <a:solidFill>
                <a:srgbClr val="025D4D"/>
              </a:solidFill>
              <a:ln cmpd="sng" cap="flat">
                <a:noFill/>
                <a:prstDash val="solid"/>
                <a:miter/>
              </a:ln>
            </p:spPr>
          </p:sp>
        </p:grpSp>
        <p:sp>
          <p:nvSpPr>
            <p:cNvPr id="567" name="مستطيل"/>
            <p:cNvSpPr>
              <a:spLocks/>
            </p:cNvSpPr>
            <p:nvPr/>
          </p:nvSpPr>
          <p:spPr>
            <a:xfrm rot="0">
              <a:off x="5970744" y="5540223"/>
              <a:ext cx="1449724"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ﻣﺼﻌﺐ ﺳﻠﻴﻤﺎن اﻟﻤﻬﻴﺪب</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اﻟﻤﻨﺸﺂت اﻟﻌﺎﺋﻠﻴﺔ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73" name="تجميع"/>
          <p:cNvGrpSpPr>
            <a:grpSpLocks/>
          </p:cNvGrpSpPr>
          <p:nvPr/>
        </p:nvGrpSpPr>
        <p:grpSpPr>
          <a:xfrm>
            <a:off x="4194152" y="4158548"/>
            <a:ext cx="1449724" cy="1726066"/>
            <a:chOff x="4194152" y="4158548"/>
            <a:chExt cx="1449724" cy="1726066"/>
          </a:xfrm>
        </p:grpSpPr>
        <p:grpSp>
          <p:nvGrpSpPr>
            <p:cNvPr id="571" name="تجميع"/>
            <p:cNvGrpSpPr>
              <a:grpSpLocks/>
            </p:cNvGrpSpPr>
            <p:nvPr/>
          </p:nvGrpSpPr>
          <p:grpSpPr>
            <a:xfrm>
              <a:off x="4297126" y="4158548"/>
              <a:ext cx="1259908" cy="1224715"/>
              <a:chOff x="4297126" y="4158548"/>
              <a:chExt cx="1259908" cy="1224715"/>
            </a:xfrm>
          </p:grpSpPr>
          <p:sp>
            <p:nvSpPr>
              <p:cNvPr id="569" name="曲线"/>
              <p:cNvSpPr>
                <a:spLocks/>
              </p:cNvSpPr>
              <p:nvPr/>
            </p:nvSpPr>
            <p:spPr>
              <a:xfrm rot="0">
                <a:off x="4306628" y="4168051"/>
                <a:ext cx="1240903" cy="1205711"/>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24"/>
                <a:stretch>
                  <a:fillRect l="-23937" t="-788" r="-22637" b="550"/>
                </a:stretch>
              </a:blipFill>
              <a:ln cmpd="sng" cap="flat">
                <a:noFill/>
                <a:prstDash val="solid"/>
                <a:miter/>
              </a:ln>
            </p:spPr>
          </p:sp>
          <p:sp>
            <p:nvSpPr>
              <p:cNvPr id="570" name="曲线"/>
              <p:cNvSpPr>
                <a:spLocks/>
              </p:cNvSpPr>
              <p:nvPr/>
            </p:nvSpPr>
            <p:spPr>
              <a:xfrm rot="0">
                <a:off x="4297126" y="4158548"/>
                <a:ext cx="1259908" cy="1224715"/>
              </a:xfrm>
              <a:custGeom>
                <a:gdLst>
                  <a:gd name="T1" fmla="*/ 0 w 21600"/>
                  <a:gd name="T2" fmla="*/ 0 h 21600"/>
                  <a:gd name="T3" fmla="*/ 21600 w 21600"/>
                  <a:gd name="T4" fmla="*/ 21600 h 21600"/>
                </a:gdLst>
                <a:rect l="T1" t="T2" r="T3" b="T4"/>
                <a:pathLst>
                  <a:path w="21600" h="21600">
                    <a:moveTo>
                      <a:pt x="8197" y="330"/>
                    </a:moveTo>
                    <a:cubicBezTo>
                      <a:pt x="3671" y="1520"/>
                      <a:pt x="325" y="5744"/>
                      <a:pt x="325" y="10769"/>
                    </a:cubicBezTo>
                    <a:lnTo>
                      <a:pt x="162" y="10769"/>
                    </a:lnTo>
                    <a:lnTo>
                      <a:pt x="325" y="10769"/>
                    </a:lnTo>
                    <a:lnTo>
                      <a:pt x="325" y="21432"/>
                    </a:lnTo>
                    <a:lnTo>
                      <a:pt x="162" y="21432"/>
                    </a:lnTo>
                    <a:lnTo>
                      <a:pt x="162" y="21264"/>
                    </a:lnTo>
                    <a:lnTo>
                      <a:pt x="13199" y="21264"/>
                    </a:lnTo>
                    <a:lnTo>
                      <a:pt x="13199" y="21432"/>
                    </a:lnTo>
                    <a:lnTo>
                      <a:pt x="13162" y="21269"/>
                    </a:lnTo>
                    <a:cubicBezTo>
                      <a:pt x="17809" y="20167"/>
                      <a:pt x="21274" y="15885"/>
                      <a:pt x="21274" y="10770"/>
                    </a:cubicBezTo>
                    <a:lnTo>
                      <a:pt x="21437" y="10770"/>
                    </a:lnTo>
                    <a:lnTo>
                      <a:pt x="21274" y="10770"/>
                    </a:lnTo>
                    <a:lnTo>
                      <a:pt x="21274" y="167"/>
                    </a:lnTo>
                    <a:lnTo>
                      <a:pt x="21437" y="167"/>
                    </a:lnTo>
                    <a:lnTo>
                      <a:pt x="21437" y="335"/>
                    </a:lnTo>
                    <a:lnTo>
                      <a:pt x="8157" y="335"/>
                    </a:lnTo>
                    <a:lnTo>
                      <a:pt x="8157" y="167"/>
                    </a:lnTo>
                    <a:lnTo>
                      <a:pt x="8197" y="329"/>
                    </a:lnTo>
                  </a:path>
                  <a:path w="21600" h="21600">
                    <a:moveTo>
                      <a:pt x="8116" y="5"/>
                    </a:moveTo>
                    <a:cubicBezTo>
                      <a:pt x="8129" y="1"/>
                      <a:pt x="8143" y="0"/>
                      <a:pt x="8157" y="0"/>
                    </a:cubicBezTo>
                    <a:lnTo>
                      <a:pt x="21437" y="0"/>
                    </a:lnTo>
                    <a:cubicBezTo>
                      <a:pt x="21526" y="0"/>
                      <a:pt x="21600" y="75"/>
                      <a:pt x="21600" y="167"/>
                    </a:cubicBezTo>
                    <a:lnTo>
                      <a:pt x="21600" y="10769"/>
                    </a:lnTo>
                    <a:cubicBezTo>
                      <a:pt x="21600" y="16043"/>
                      <a:pt x="18027" y="20459"/>
                      <a:pt x="13235" y="21595"/>
                    </a:cubicBezTo>
                    <a:cubicBezTo>
                      <a:pt x="13223" y="21598"/>
                      <a:pt x="13211" y="21600"/>
                      <a:pt x="13198" y="21600"/>
                    </a:cubicBezTo>
                    <a:lnTo>
                      <a:pt x="162" y="21600"/>
                    </a:lnTo>
                    <a:cubicBezTo>
                      <a:pt x="73" y="21600"/>
                      <a:pt x="0" y="21524"/>
                      <a:pt x="0" y="21432"/>
                    </a:cubicBezTo>
                    <a:lnTo>
                      <a:pt x="0" y="10769"/>
                    </a:lnTo>
                    <a:cubicBezTo>
                      <a:pt x="0" y="5587"/>
                      <a:pt x="3450" y="1232"/>
                      <a:pt x="8116" y="5"/>
                    </a:cubicBezTo>
                    <a:close/>
                  </a:path>
                </a:pathLst>
              </a:custGeom>
              <a:solidFill>
                <a:srgbClr val="025D4D"/>
              </a:solidFill>
              <a:ln cmpd="sng" cap="flat">
                <a:noFill/>
                <a:prstDash val="solid"/>
                <a:miter/>
              </a:ln>
            </p:spPr>
          </p:sp>
        </p:grpSp>
        <p:sp>
          <p:nvSpPr>
            <p:cNvPr id="572" name="مستطيل"/>
            <p:cNvSpPr>
              <a:spLocks/>
            </p:cNvSpPr>
            <p:nvPr/>
          </p:nvSpPr>
          <p:spPr>
            <a:xfrm rot="0">
              <a:off x="4194152" y="5540223"/>
              <a:ext cx="1449724"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عبدالله ﻃﺎرق اﻟﻘﺼﺒﻲ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اﻟﻤﻨﺸﺂت اﻟﻌﺎﺋﻠﻴﺔ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78" name="تجميع"/>
          <p:cNvGrpSpPr>
            <a:grpSpLocks/>
          </p:cNvGrpSpPr>
          <p:nvPr/>
        </p:nvGrpSpPr>
        <p:grpSpPr>
          <a:xfrm>
            <a:off x="2417561" y="4158548"/>
            <a:ext cx="1449724" cy="1726066"/>
            <a:chOff x="2417561" y="4158548"/>
            <a:chExt cx="1449724" cy="1726066"/>
          </a:xfrm>
        </p:grpSpPr>
        <p:grpSp>
          <p:nvGrpSpPr>
            <p:cNvPr id="576" name="تجميع"/>
            <p:cNvGrpSpPr>
              <a:grpSpLocks/>
            </p:cNvGrpSpPr>
            <p:nvPr/>
          </p:nvGrpSpPr>
          <p:grpSpPr>
            <a:xfrm>
              <a:off x="2520534" y="4158548"/>
              <a:ext cx="1259908" cy="1224715"/>
              <a:chOff x="2520534" y="4158548"/>
              <a:chExt cx="1259908" cy="1224715"/>
            </a:xfrm>
          </p:grpSpPr>
          <p:sp>
            <p:nvSpPr>
              <p:cNvPr id="574" name="曲线"/>
              <p:cNvSpPr>
                <a:spLocks/>
              </p:cNvSpPr>
              <p:nvPr/>
            </p:nvSpPr>
            <p:spPr>
              <a:xfrm rot="0">
                <a:off x="2530036" y="4168051"/>
                <a:ext cx="1240903" cy="1205711"/>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25"/>
                <a:stretch>
                  <a:fillRect l="-765" t="-2247" r="534" b="-909"/>
                </a:stretch>
              </a:blipFill>
              <a:ln cmpd="sng" cap="flat">
                <a:noFill/>
                <a:prstDash val="solid"/>
                <a:miter/>
              </a:ln>
            </p:spPr>
          </p:sp>
          <p:sp>
            <p:nvSpPr>
              <p:cNvPr id="575" name="曲线"/>
              <p:cNvSpPr>
                <a:spLocks/>
              </p:cNvSpPr>
              <p:nvPr/>
            </p:nvSpPr>
            <p:spPr>
              <a:xfrm rot="0">
                <a:off x="2520534" y="4158548"/>
                <a:ext cx="1259908" cy="1224715"/>
              </a:xfrm>
              <a:custGeom>
                <a:gdLst>
                  <a:gd name="T1" fmla="*/ 0 w 21600"/>
                  <a:gd name="T2" fmla="*/ 0 h 21600"/>
                  <a:gd name="T3" fmla="*/ 21600 w 21600"/>
                  <a:gd name="T4" fmla="*/ 21600 h 21600"/>
                </a:gdLst>
                <a:rect l="T1" t="T2" r="T3" b="T4"/>
                <a:pathLst>
                  <a:path w="21600" h="21600">
                    <a:moveTo>
                      <a:pt x="8197" y="330"/>
                    </a:moveTo>
                    <a:cubicBezTo>
                      <a:pt x="3671" y="1520"/>
                      <a:pt x="325" y="5744"/>
                      <a:pt x="325" y="10769"/>
                    </a:cubicBezTo>
                    <a:lnTo>
                      <a:pt x="162" y="10769"/>
                    </a:lnTo>
                    <a:lnTo>
                      <a:pt x="325" y="10769"/>
                    </a:lnTo>
                    <a:lnTo>
                      <a:pt x="325" y="21432"/>
                    </a:lnTo>
                    <a:lnTo>
                      <a:pt x="162" y="21432"/>
                    </a:lnTo>
                    <a:lnTo>
                      <a:pt x="162" y="21264"/>
                    </a:lnTo>
                    <a:lnTo>
                      <a:pt x="13199" y="21264"/>
                    </a:lnTo>
                    <a:lnTo>
                      <a:pt x="13199" y="21432"/>
                    </a:lnTo>
                    <a:lnTo>
                      <a:pt x="13162" y="21269"/>
                    </a:lnTo>
                    <a:cubicBezTo>
                      <a:pt x="17809" y="20167"/>
                      <a:pt x="21274" y="15885"/>
                      <a:pt x="21274" y="10770"/>
                    </a:cubicBezTo>
                    <a:lnTo>
                      <a:pt x="21437" y="10770"/>
                    </a:lnTo>
                    <a:lnTo>
                      <a:pt x="21274" y="10770"/>
                    </a:lnTo>
                    <a:lnTo>
                      <a:pt x="21274" y="167"/>
                    </a:lnTo>
                    <a:lnTo>
                      <a:pt x="21437" y="167"/>
                    </a:lnTo>
                    <a:lnTo>
                      <a:pt x="21437" y="335"/>
                    </a:lnTo>
                    <a:lnTo>
                      <a:pt x="8157" y="335"/>
                    </a:lnTo>
                    <a:lnTo>
                      <a:pt x="8157" y="167"/>
                    </a:lnTo>
                    <a:lnTo>
                      <a:pt x="8197" y="329"/>
                    </a:lnTo>
                  </a:path>
                  <a:path w="21600" h="21600">
                    <a:moveTo>
                      <a:pt x="8116" y="5"/>
                    </a:moveTo>
                    <a:cubicBezTo>
                      <a:pt x="8129" y="1"/>
                      <a:pt x="8143" y="0"/>
                      <a:pt x="8157" y="0"/>
                    </a:cubicBezTo>
                    <a:lnTo>
                      <a:pt x="21437" y="0"/>
                    </a:lnTo>
                    <a:cubicBezTo>
                      <a:pt x="21526" y="0"/>
                      <a:pt x="21600" y="75"/>
                      <a:pt x="21600" y="167"/>
                    </a:cubicBezTo>
                    <a:lnTo>
                      <a:pt x="21600" y="10769"/>
                    </a:lnTo>
                    <a:cubicBezTo>
                      <a:pt x="21600" y="16043"/>
                      <a:pt x="18027" y="20459"/>
                      <a:pt x="13235" y="21595"/>
                    </a:cubicBezTo>
                    <a:cubicBezTo>
                      <a:pt x="13223" y="21598"/>
                      <a:pt x="13211" y="21600"/>
                      <a:pt x="13198" y="21600"/>
                    </a:cubicBezTo>
                    <a:lnTo>
                      <a:pt x="162" y="21600"/>
                    </a:lnTo>
                    <a:cubicBezTo>
                      <a:pt x="73" y="21600"/>
                      <a:pt x="0" y="21524"/>
                      <a:pt x="0" y="21432"/>
                    </a:cubicBezTo>
                    <a:lnTo>
                      <a:pt x="0" y="10769"/>
                    </a:lnTo>
                    <a:cubicBezTo>
                      <a:pt x="0" y="5587"/>
                      <a:pt x="3450" y="1232"/>
                      <a:pt x="8116" y="5"/>
                    </a:cubicBezTo>
                    <a:close/>
                  </a:path>
                </a:pathLst>
              </a:custGeom>
              <a:solidFill>
                <a:srgbClr val="025D4D"/>
              </a:solidFill>
              <a:ln cmpd="sng" cap="flat">
                <a:noFill/>
                <a:prstDash val="solid"/>
                <a:miter/>
              </a:ln>
            </p:spPr>
          </p:sp>
        </p:grpSp>
        <p:sp>
          <p:nvSpPr>
            <p:cNvPr id="577" name="مستطيل"/>
            <p:cNvSpPr>
              <a:spLocks/>
            </p:cNvSpPr>
            <p:nvPr/>
          </p:nvSpPr>
          <p:spPr>
            <a:xfrm rot="0">
              <a:off x="2417561" y="5540223"/>
              <a:ext cx="1449724"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ﻋﻤﺮان ﻋﻠﻲ رﺿﺎ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اﻟﻤﻨﺸﺂت اﻟﻌﺎﺋﻠﻴﺔ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83" name="تجميع"/>
          <p:cNvGrpSpPr>
            <a:grpSpLocks/>
          </p:cNvGrpSpPr>
          <p:nvPr/>
        </p:nvGrpSpPr>
        <p:grpSpPr>
          <a:xfrm>
            <a:off x="640970" y="4158548"/>
            <a:ext cx="1449724" cy="1726066"/>
            <a:chOff x="640970" y="4158548"/>
            <a:chExt cx="1449724" cy="1726066"/>
          </a:xfrm>
        </p:grpSpPr>
        <p:grpSp>
          <p:nvGrpSpPr>
            <p:cNvPr id="581" name="تجميع"/>
            <p:cNvGrpSpPr>
              <a:grpSpLocks/>
            </p:cNvGrpSpPr>
            <p:nvPr/>
          </p:nvGrpSpPr>
          <p:grpSpPr>
            <a:xfrm>
              <a:off x="743943" y="4158548"/>
              <a:ext cx="1259908" cy="1224715"/>
              <a:chOff x="743943" y="4158548"/>
              <a:chExt cx="1259908" cy="1224715"/>
            </a:xfrm>
          </p:grpSpPr>
          <p:sp>
            <p:nvSpPr>
              <p:cNvPr id="579" name="曲线"/>
              <p:cNvSpPr>
                <a:spLocks/>
              </p:cNvSpPr>
              <p:nvPr/>
            </p:nvSpPr>
            <p:spPr>
              <a:xfrm rot="0">
                <a:off x="753445" y="4168051"/>
                <a:ext cx="1240904" cy="1205711"/>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26"/>
                <a:stretch>
                  <a:fillRect l="-765" t="-2247" r="534" b="-909"/>
                </a:stretch>
              </a:blipFill>
              <a:ln cmpd="sng" cap="flat">
                <a:noFill/>
                <a:prstDash val="solid"/>
                <a:miter/>
              </a:ln>
            </p:spPr>
          </p:sp>
          <p:sp>
            <p:nvSpPr>
              <p:cNvPr id="580" name="曲线"/>
              <p:cNvSpPr>
                <a:spLocks/>
              </p:cNvSpPr>
              <p:nvPr/>
            </p:nvSpPr>
            <p:spPr>
              <a:xfrm rot="0">
                <a:off x="743943" y="4158548"/>
                <a:ext cx="1259908" cy="1224715"/>
              </a:xfrm>
              <a:custGeom>
                <a:gdLst>
                  <a:gd name="T1" fmla="*/ 0 w 21600"/>
                  <a:gd name="T2" fmla="*/ 0 h 21600"/>
                  <a:gd name="T3" fmla="*/ 21600 w 21600"/>
                  <a:gd name="T4" fmla="*/ 21600 h 21600"/>
                </a:gdLst>
                <a:rect l="T1" t="T2" r="T3" b="T4"/>
                <a:pathLst>
                  <a:path w="21600" h="21600">
                    <a:moveTo>
                      <a:pt x="8197" y="330"/>
                    </a:moveTo>
                    <a:cubicBezTo>
                      <a:pt x="3671" y="1520"/>
                      <a:pt x="325" y="5744"/>
                      <a:pt x="325" y="10769"/>
                    </a:cubicBezTo>
                    <a:lnTo>
                      <a:pt x="162" y="10769"/>
                    </a:lnTo>
                    <a:lnTo>
                      <a:pt x="325" y="10769"/>
                    </a:lnTo>
                    <a:lnTo>
                      <a:pt x="325" y="21432"/>
                    </a:lnTo>
                    <a:lnTo>
                      <a:pt x="162" y="21432"/>
                    </a:lnTo>
                    <a:lnTo>
                      <a:pt x="162" y="21264"/>
                    </a:lnTo>
                    <a:lnTo>
                      <a:pt x="13199" y="21264"/>
                    </a:lnTo>
                    <a:lnTo>
                      <a:pt x="13199" y="21432"/>
                    </a:lnTo>
                    <a:lnTo>
                      <a:pt x="13162" y="21269"/>
                    </a:lnTo>
                    <a:cubicBezTo>
                      <a:pt x="17809" y="20167"/>
                      <a:pt x="21274" y="15885"/>
                      <a:pt x="21274" y="10770"/>
                    </a:cubicBezTo>
                    <a:lnTo>
                      <a:pt x="21437" y="10770"/>
                    </a:lnTo>
                    <a:lnTo>
                      <a:pt x="21274" y="10770"/>
                    </a:lnTo>
                    <a:lnTo>
                      <a:pt x="21274" y="167"/>
                    </a:lnTo>
                    <a:lnTo>
                      <a:pt x="21437" y="167"/>
                    </a:lnTo>
                    <a:lnTo>
                      <a:pt x="21437" y="335"/>
                    </a:lnTo>
                    <a:lnTo>
                      <a:pt x="8157" y="335"/>
                    </a:lnTo>
                    <a:lnTo>
                      <a:pt x="8157" y="167"/>
                    </a:lnTo>
                    <a:lnTo>
                      <a:pt x="8197" y="329"/>
                    </a:lnTo>
                  </a:path>
                  <a:path w="21600" h="21600">
                    <a:moveTo>
                      <a:pt x="8116" y="5"/>
                    </a:moveTo>
                    <a:cubicBezTo>
                      <a:pt x="8129" y="1"/>
                      <a:pt x="8143" y="0"/>
                      <a:pt x="8157" y="0"/>
                    </a:cubicBezTo>
                    <a:lnTo>
                      <a:pt x="21437" y="0"/>
                    </a:lnTo>
                    <a:cubicBezTo>
                      <a:pt x="21526" y="0"/>
                      <a:pt x="21600" y="75"/>
                      <a:pt x="21600" y="167"/>
                    </a:cubicBezTo>
                    <a:lnTo>
                      <a:pt x="21600" y="10769"/>
                    </a:lnTo>
                    <a:cubicBezTo>
                      <a:pt x="21600" y="16043"/>
                      <a:pt x="18027" y="20459"/>
                      <a:pt x="13235" y="21595"/>
                    </a:cubicBezTo>
                    <a:cubicBezTo>
                      <a:pt x="13223" y="21598"/>
                      <a:pt x="13211" y="21600"/>
                      <a:pt x="13198" y="21600"/>
                    </a:cubicBezTo>
                    <a:lnTo>
                      <a:pt x="162" y="21600"/>
                    </a:lnTo>
                    <a:cubicBezTo>
                      <a:pt x="73" y="21600"/>
                      <a:pt x="0" y="21524"/>
                      <a:pt x="0" y="21432"/>
                    </a:cubicBezTo>
                    <a:lnTo>
                      <a:pt x="0" y="10769"/>
                    </a:lnTo>
                    <a:cubicBezTo>
                      <a:pt x="0" y="5587"/>
                      <a:pt x="3450" y="1232"/>
                      <a:pt x="8116" y="5"/>
                    </a:cubicBezTo>
                    <a:close/>
                  </a:path>
                </a:pathLst>
              </a:custGeom>
              <a:solidFill>
                <a:srgbClr val="025D4D"/>
              </a:solidFill>
              <a:ln cmpd="sng" cap="flat">
                <a:noFill/>
                <a:prstDash val="solid"/>
                <a:miter/>
              </a:ln>
            </p:spPr>
          </p:sp>
        </p:grpSp>
        <p:sp>
          <p:nvSpPr>
            <p:cNvPr id="582" name="مستطيل"/>
            <p:cNvSpPr>
              <a:spLocks/>
            </p:cNvSpPr>
            <p:nvPr/>
          </p:nvSpPr>
          <p:spPr>
            <a:xfrm rot="0">
              <a:off x="640970" y="5540223"/>
              <a:ext cx="1449724" cy="34439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75"/>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رﺷﺎ ﺧﺎﻟﺪ اﻟﺘﺮﻛﻲ</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75"/>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ﻋﻀﻮ ﻣﺠﻠﺲ اﻟﻤﻨﺸﺂت اﻟﻌﺎﺋﻠﻴﺔ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88" name="تجميع"/>
          <p:cNvGrpSpPr>
            <a:grpSpLocks/>
          </p:cNvGrpSpPr>
          <p:nvPr/>
        </p:nvGrpSpPr>
        <p:grpSpPr>
          <a:xfrm>
            <a:off x="16349493" y="6621332"/>
            <a:ext cx="1368094" cy="1778724"/>
            <a:chOff x="16349493" y="6621332"/>
            <a:chExt cx="1368094" cy="1778724"/>
          </a:xfrm>
        </p:grpSpPr>
        <p:grpSp>
          <p:nvGrpSpPr>
            <p:cNvPr id="586" name="تجميع"/>
            <p:cNvGrpSpPr>
              <a:grpSpLocks/>
            </p:cNvGrpSpPr>
            <p:nvPr/>
          </p:nvGrpSpPr>
          <p:grpSpPr>
            <a:xfrm>
              <a:off x="16413098" y="6621332"/>
              <a:ext cx="1257956" cy="1222839"/>
              <a:chOff x="16413098" y="6621332"/>
              <a:chExt cx="1257956" cy="1222839"/>
            </a:xfrm>
          </p:grpSpPr>
          <p:sp>
            <p:nvSpPr>
              <p:cNvPr id="584" name="曲线"/>
              <p:cNvSpPr>
                <a:spLocks/>
              </p:cNvSpPr>
              <p:nvPr/>
            </p:nvSpPr>
            <p:spPr>
              <a:xfrm rot="0">
                <a:off x="16423064" y="6631298"/>
                <a:ext cx="1238025" cy="1202908"/>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2"/>
                      <a:pt x="21600" y="16045"/>
                      <a:pt x="21600" y="10769"/>
                    </a:cubicBezTo>
                    <a:lnTo>
                      <a:pt x="21600" y="0"/>
                    </a:lnTo>
                    <a:close/>
                  </a:path>
                </a:pathLst>
              </a:custGeom>
              <a:blipFill rotWithShape="1">
                <a:blip r:embed="rId27"/>
                <a:stretch>
                  <a:fillRect l="-804" t="-8118" r="573" b="-6699"/>
                </a:stretch>
              </a:blipFill>
              <a:ln cmpd="sng" cap="flat">
                <a:noFill/>
                <a:prstDash val="solid"/>
                <a:miter/>
              </a:ln>
            </p:spPr>
          </p:sp>
          <p:sp>
            <p:nvSpPr>
              <p:cNvPr id="585" name="曲线"/>
              <p:cNvSpPr>
                <a:spLocks/>
              </p:cNvSpPr>
              <p:nvPr/>
            </p:nvSpPr>
            <p:spPr>
              <a:xfrm rot="0">
                <a:off x="16413098" y="6621332"/>
                <a:ext cx="1257956" cy="1222839"/>
              </a:xfrm>
              <a:custGeom>
                <a:gdLst>
                  <a:gd name="T1" fmla="*/ 0 w 21600"/>
                  <a:gd name="T2" fmla="*/ 0 h 21600"/>
                  <a:gd name="T3" fmla="*/ 21600 w 21600"/>
                  <a:gd name="T4" fmla="*/ 21600 h 21600"/>
                </a:gdLst>
                <a:rect l="T1" t="T2" r="T3" b="T4"/>
                <a:pathLst>
                  <a:path w="21600" h="21600">
                    <a:moveTo>
                      <a:pt x="8201" y="347"/>
                    </a:moveTo>
                    <a:cubicBezTo>
                      <a:pt x="3683" y="1535"/>
                      <a:pt x="342" y="5752"/>
                      <a:pt x="342" y="10769"/>
                    </a:cubicBezTo>
                    <a:lnTo>
                      <a:pt x="171" y="10769"/>
                    </a:lnTo>
                    <a:lnTo>
                      <a:pt x="342" y="10769"/>
                    </a:lnTo>
                    <a:lnTo>
                      <a:pt x="342" y="21423"/>
                    </a:lnTo>
                    <a:lnTo>
                      <a:pt x="171" y="21423"/>
                    </a:lnTo>
                    <a:lnTo>
                      <a:pt x="171" y="21247"/>
                    </a:lnTo>
                    <a:lnTo>
                      <a:pt x="13197" y="21247"/>
                    </a:lnTo>
                    <a:lnTo>
                      <a:pt x="13197" y="21423"/>
                    </a:lnTo>
                    <a:lnTo>
                      <a:pt x="13159" y="21252"/>
                    </a:lnTo>
                    <a:cubicBezTo>
                      <a:pt x="17798" y="20152"/>
                      <a:pt x="21257" y="15876"/>
                      <a:pt x="21257" y="10770"/>
                    </a:cubicBezTo>
                    <a:lnTo>
                      <a:pt x="21428" y="10770"/>
                    </a:lnTo>
                    <a:lnTo>
                      <a:pt x="21257" y="10770"/>
                    </a:lnTo>
                    <a:lnTo>
                      <a:pt x="21257" y="176"/>
                    </a:lnTo>
                    <a:lnTo>
                      <a:pt x="21428" y="176"/>
                    </a:lnTo>
                    <a:lnTo>
                      <a:pt x="21428" y="352"/>
                    </a:lnTo>
                    <a:lnTo>
                      <a:pt x="8159" y="352"/>
                    </a:lnTo>
                    <a:lnTo>
                      <a:pt x="8159" y="176"/>
                    </a:lnTo>
                    <a:lnTo>
                      <a:pt x="8201" y="346"/>
                    </a:lnTo>
                  </a:path>
                  <a:path w="21600" h="21600">
                    <a:moveTo>
                      <a:pt x="8116" y="5"/>
                    </a:moveTo>
                    <a:cubicBezTo>
                      <a:pt x="8130" y="1"/>
                      <a:pt x="8144" y="0"/>
                      <a:pt x="8159" y="0"/>
                    </a:cubicBezTo>
                    <a:lnTo>
                      <a:pt x="21428" y="0"/>
                    </a:lnTo>
                    <a:cubicBezTo>
                      <a:pt x="21523" y="0"/>
                      <a:pt x="21600" y="79"/>
                      <a:pt x="21600" y="176"/>
                    </a:cubicBezTo>
                    <a:lnTo>
                      <a:pt x="21600" y="10769"/>
                    </a:lnTo>
                    <a:cubicBezTo>
                      <a:pt x="21600" y="16044"/>
                      <a:pt x="18027" y="20459"/>
                      <a:pt x="13235" y="21595"/>
                    </a:cubicBezTo>
                    <a:cubicBezTo>
                      <a:pt x="13223" y="21598"/>
                      <a:pt x="13210" y="21600"/>
                      <a:pt x="13197" y="21600"/>
                    </a:cubicBezTo>
                    <a:lnTo>
                      <a:pt x="171" y="21600"/>
                    </a:lnTo>
                    <a:cubicBezTo>
                      <a:pt x="76" y="21600"/>
                      <a:pt x="0" y="21520"/>
                      <a:pt x="0" y="21423"/>
                    </a:cubicBezTo>
                    <a:lnTo>
                      <a:pt x="0" y="10769"/>
                    </a:lnTo>
                    <a:cubicBezTo>
                      <a:pt x="0" y="5587"/>
                      <a:pt x="3450" y="1233"/>
                      <a:pt x="8116" y="5"/>
                    </a:cubicBezTo>
                    <a:close/>
                  </a:path>
                </a:pathLst>
              </a:custGeom>
              <a:solidFill>
                <a:srgbClr val="025D4D"/>
              </a:solidFill>
              <a:ln cmpd="sng" cap="flat">
                <a:noFill/>
                <a:prstDash val="solid"/>
                <a:miter/>
              </a:ln>
            </p:spPr>
          </p:sp>
        </p:grpSp>
        <p:sp>
          <p:nvSpPr>
            <p:cNvPr id="587" name="مستطيل"/>
            <p:cNvSpPr>
              <a:spLocks/>
            </p:cNvSpPr>
            <p:nvPr/>
          </p:nvSpPr>
          <p:spPr>
            <a:xfrm rot="0">
              <a:off x="16349493" y="8071366"/>
              <a:ext cx="1368094"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ﻋﺒ</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دالله عبداللطيف اﻟﻔﻮزان</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عضو مجلس إدارة سابق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93" name="تجميع"/>
          <p:cNvGrpSpPr>
            <a:grpSpLocks/>
          </p:cNvGrpSpPr>
          <p:nvPr/>
        </p:nvGrpSpPr>
        <p:grpSpPr>
          <a:xfrm>
            <a:off x="14364378" y="6621332"/>
            <a:ext cx="1331851" cy="1778724"/>
            <a:chOff x="14364378" y="6621332"/>
            <a:chExt cx="1331851" cy="1778724"/>
          </a:xfrm>
        </p:grpSpPr>
        <p:grpSp>
          <p:nvGrpSpPr>
            <p:cNvPr id="591" name="تجميع"/>
            <p:cNvGrpSpPr>
              <a:grpSpLocks/>
            </p:cNvGrpSpPr>
            <p:nvPr/>
          </p:nvGrpSpPr>
          <p:grpSpPr>
            <a:xfrm>
              <a:off x="14393965" y="6621332"/>
              <a:ext cx="1289699" cy="1253686"/>
              <a:chOff x="14393965" y="6621332"/>
              <a:chExt cx="1289699" cy="1253686"/>
            </a:xfrm>
          </p:grpSpPr>
          <p:sp>
            <p:nvSpPr>
              <p:cNvPr id="589" name="曲线"/>
              <p:cNvSpPr>
                <a:spLocks/>
              </p:cNvSpPr>
              <p:nvPr/>
            </p:nvSpPr>
            <p:spPr>
              <a:xfrm rot="0">
                <a:off x="14403931" y="6631298"/>
                <a:ext cx="1269714" cy="1233754"/>
              </a:xfrm>
              <a:custGeom>
                <a:gdLst>
                  <a:gd name="T1" fmla="*/ 0 w 21600"/>
                  <a:gd name="T2" fmla="*/ 0 h 21600"/>
                  <a:gd name="T3" fmla="*/ 21600 w 21600"/>
                  <a:gd name="T4" fmla="*/ 21600 h 21600"/>
                </a:gdLst>
                <a:rect l="T1" t="T2" r="T3" b="T4"/>
                <a:pathLst>
                  <a:path w="21600" h="21600">
                    <a:moveTo>
                      <a:pt x="8117" y="0"/>
                    </a:moveTo>
                    <a:cubicBezTo>
                      <a:pt x="3450" y="1228"/>
                      <a:pt x="0" y="5584"/>
                      <a:pt x="0" y="10769"/>
                    </a:cubicBezTo>
                    <a:lnTo>
                      <a:pt x="0" y="21600"/>
                    </a:lnTo>
                    <a:lnTo>
                      <a:pt x="13236" y="21600"/>
                    </a:lnTo>
                    <a:cubicBezTo>
                      <a:pt x="18027" y="20463"/>
                      <a:pt x="21600" y="16046"/>
                      <a:pt x="21600" y="10769"/>
                    </a:cubicBezTo>
                    <a:lnTo>
                      <a:pt x="21600" y="0"/>
                    </a:lnTo>
                    <a:close/>
                  </a:path>
                </a:pathLst>
              </a:custGeom>
              <a:blipFill rotWithShape="1">
                <a:blip r:embed="rId28"/>
                <a:stretch>
                  <a:fillRect r="-233" b="-37206"/>
                </a:stretch>
              </a:blipFill>
              <a:ln cmpd="sng" cap="flat">
                <a:noFill/>
                <a:prstDash val="solid"/>
                <a:miter/>
              </a:ln>
            </p:spPr>
          </p:sp>
          <p:sp>
            <p:nvSpPr>
              <p:cNvPr id="590" name="曲线"/>
              <p:cNvSpPr>
                <a:spLocks/>
              </p:cNvSpPr>
              <p:nvPr/>
            </p:nvSpPr>
            <p:spPr>
              <a:xfrm rot="0">
                <a:off x="14393965" y="6621332"/>
                <a:ext cx="1289699" cy="1253686"/>
              </a:xfrm>
              <a:custGeom>
                <a:gdLst>
                  <a:gd name="T1" fmla="*/ 0 w 21600"/>
                  <a:gd name="T2" fmla="*/ 0 h 21600"/>
                  <a:gd name="T3" fmla="*/ 21600 w 21600"/>
                  <a:gd name="T4" fmla="*/ 21600 h 21600"/>
                </a:gdLst>
                <a:rect l="T1" t="T2" r="T3" b="T4"/>
                <a:pathLst>
                  <a:path w="21600" h="21600">
                    <a:moveTo>
                      <a:pt x="8199" y="338"/>
                    </a:moveTo>
                    <a:cubicBezTo>
                      <a:pt x="3677" y="1528"/>
                      <a:pt x="333" y="5747"/>
                      <a:pt x="333" y="10770"/>
                    </a:cubicBezTo>
                    <a:lnTo>
                      <a:pt x="166" y="10770"/>
                    </a:lnTo>
                    <a:lnTo>
                      <a:pt x="333" y="10770"/>
                    </a:lnTo>
                    <a:lnTo>
                      <a:pt x="333" y="21428"/>
                    </a:lnTo>
                    <a:lnTo>
                      <a:pt x="166" y="21428"/>
                    </a:lnTo>
                    <a:lnTo>
                      <a:pt x="166" y="21256"/>
                    </a:lnTo>
                    <a:lnTo>
                      <a:pt x="13198" y="21256"/>
                    </a:lnTo>
                    <a:lnTo>
                      <a:pt x="13198" y="21428"/>
                    </a:lnTo>
                    <a:lnTo>
                      <a:pt x="13160" y="21261"/>
                    </a:lnTo>
                    <a:cubicBezTo>
                      <a:pt x="17803" y="20159"/>
                      <a:pt x="21265" y="15880"/>
                      <a:pt x="21265" y="10770"/>
                    </a:cubicBezTo>
                    <a:lnTo>
                      <a:pt x="21432" y="10770"/>
                    </a:lnTo>
                    <a:lnTo>
                      <a:pt x="21265" y="10770"/>
                    </a:lnTo>
                    <a:lnTo>
                      <a:pt x="21265" y="171"/>
                    </a:lnTo>
                    <a:lnTo>
                      <a:pt x="21432" y="171"/>
                    </a:lnTo>
                    <a:lnTo>
                      <a:pt x="21432" y="343"/>
                    </a:lnTo>
                    <a:lnTo>
                      <a:pt x="8158" y="343"/>
                    </a:lnTo>
                    <a:lnTo>
                      <a:pt x="8158" y="171"/>
                    </a:lnTo>
                    <a:lnTo>
                      <a:pt x="8199" y="337"/>
                    </a:lnTo>
                  </a:path>
                  <a:path w="21600" h="21600">
                    <a:moveTo>
                      <a:pt x="8116" y="5"/>
                    </a:moveTo>
                    <a:cubicBezTo>
                      <a:pt x="8129" y="1"/>
                      <a:pt x="8144" y="0"/>
                      <a:pt x="8158" y="0"/>
                    </a:cubicBezTo>
                    <a:lnTo>
                      <a:pt x="21433" y="0"/>
                    </a:lnTo>
                    <a:cubicBezTo>
                      <a:pt x="21524" y="0"/>
                      <a:pt x="21600" y="77"/>
                      <a:pt x="21600" y="171"/>
                    </a:cubicBezTo>
                    <a:lnTo>
                      <a:pt x="21600" y="10770"/>
                    </a:lnTo>
                    <a:cubicBezTo>
                      <a:pt x="21600" y="16044"/>
                      <a:pt x="18026" y="20459"/>
                      <a:pt x="13236" y="21595"/>
                    </a:cubicBezTo>
                    <a:cubicBezTo>
                      <a:pt x="13223" y="21598"/>
                      <a:pt x="13211" y="21600"/>
                      <a:pt x="13198" y="21600"/>
                    </a:cubicBezTo>
                    <a:lnTo>
                      <a:pt x="166" y="21600"/>
                    </a:lnTo>
                    <a:cubicBezTo>
                      <a:pt x="75" y="21600"/>
                      <a:pt x="0" y="21522"/>
                      <a:pt x="0" y="21428"/>
                    </a:cubicBezTo>
                    <a:lnTo>
                      <a:pt x="0" y="10770"/>
                    </a:lnTo>
                    <a:cubicBezTo>
                      <a:pt x="0" y="5587"/>
                      <a:pt x="3450" y="1232"/>
                      <a:pt x="8116" y="5"/>
                    </a:cubicBezTo>
                    <a:close/>
                  </a:path>
                </a:pathLst>
              </a:custGeom>
              <a:solidFill>
                <a:srgbClr val="025D4D"/>
              </a:solidFill>
              <a:ln cmpd="sng" cap="flat">
                <a:noFill/>
                <a:prstDash val="solid"/>
                <a:miter/>
              </a:ln>
            </p:spPr>
          </p:sp>
        </p:grpSp>
        <p:sp>
          <p:nvSpPr>
            <p:cNvPr id="592" name="مستطيل"/>
            <p:cNvSpPr>
              <a:spLocks/>
            </p:cNvSpPr>
            <p:nvPr/>
          </p:nvSpPr>
          <p:spPr>
            <a:xfrm rot="0">
              <a:off x="14364378" y="8071366"/>
              <a:ext cx="1331851"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ﻋﺒﺪاﻹﻟﻪ ﺳﺎﻟﻢ ﺑﻦ ﻣﺤﻔﻮظ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عضو مجلس إدارة سابق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598" name="تجميع"/>
          <p:cNvGrpSpPr>
            <a:grpSpLocks/>
          </p:cNvGrpSpPr>
          <p:nvPr/>
        </p:nvGrpSpPr>
        <p:grpSpPr>
          <a:xfrm>
            <a:off x="12424355" y="6621332"/>
            <a:ext cx="1303726" cy="1778724"/>
            <a:chOff x="12424355" y="6621332"/>
            <a:chExt cx="1303726" cy="1778724"/>
          </a:xfrm>
        </p:grpSpPr>
        <p:grpSp>
          <p:nvGrpSpPr>
            <p:cNvPr id="596" name="تجميع"/>
            <p:cNvGrpSpPr>
              <a:grpSpLocks/>
            </p:cNvGrpSpPr>
            <p:nvPr/>
          </p:nvGrpSpPr>
          <p:grpSpPr>
            <a:xfrm>
              <a:off x="12424355" y="6621332"/>
              <a:ext cx="1303726" cy="1267342"/>
              <a:chOff x="12424355" y="6621332"/>
              <a:chExt cx="1303726" cy="1267342"/>
            </a:xfrm>
          </p:grpSpPr>
          <p:sp>
            <p:nvSpPr>
              <p:cNvPr id="594" name="曲线"/>
              <p:cNvSpPr>
                <a:spLocks/>
              </p:cNvSpPr>
              <p:nvPr/>
            </p:nvSpPr>
            <p:spPr>
              <a:xfrm rot="0">
                <a:off x="12434320" y="6631298"/>
                <a:ext cx="1283742" cy="1247359"/>
              </a:xfrm>
              <a:custGeom>
                <a:gdLst>
                  <a:gd name="T1" fmla="*/ 0 w 21600"/>
                  <a:gd name="T2" fmla="*/ 0 h 21600"/>
                  <a:gd name="T3" fmla="*/ 21600 w 21600"/>
                  <a:gd name="T4" fmla="*/ 21600 h 21600"/>
                </a:gdLst>
                <a:rect l="T1" t="T2" r="T3" b="T4"/>
                <a:pathLst>
                  <a:path w="21600" h="21600">
                    <a:moveTo>
                      <a:pt x="8117" y="0"/>
                    </a:moveTo>
                    <a:cubicBezTo>
                      <a:pt x="3450" y="1228"/>
                      <a:pt x="0" y="5584"/>
                      <a:pt x="0" y="10769"/>
                    </a:cubicBezTo>
                    <a:lnTo>
                      <a:pt x="0" y="21600"/>
                    </a:lnTo>
                    <a:lnTo>
                      <a:pt x="13236" y="21600"/>
                    </a:lnTo>
                    <a:cubicBezTo>
                      <a:pt x="18028" y="20463"/>
                      <a:pt x="21600" y="16045"/>
                      <a:pt x="21600" y="10768"/>
                    </a:cubicBezTo>
                    <a:lnTo>
                      <a:pt x="21600" y="0"/>
                    </a:lnTo>
                    <a:close/>
                  </a:path>
                </a:pathLst>
              </a:custGeom>
              <a:blipFill rotWithShape="1">
                <a:blip r:embed="rId29"/>
                <a:stretch>
                  <a:fillRect r="-234" b="-54737"/>
                </a:stretch>
              </a:blipFill>
              <a:ln cmpd="sng" cap="flat">
                <a:noFill/>
                <a:prstDash val="solid"/>
                <a:miter/>
              </a:ln>
            </p:spPr>
          </p:sp>
          <p:sp>
            <p:nvSpPr>
              <p:cNvPr id="595" name="曲线"/>
              <p:cNvSpPr>
                <a:spLocks/>
              </p:cNvSpPr>
              <p:nvPr/>
            </p:nvSpPr>
            <p:spPr>
              <a:xfrm rot="0">
                <a:off x="12424355" y="6621332"/>
                <a:ext cx="1303726" cy="1267342"/>
              </a:xfrm>
              <a:custGeom>
                <a:gdLst>
                  <a:gd name="T1" fmla="*/ 0 w 21600"/>
                  <a:gd name="T2" fmla="*/ 0 h 21600"/>
                  <a:gd name="T3" fmla="*/ 21600 w 21600"/>
                  <a:gd name="T4" fmla="*/ 21600 h 21600"/>
                </a:gdLst>
                <a:rect l="T1" t="T2" r="T3" b="T4"/>
                <a:pathLst>
                  <a:path w="21600" h="21600">
                    <a:moveTo>
                      <a:pt x="8198" y="335"/>
                    </a:moveTo>
                    <a:cubicBezTo>
                      <a:pt x="3675" y="1525"/>
                      <a:pt x="330" y="5746"/>
                      <a:pt x="330" y="10769"/>
                    </a:cubicBezTo>
                    <a:lnTo>
                      <a:pt x="165" y="10769"/>
                    </a:lnTo>
                    <a:lnTo>
                      <a:pt x="330" y="10769"/>
                    </a:lnTo>
                    <a:lnTo>
                      <a:pt x="330" y="21429"/>
                    </a:lnTo>
                    <a:lnTo>
                      <a:pt x="165" y="21429"/>
                    </a:lnTo>
                    <a:lnTo>
                      <a:pt x="165" y="21259"/>
                    </a:lnTo>
                    <a:lnTo>
                      <a:pt x="13198" y="21259"/>
                    </a:lnTo>
                    <a:lnTo>
                      <a:pt x="13198" y="21429"/>
                    </a:lnTo>
                    <a:lnTo>
                      <a:pt x="13160" y="21263"/>
                    </a:lnTo>
                    <a:cubicBezTo>
                      <a:pt x="17805" y="20162"/>
                      <a:pt x="21268" y="15881"/>
                      <a:pt x="21268" y="10769"/>
                    </a:cubicBezTo>
                    <a:lnTo>
                      <a:pt x="21434" y="10769"/>
                    </a:lnTo>
                    <a:lnTo>
                      <a:pt x="21268" y="10769"/>
                    </a:lnTo>
                    <a:lnTo>
                      <a:pt x="21268" y="169"/>
                    </a:lnTo>
                    <a:lnTo>
                      <a:pt x="21434" y="169"/>
                    </a:lnTo>
                    <a:lnTo>
                      <a:pt x="21434" y="339"/>
                    </a:lnTo>
                    <a:lnTo>
                      <a:pt x="8157" y="339"/>
                    </a:lnTo>
                    <a:lnTo>
                      <a:pt x="8157" y="169"/>
                    </a:lnTo>
                    <a:lnTo>
                      <a:pt x="8198" y="334"/>
                    </a:lnTo>
                  </a:path>
                  <a:path w="21600" h="21600">
                    <a:moveTo>
                      <a:pt x="8116" y="5"/>
                    </a:moveTo>
                    <a:cubicBezTo>
                      <a:pt x="8129" y="1"/>
                      <a:pt x="8143" y="0"/>
                      <a:pt x="8157" y="0"/>
                    </a:cubicBezTo>
                    <a:lnTo>
                      <a:pt x="21434" y="0"/>
                    </a:lnTo>
                    <a:cubicBezTo>
                      <a:pt x="21525" y="0"/>
                      <a:pt x="21600" y="76"/>
                      <a:pt x="21600" y="169"/>
                    </a:cubicBezTo>
                    <a:lnTo>
                      <a:pt x="21600" y="10769"/>
                    </a:lnTo>
                    <a:cubicBezTo>
                      <a:pt x="21600" y="16044"/>
                      <a:pt x="18026" y="20459"/>
                      <a:pt x="13236" y="21595"/>
                    </a:cubicBezTo>
                    <a:cubicBezTo>
                      <a:pt x="13223" y="21598"/>
                      <a:pt x="13211" y="21600"/>
                      <a:pt x="13198" y="21600"/>
                    </a:cubicBezTo>
                    <a:lnTo>
                      <a:pt x="165" y="21600"/>
                    </a:lnTo>
                    <a:cubicBezTo>
                      <a:pt x="74" y="21600"/>
                      <a:pt x="0" y="21523"/>
                      <a:pt x="0" y="21430"/>
                    </a:cubicBezTo>
                    <a:lnTo>
                      <a:pt x="0" y="10769"/>
                    </a:lnTo>
                    <a:cubicBezTo>
                      <a:pt x="0" y="5587"/>
                      <a:pt x="3450" y="1233"/>
                      <a:pt x="8116" y="5"/>
                    </a:cubicBezTo>
                    <a:close/>
                  </a:path>
                </a:pathLst>
              </a:custGeom>
              <a:solidFill>
                <a:srgbClr val="025D4D"/>
              </a:solidFill>
              <a:ln cmpd="sng" cap="flat">
                <a:noFill/>
                <a:prstDash val="solid"/>
                <a:miter/>
              </a:ln>
            </p:spPr>
          </p:sp>
        </p:grpSp>
        <p:sp>
          <p:nvSpPr>
            <p:cNvPr id="597" name="مستطيل"/>
            <p:cNvSpPr>
              <a:spLocks/>
            </p:cNvSpPr>
            <p:nvPr/>
          </p:nvSpPr>
          <p:spPr>
            <a:xfrm rot="0">
              <a:off x="12477192" y="8071366"/>
              <a:ext cx="1181079"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راﺷﺪ اﻟﻌ</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ﺒﺪاﻟﻌﺰﻳﺰ اﻟﺮاﺷﺪ</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عضو مجلس إدارة سابق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603" name="تجميع"/>
          <p:cNvGrpSpPr>
            <a:grpSpLocks/>
          </p:cNvGrpSpPr>
          <p:nvPr/>
        </p:nvGrpSpPr>
        <p:grpSpPr>
          <a:xfrm>
            <a:off x="10485953" y="6621332"/>
            <a:ext cx="1302091" cy="1778724"/>
            <a:chOff x="10485953" y="6621332"/>
            <a:chExt cx="1302091" cy="1778724"/>
          </a:xfrm>
        </p:grpSpPr>
        <p:grpSp>
          <p:nvGrpSpPr>
            <p:cNvPr id="601" name="تجميع"/>
            <p:cNvGrpSpPr>
              <a:grpSpLocks/>
            </p:cNvGrpSpPr>
            <p:nvPr/>
          </p:nvGrpSpPr>
          <p:grpSpPr>
            <a:xfrm>
              <a:off x="10485953" y="6621332"/>
              <a:ext cx="1302091" cy="1265761"/>
              <a:chOff x="10485953" y="6621332"/>
              <a:chExt cx="1302091" cy="1265761"/>
            </a:xfrm>
          </p:grpSpPr>
          <p:sp>
            <p:nvSpPr>
              <p:cNvPr id="599" name="曲线"/>
              <p:cNvSpPr>
                <a:spLocks/>
              </p:cNvSpPr>
              <p:nvPr/>
            </p:nvSpPr>
            <p:spPr>
              <a:xfrm rot="0">
                <a:off x="10495918" y="6631298"/>
                <a:ext cx="1282160" cy="1245830"/>
              </a:xfrm>
              <a:custGeom>
                <a:gdLst>
                  <a:gd name="T1" fmla="*/ 0 w 21600"/>
                  <a:gd name="T2" fmla="*/ 0 h 21600"/>
                  <a:gd name="T3" fmla="*/ 21600 w 21600"/>
                  <a:gd name="T4" fmla="*/ 21600 h 21600"/>
                </a:gdLst>
                <a:rect l="T1" t="T2" r="T3" b="T4"/>
                <a:pathLst>
                  <a:path w="21600" h="21600">
                    <a:moveTo>
                      <a:pt x="8117" y="0"/>
                    </a:moveTo>
                    <a:cubicBezTo>
                      <a:pt x="3450" y="1228"/>
                      <a:pt x="0" y="5584"/>
                      <a:pt x="0" y="10769"/>
                    </a:cubicBezTo>
                    <a:lnTo>
                      <a:pt x="0" y="21600"/>
                    </a:lnTo>
                    <a:lnTo>
                      <a:pt x="13235" y="21600"/>
                    </a:lnTo>
                    <a:cubicBezTo>
                      <a:pt x="18027" y="20463"/>
                      <a:pt x="21600" y="16046"/>
                      <a:pt x="21600" y="10769"/>
                    </a:cubicBezTo>
                    <a:lnTo>
                      <a:pt x="21600" y="0"/>
                    </a:lnTo>
                    <a:close/>
                  </a:path>
                </a:pathLst>
              </a:custGeom>
              <a:blipFill rotWithShape="1">
                <a:blip r:embed="rId30"/>
                <a:stretch>
                  <a:fillRect l="-42753" t="-799" r="-41430" b="564"/>
                </a:stretch>
              </a:blipFill>
              <a:ln cmpd="sng" cap="flat">
                <a:noFill/>
                <a:prstDash val="solid"/>
                <a:miter/>
              </a:ln>
            </p:spPr>
          </p:sp>
          <p:sp>
            <p:nvSpPr>
              <p:cNvPr id="600" name="曲线"/>
              <p:cNvSpPr>
                <a:spLocks/>
              </p:cNvSpPr>
              <p:nvPr/>
            </p:nvSpPr>
            <p:spPr>
              <a:xfrm rot="0">
                <a:off x="10485953" y="6621332"/>
                <a:ext cx="1302091" cy="1265761"/>
              </a:xfrm>
              <a:custGeom>
                <a:gdLst>
                  <a:gd name="T1" fmla="*/ 0 w 21600"/>
                  <a:gd name="T2" fmla="*/ 0 h 21600"/>
                  <a:gd name="T3" fmla="*/ 21600 w 21600"/>
                  <a:gd name="T4" fmla="*/ 21600 h 21600"/>
                </a:gdLst>
                <a:rect l="T1" t="T2" r="T3" b="T4"/>
                <a:pathLst>
                  <a:path w="21600" h="21600">
                    <a:moveTo>
                      <a:pt x="8198" y="335"/>
                    </a:moveTo>
                    <a:cubicBezTo>
                      <a:pt x="3675" y="1525"/>
                      <a:pt x="330" y="5746"/>
                      <a:pt x="330" y="10769"/>
                    </a:cubicBezTo>
                    <a:lnTo>
                      <a:pt x="165" y="10769"/>
                    </a:lnTo>
                    <a:lnTo>
                      <a:pt x="330" y="10769"/>
                    </a:lnTo>
                    <a:lnTo>
                      <a:pt x="330" y="21429"/>
                    </a:lnTo>
                    <a:lnTo>
                      <a:pt x="165" y="21429"/>
                    </a:lnTo>
                    <a:lnTo>
                      <a:pt x="165" y="21259"/>
                    </a:lnTo>
                    <a:lnTo>
                      <a:pt x="13198" y="21259"/>
                    </a:lnTo>
                    <a:lnTo>
                      <a:pt x="13198" y="21429"/>
                    </a:lnTo>
                    <a:lnTo>
                      <a:pt x="13160" y="21264"/>
                    </a:lnTo>
                    <a:cubicBezTo>
                      <a:pt x="17805" y="20163"/>
                      <a:pt x="21268" y="15882"/>
                      <a:pt x="21268" y="10770"/>
                    </a:cubicBezTo>
                    <a:lnTo>
                      <a:pt x="21433" y="10770"/>
                    </a:lnTo>
                    <a:lnTo>
                      <a:pt x="21268" y="10770"/>
                    </a:lnTo>
                    <a:lnTo>
                      <a:pt x="21268" y="170"/>
                    </a:lnTo>
                    <a:lnTo>
                      <a:pt x="21433" y="170"/>
                    </a:lnTo>
                    <a:lnTo>
                      <a:pt x="21433" y="340"/>
                    </a:lnTo>
                    <a:lnTo>
                      <a:pt x="8158" y="340"/>
                    </a:lnTo>
                    <a:lnTo>
                      <a:pt x="8158" y="170"/>
                    </a:lnTo>
                    <a:lnTo>
                      <a:pt x="8199" y="334"/>
                    </a:lnTo>
                  </a:path>
                  <a:path w="21600" h="21600">
                    <a:moveTo>
                      <a:pt x="8117" y="5"/>
                    </a:moveTo>
                    <a:cubicBezTo>
                      <a:pt x="8130" y="1"/>
                      <a:pt x="8144" y="0"/>
                      <a:pt x="8158" y="0"/>
                    </a:cubicBezTo>
                    <a:lnTo>
                      <a:pt x="21434" y="0"/>
                    </a:lnTo>
                    <a:cubicBezTo>
                      <a:pt x="21525" y="0"/>
                      <a:pt x="21600" y="76"/>
                      <a:pt x="21600" y="170"/>
                    </a:cubicBezTo>
                    <a:lnTo>
                      <a:pt x="21600" y="10769"/>
                    </a:lnTo>
                    <a:cubicBezTo>
                      <a:pt x="21600" y="16043"/>
                      <a:pt x="18026" y="20459"/>
                      <a:pt x="13236" y="21595"/>
                    </a:cubicBezTo>
                    <a:cubicBezTo>
                      <a:pt x="13223" y="21598"/>
                      <a:pt x="13211" y="21600"/>
                      <a:pt x="13198" y="21600"/>
                    </a:cubicBezTo>
                    <a:lnTo>
                      <a:pt x="165" y="21600"/>
                    </a:lnTo>
                    <a:cubicBezTo>
                      <a:pt x="74" y="21600"/>
                      <a:pt x="0" y="21523"/>
                      <a:pt x="0" y="21429"/>
                    </a:cubicBezTo>
                    <a:lnTo>
                      <a:pt x="0" y="10769"/>
                    </a:lnTo>
                    <a:cubicBezTo>
                      <a:pt x="0" y="5586"/>
                      <a:pt x="3450" y="1232"/>
                      <a:pt x="8117" y="5"/>
                    </a:cubicBezTo>
                    <a:close/>
                  </a:path>
                </a:pathLst>
              </a:custGeom>
              <a:solidFill>
                <a:srgbClr val="025D4D"/>
              </a:solidFill>
              <a:ln cmpd="sng" cap="flat">
                <a:noFill/>
                <a:prstDash val="solid"/>
                <a:miter/>
              </a:ln>
            </p:spPr>
          </p:sp>
        </p:grpSp>
        <p:sp>
          <p:nvSpPr>
            <p:cNvPr id="602" name="مستطيل"/>
            <p:cNvSpPr>
              <a:spLocks/>
            </p:cNvSpPr>
            <p:nvPr/>
          </p:nvSpPr>
          <p:spPr>
            <a:xfrm rot="0">
              <a:off x="10537980" y="8071366"/>
              <a:ext cx="1181080"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ﺒﺪاﻟﻤﺤﺴﻦ اﻟﻌﻴﺴﻰ</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عضو مجلس إدارة سابق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608" name="تجميع"/>
          <p:cNvGrpSpPr>
            <a:grpSpLocks/>
          </p:cNvGrpSpPr>
          <p:nvPr/>
        </p:nvGrpSpPr>
        <p:grpSpPr>
          <a:xfrm>
            <a:off x="8361425" y="6621332"/>
            <a:ext cx="1487802" cy="1778724"/>
            <a:chOff x="8361425" y="6621332"/>
            <a:chExt cx="1487802" cy="1778724"/>
          </a:xfrm>
        </p:grpSpPr>
        <p:grpSp>
          <p:nvGrpSpPr>
            <p:cNvPr id="606" name="تجميع"/>
            <p:cNvGrpSpPr>
              <a:grpSpLocks/>
            </p:cNvGrpSpPr>
            <p:nvPr/>
          </p:nvGrpSpPr>
          <p:grpSpPr>
            <a:xfrm>
              <a:off x="8361425" y="6621332"/>
              <a:ext cx="1487802" cy="1304147"/>
              <a:chOff x="8361425" y="6621332"/>
              <a:chExt cx="1487802" cy="1304147"/>
            </a:xfrm>
          </p:grpSpPr>
          <p:sp>
            <p:nvSpPr>
              <p:cNvPr id="604" name="曲线"/>
              <p:cNvSpPr>
                <a:spLocks/>
              </p:cNvSpPr>
              <p:nvPr/>
            </p:nvSpPr>
            <p:spPr>
              <a:xfrm rot="0">
                <a:off x="8371390" y="6631298"/>
                <a:ext cx="1467871" cy="1284216"/>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31"/>
                <a:stretch>
                  <a:fillRect l="-678" t="-1044" r="447" b="269"/>
                </a:stretch>
              </a:blipFill>
              <a:ln cmpd="sng" cap="flat">
                <a:noFill/>
                <a:prstDash val="solid"/>
                <a:miter/>
              </a:ln>
            </p:spPr>
          </p:sp>
          <p:sp>
            <p:nvSpPr>
              <p:cNvPr id="605" name="曲线"/>
              <p:cNvSpPr>
                <a:spLocks/>
              </p:cNvSpPr>
              <p:nvPr/>
            </p:nvSpPr>
            <p:spPr>
              <a:xfrm rot="0">
                <a:off x="8361425" y="6621332"/>
                <a:ext cx="1487802" cy="1304147"/>
              </a:xfrm>
              <a:custGeom>
                <a:gdLst>
                  <a:gd name="T1" fmla="*/ 0 w 21600"/>
                  <a:gd name="T2" fmla="*/ 0 h 21600"/>
                  <a:gd name="T3" fmla="*/ 21600 w 21600"/>
                  <a:gd name="T4" fmla="*/ 21600 h 21600"/>
                </a:gdLst>
                <a:rect l="T1" t="T2" r="T3" b="T4"/>
                <a:pathLst>
                  <a:path w="21600" h="21600">
                    <a:moveTo>
                      <a:pt x="8184" y="326"/>
                    </a:moveTo>
                    <a:cubicBezTo>
                      <a:pt x="3635" y="1521"/>
                      <a:pt x="289" y="5754"/>
                      <a:pt x="289" y="10769"/>
                    </a:cubicBezTo>
                    <a:lnTo>
                      <a:pt x="144" y="10769"/>
                    </a:lnTo>
                    <a:lnTo>
                      <a:pt x="289" y="10769"/>
                    </a:lnTo>
                    <a:lnTo>
                      <a:pt x="289" y="21434"/>
                    </a:lnTo>
                    <a:lnTo>
                      <a:pt x="144" y="21434"/>
                    </a:lnTo>
                    <a:lnTo>
                      <a:pt x="144" y="21269"/>
                    </a:lnTo>
                    <a:lnTo>
                      <a:pt x="13203" y="21269"/>
                    </a:lnTo>
                    <a:lnTo>
                      <a:pt x="13203" y="21434"/>
                    </a:lnTo>
                    <a:lnTo>
                      <a:pt x="13174" y="21273"/>
                    </a:lnTo>
                    <a:cubicBezTo>
                      <a:pt x="17846" y="20166"/>
                      <a:pt x="21311" y="15874"/>
                      <a:pt x="21311" y="10769"/>
                    </a:cubicBezTo>
                    <a:lnTo>
                      <a:pt x="21456" y="10769"/>
                    </a:lnTo>
                    <a:lnTo>
                      <a:pt x="21311" y="10769"/>
                    </a:lnTo>
                    <a:lnTo>
                      <a:pt x="21311" y="165"/>
                    </a:lnTo>
                    <a:lnTo>
                      <a:pt x="21456" y="165"/>
                    </a:lnTo>
                    <a:lnTo>
                      <a:pt x="21456" y="330"/>
                    </a:lnTo>
                    <a:lnTo>
                      <a:pt x="8152" y="330"/>
                    </a:lnTo>
                    <a:lnTo>
                      <a:pt x="8152" y="165"/>
                    </a:lnTo>
                    <a:lnTo>
                      <a:pt x="8184" y="325"/>
                    </a:lnTo>
                  </a:path>
                  <a:path w="21600" h="21600">
                    <a:moveTo>
                      <a:pt x="8119" y="4"/>
                    </a:moveTo>
                    <a:cubicBezTo>
                      <a:pt x="8130" y="1"/>
                      <a:pt x="8141" y="0"/>
                      <a:pt x="8152" y="0"/>
                    </a:cubicBezTo>
                    <a:lnTo>
                      <a:pt x="21455" y="0"/>
                    </a:lnTo>
                    <a:cubicBezTo>
                      <a:pt x="21534" y="0"/>
                      <a:pt x="21600" y="74"/>
                      <a:pt x="21600" y="165"/>
                    </a:cubicBezTo>
                    <a:lnTo>
                      <a:pt x="21600" y="10769"/>
                    </a:lnTo>
                    <a:cubicBezTo>
                      <a:pt x="21600" y="16056"/>
                      <a:pt x="18015" y="20464"/>
                      <a:pt x="13232" y="21596"/>
                    </a:cubicBezTo>
                    <a:cubicBezTo>
                      <a:pt x="13222" y="21599"/>
                      <a:pt x="13212" y="21600"/>
                      <a:pt x="13203" y="21600"/>
                    </a:cubicBezTo>
                    <a:lnTo>
                      <a:pt x="144" y="21600"/>
                    </a:lnTo>
                    <a:cubicBezTo>
                      <a:pt x="65" y="21600"/>
                      <a:pt x="0" y="21525"/>
                      <a:pt x="0" y="21434"/>
                    </a:cubicBezTo>
                    <a:lnTo>
                      <a:pt x="0" y="10769"/>
                    </a:lnTo>
                    <a:cubicBezTo>
                      <a:pt x="0" y="5574"/>
                      <a:pt x="3461" y="1227"/>
                      <a:pt x="8119" y="4"/>
                    </a:cubicBezTo>
                    <a:close/>
                  </a:path>
                </a:pathLst>
              </a:custGeom>
              <a:solidFill>
                <a:srgbClr val="025D4D"/>
              </a:solidFill>
              <a:ln cmpd="sng" cap="flat">
                <a:noFill/>
                <a:prstDash val="solid"/>
                <a:miter/>
              </a:ln>
            </p:spPr>
          </p:sp>
        </p:grpSp>
        <p:sp>
          <p:nvSpPr>
            <p:cNvPr id="607" name="مستطيل"/>
            <p:cNvSpPr>
              <a:spLocks/>
            </p:cNvSpPr>
            <p:nvPr/>
          </p:nvSpPr>
          <p:spPr>
            <a:xfrm rot="0">
              <a:off x="8506516" y="8071366"/>
              <a:ext cx="1181079"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محمد</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يوسف ناغي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عضو مجلس إدارة سابق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613" name="تجميع"/>
          <p:cNvGrpSpPr>
            <a:grpSpLocks/>
          </p:cNvGrpSpPr>
          <p:nvPr/>
        </p:nvGrpSpPr>
        <p:grpSpPr>
          <a:xfrm>
            <a:off x="6389467" y="6621332"/>
            <a:ext cx="1318691" cy="1778724"/>
            <a:chOff x="6389467" y="6621332"/>
            <a:chExt cx="1318691" cy="1778724"/>
          </a:xfrm>
        </p:grpSpPr>
        <p:grpSp>
          <p:nvGrpSpPr>
            <p:cNvPr id="610" name="تجميع"/>
            <p:cNvGrpSpPr>
              <a:grpSpLocks/>
            </p:cNvGrpSpPr>
            <p:nvPr/>
          </p:nvGrpSpPr>
          <p:grpSpPr>
            <a:xfrm>
              <a:off x="6409044" y="6621332"/>
              <a:ext cx="1279535" cy="1243240"/>
              <a:chOff x="6409044" y="6621332"/>
              <a:chExt cx="1279535" cy="1243240"/>
            </a:xfrm>
          </p:grpSpPr>
          <p:sp>
            <p:nvSpPr>
              <p:cNvPr id="609" name="曲线"/>
              <p:cNvSpPr>
                <a:spLocks/>
              </p:cNvSpPr>
              <p:nvPr/>
            </p:nvSpPr>
            <p:spPr>
              <a:xfrm rot="0">
                <a:off x="6409044" y="6621332"/>
                <a:ext cx="1279535" cy="1243240"/>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2"/>
                      <a:pt x="21600" y="16045"/>
                      <a:pt x="21600" y="10769"/>
                    </a:cubicBezTo>
                    <a:lnTo>
                      <a:pt x="21600" y="0"/>
                    </a:lnTo>
                    <a:close/>
                  </a:path>
                </a:pathLst>
              </a:custGeom>
              <a:blipFill rotWithShape="1">
                <a:blip r:embed="rId32"/>
                <a:stretch>
                  <a:fillRect t="-14909" b="-14909"/>
                </a:stretch>
              </a:blipFill>
              <a:ln cmpd="sng" cap="flat">
                <a:noFill/>
                <a:prstDash val="solid"/>
                <a:miter/>
              </a:ln>
            </p:spPr>
          </p:sp>
        </p:grpSp>
        <p:sp>
          <p:nvSpPr>
            <p:cNvPr id="611" name="曲线"/>
            <p:cNvSpPr>
              <a:spLocks/>
            </p:cNvSpPr>
            <p:nvPr/>
          </p:nvSpPr>
          <p:spPr>
            <a:xfrm rot="0">
              <a:off x="6398745" y="6621332"/>
              <a:ext cx="1300134" cy="126384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612" name="مستطيل"/>
            <p:cNvSpPr>
              <a:spLocks/>
            </p:cNvSpPr>
            <p:nvPr/>
          </p:nvSpPr>
          <p:spPr>
            <a:xfrm rot="0">
              <a:off x="6389467" y="8071366"/>
              <a:ext cx="1318691"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ﻳﻮﺳﻒ</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ﻋﺒﺪاﻟﺴﺘﺎر اﻟﻤﻴﻤﻨﻲ</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عضو مجلس إدارة سابق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618" name="تجميع"/>
          <p:cNvGrpSpPr>
            <a:grpSpLocks/>
          </p:cNvGrpSpPr>
          <p:nvPr/>
        </p:nvGrpSpPr>
        <p:grpSpPr>
          <a:xfrm>
            <a:off x="4403257" y="6621332"/>
            <a:ext cx="1332942" cy="1778724"/>
            <a:chOff x="4403257" y="6621332"/>
            <a:chExt cx="1332942" cy="1778724"/>
          </a:xfrm>
        </p:grpSpPr>
        <p:grpSp>
          <p:nvGrpSpPr>
            <p:cNvPr id="615" name="تجميع"/>
            <p:cNvGrpSpPr>
              <a:grpSpLocks/>
            </p:cNvGrpSpPr>
            <p:nvPr/>
          </p:nvGrpSpPr>
          <p:grpSpPr>
            <a:xfrm>
              <a:off x="4413584" y="6621332"/>
              <a:ext cx="1312288" cy="1275122"/>
              <a:chOff x="4413584" y="6621332"/>
              <a:chExt cx="1312288" cy="1275122"/>
            </a:xfrm>
          </p:grpSpPr>
          <p:sp>
            <p:nvSpPr>
              <p:cNvPr id="614" name="曲线"/>
              <p:cNvSpPr>
                <a:spLocks/>
              </p:cNvSpPr>
              <p:nvPr/>
            </p:nvSpPr>
            <p:spPr>
              <a:xfrm rot="0">
                <a:off x="4413584" y="6621332"/>
                <a:ext cx="1312288" cy="1275122"/>
              </a:xfrm>
              <a:custGeom>
                <a:gdLst>
                  <a:gd name="T1" fmla="*/ 0 w 21600"/>
                  <a:gd name="T2" fmla="*/ 0 h 21600"/>
                  <a:gd name="T3" fmla="*/ 21600 w 21600"/>
                  <a:gd name="T4" fmla="*/ 21600 h 21600"/>
                </a:gdLst>
                <a:rect l="T1" t="T2" r="T3" b="T4"/>
                <a:pathLst>
                  <a:path w="21600" h="21600">
                    <a:moveTo>
                      <a:pt x="8117" y="0"/>
                    </a:moveTo>
                    <a:cubicBezTo>
                      <a:pt x="3450" y="1228"/>
                      <a:pt x="0" y="5584"/>
                      <a:pt x="0" y="10769"/>
                    </a:cubicBezTo>
                    <a:lnTo>
                      <a:pt x="0" y="21600"/>
                    </a:lnTo>
                    <a:lnTo>
                      <a:pt x="13236" y="21600"/>
                    </a:lnTo>
                    <a:cubicBezTo>
                      <a:pt x="18027" y="20463"/>
                      <a:pt x="21600" y="16046"/>
                      <a:pt x="21600" y="10769"/>
                    </a:cubicBezTo>
                    <a:lnTo>
                      <a:pt x="21600" y="0"/>
                    </a:lnTo>
                    <a:close/>
                  </a:path>
                </a:pathLst>
              </a:custGeom>
              <a:blipFill rotWithShape="1">
                <a:blip r:embed="rId33"/>
                <a:stretch>
                  <a:fillRect t="-2486" b="-2486"/>
                </a:stretch>
              </a:blipFill>
              <a:ln cmpd="sng" cap="flat">
                <a:noFill/>
                <a:prstDash val="solid"/>
                <a:miter/>
              </a:ln>
            </p:spPr>
          </p:sp>
        </p:grpSp>
        <p:sp>
          <p:nvSpPr>
            <p:cNvPr id="616" name="曲线"/>
            <p:cNvSpPr>
              <a:spLocks/>
            </p:cNvSpPr>
            <p:nvPr/>
          </p:nvSpPr>
          <p:spPr>
            <a:xfrm rot="0">
              <a:off x="4403257" y="6621332"/>
              <a:ext cx="1332942" cy="129572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617" name="مستطيل"/>
            <p:cNvSpPr>
              <a:spLocks/>
            </p:cNvSpPr>
            <p:nvPr/>
          </p:nvSpPr>
          <p:spPr>
            <a:xfrm rot="0">
              <a:off x="4473668" y="8071366"/>
              <a:ext cx="1192120"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ﻋﺒﺪالله ﻋﻠﻲ اﻟﻤﺠﺪوﻋﻲ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عضو مجلس إدارة سابق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623" name="تجميع"/>
          <p:cNvGrpSpPr>
            <a:grpSpLocks/>
          </p:cNvGrpSpPr>
          <p:nvPr/>
        </p:nvGrpSpPr>
        <p:grpSpPr>
          <a:xfrm>
            <a:off x="2167063" y="6621332"/>
            <a:ext cx="1765991" cy="1759674"/>
            <a:chOff x="2167063" y="6621332"/>
            <a:chExt cx="1765991" cy="1759674"/>
          </a:xfrm>
        </p:grpSpPr>
        <p:grpSp>
          <p:nvGrpSpPr>
            <p:cNvPr id="620" name="تجميع"/>
            <p:cNvGrpSpPr>
              <a:grpSpLocks/>
            </p:cNvGrpSpPr>
            <p:nvPr/>
          </p:nvGrpSpPr>
          <p:grpSpPr>
            <a:xfrm>
              <a:off x="2427375" y="6621332"/>
              <a:ext cx="1312288" cy="1275122"/>
              <a:chOff x="2427375" y="6621332"/>
              <a:chExt cx="1312288" cy="1275122"/>
            </a:xfrm>
          </p:grpSpPr>
          <p:sp>
            <p:nvSpPr>
              <p:cNvPr id="619" name="曲线"/>
              <p:cNvSpPr>
                <a:spLocks/>
              </p:cNvSpPr>
              <p:nvPr/>
            </p:nvSpPr>
            <p:spPr>
              <a:xfrm rot="0">
                <a:off x="2427375" y="6621332"/>
                <a:ext cx="1312288" cy="1275122"/>
              </a:xfrm>
              <a:custGeom>
                <a:gdLst>
                  <a:gd name="T1" fmla="*/ 0 w 21600"/>
                  <a:gd name="T2" fmla="*/ 0 h 21600"/>
                  <a:gd name="T3" fmla="*/ 21600 w 21600"/>
                  <a:gd name="T4" fmla="*/ 21600 h 21600"/>
                </a:gdLst>
                <a:rect l="T1" t="T2" r="T3" b="T4"/>
                <a:pathLst>
                  <a:path w="21600" h="21600">
                    <a:moveTo>
                      <a:pt x="8117" y="0"/>
                    </a:moveTo>
                    <a:cubicBezTo>
                      <a:pt x="3450" y="1228"/>
                      <a:pt x="0" y="5584"/>
                      <a:pt x="0" y="10769"/>
                    </a:cubicBezTo>
                    <a:lnTo>
                      <a:pt x="0" y="21600"/>
                    </a:lnTo>
                    <a:lnTo>
                      <a:pt x="13236" y="21600"/>
                    </a:lnTo>
                    <a:cubicBezTo>
                      <a:pt x="18027" y="20463"/>
                      <a:pt x="21600" y="16046"/>
                      <a:pt x="21600" y="10769"/>
                    </a:cubicBezTo>
                    <a:lnTo>
                      <a:pt x="21600" y="0"/>
                    </a:lnTo>
                    <a:close/>
                  </a:path>
                </a:pathLst>
              </a:custGeom>
              <a:blipFill rotWithShape="1">
                <a:blip r:embed="rId34"/>
                <a:stretch>
                  <a:fillRect t="-1457" b="-1457"/>
                </a:stretch>
              </a:blipFill>
              <a:ln cmpd="sng" cap="flat">
                <a:noFill/>
                <a:prstDash val="solid"/>
                <a:miter/>
              </a:ln>
            </p:spPr>
          </p:sp>
        </p:grpSp>
        <p:sp>
          <p:nvSpPr>
            <p:cNvPr id="621" name="曲线"/>
            <p:cNvSpPr>
              <a:spLocks/>
            </p:cNvSpPr>
            <p:nvPr/>
          </p:nvSpPr>
          <p:spPr>
            <a:xfrm rot="0">
              <a:off x="2417048" y="6621332"/>
              <a:ext cx="1332942" cy="129572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622" name="مستطيل"/>
            <p:cNvSpPr>
              <a:spLocks/>
            </p:cNvSpPr>
            <p:nvPr/>
          </p:nvSpPr>
          <p:spPr>
            <a:xfrm rot="0">
              <a:off x="2167063" y="8052316"/>
              <a:ext cx="1765991" cy="328690"/>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ﻋﺜﻤﺎن ﺳﻌﻴﺪ اﻟﻤﺮﻳﺴﻞ</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ﻋﻀﻮ ﻣﺠﻠﺲ اﻟﻤﻨﺸﺂت اﻟﻌﺎﺋﻠﻴﺔ ﺳﺎﺑﻘﺎ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grpSp>
      <p:grpSp>
        <p:nvGrpSpPr>
          <p:cNvPr id="625" name="تجميع"/>
          <p:cNvGrpSpPr>
            <a:grpSpLocks/>
          </p:cNvGrpSpPr>
          <p:nvPr/>
        </p:nvGrpSpPr>
        <p:grpSpPr>
          <a:xfrm>
            <a:off x="413427" y="6621332"/>
            <a:ext cx="1340027" cy="1302043"/>
            <a:chOff x="413427" y="6621332"/>
            <a:chExt cx="1340027" cy="1302043"/>
          </a:xfrm>
        </p:grpSpPr>
        <p:sp>
          <p:nvSpPr>
            <p:cNvPr id="624" name="曲线"/>
            <p:cNvSpPr>
              <a:spLocks/>
            </p:cNvSpPr>
            <p:nvPr/>
          </p:nvSpPr>
          <p:spPr>
            <a:xfrm rot="0">
              <a:off x="413427" y="6621332"/>
              <a:ext cx="1340027" cy="1302043"/>
            </a:xfrm>
            <a:custGeom>
              <a:gdLst>
                <a:gd name="T1" fmla="*/ 0 w 21600"/>
                <a:gd name="T2" fmla="*/ 0 h 21600"/>
                <a:gd name="T3" fmla="*/ 21600 w 21600"/>
                <a:gd name="T4" fmla="*/ 21600 h 21600"/>
              </a:gdLst>
              <a:rect l="T1" t="T2" r="T3" b="T4"/>
              <a:pathLst>
                <a:path w="21600" h="21600">
                  <a:moveTo>
                    <a:pt x="8116" y="0"/>
                  </a:moveTo>
                  <a:cubicBezTo>
                    <a:pt x="3450" y="1228"/>
                    <a:pt x="0" y="5584"/>
                    <a:pt x="0" y="10769"/>
                  </a:cubicBezTo>
                  <a:lnTo>
                    <a:pt x="0" y="21600"/>
                  </a:lnTo>
                  <a:lnTo>
                    <a:pt x="13236" y="21600"/>
                  </a:lnTo>
                  <a:cubicBezTo>
                    <a:pt x="18027" y="20463"/>
                    <a:pt x="21600" y="16045"/>
                    <a:pt x="21600" y="10769"/>
                  </a:cubicBezTo>
                  <a:lnTo>
                    <a:pt x="21600" y="0"/>
                  </a:lnTo>
                  <a:close/>
                </a:path>
              </a:pathLst>
            </a:custGeom>
            <a:blipFill rotWithShape="1">
              <a:blip r:embed="rId35"/>
              <a:stretch>
                <a:fillRect l="-23300" r="-23300"/>
              </a:stretch>
            </a:blipFill>
            <a:ln cmpd="sng" cap="flat">
              <a:noFill/>
              <a:prstDash val="solid"/>
              <a:miter/>
            </a:ln>
          </p:spPr>
        </p:sp>
      </p:grpSp>
      <p:sp>
        <p:nvSpPr>
          <p:cNvPr id="626" name="曲线"/>
          <p:cNvSpPr>
            <a:spLocks/>
          </p:cNvSpPr>
          <p:nvPr/>
        </p:nvSpPr>
        <p:spPr>
          <a:xfrm rot="0">
            <a:off x="403100" y="6621332"/>
            <a:ext cx="1360682" cy="132264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627" name="مستطيل"/>
          <p:cNvSpPr>
            <a:spLocks/>
          </p:cNvSpPr>
          <p:nvPr/>
        </p:nvSpPr>
        <p:spPr>
          <a:xfrm rot="0">
            <a:off x="207758" y="8061841"/>
            <a:ext cx="1751365" cy="338214"/>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58"/>
              </a:lnSpc>
              <a:spcBef>
                <a:spcPts val="0"/>
              </a:spcBef>
              <a:spcAft>
                <a:spcPts val="0"/>
              </a:spcAft>
              <a:buNone/>
            </a:pP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a:t>
            </a:r>
            <a:r>
              <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rPr>
              <a:t> راﻣﻲ ﺧﺎﻟﺪ اﻟﺘﺮﻛﻲ </a:t>
            </a:r>
            <a:endParaRPr lang="en-US" altLang="zh-CN" sz="842" b="1" i="0" u="none" strike="noStrike" kern="1200" cap="none" spc="0" baseline="0">
              <a:solidFill>
                <a:srgbClr val="002C3D"/>
              </a:solidFill>
              <a:latin typeface="Alexandria Bold" pitchFamily="0" charset="0"/>
              <a:ea typeface="Alexandria Bold" pitchFamily="0" charset="0"/>
              <a:cs typeface="Alexandria Bold" pitchFamily="0" charset="0"/>
              <a:sym typeface="Alexandria Bold" pitchFamily="0" charset="0"/>
            </a:endParaRPr>
          </a:p>
          <a:p>
            <a:pPr marL="0" indent="0" algn="ctr">
              <a:lnSpc>
                <a:spcPts val="1458"/>
              </a:lnSpc>
              <a:spcBef>
                <a:spcPts val="0"/>
              </a:spcBef>
              <a:spcAft>
                <a:spcPts val="0"/>
              </a:spcAft>
              <a:buNone/>
            </a:pPr>
            <a:r>
              <a:rPr lang="en-US" altLang="zh-CN"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rPr>
              <a:t> ﻋﻀﻮ ﻣﺠﻠﺲ اﻟﻤﻨﺸﺂت اﻟﻌﺎﺋﻠﻴﺔ ﺳﺎﺑﻘﺎ </a:t>
            </a:r>
            <a:endParaRPr lang="zh-CN" altLang="en-US" sz="842" b="0" i="0" u="none" strike="noStrike" kern="1200" cap="none" spc="0" baseline="0">
              <a:solidFill>
                <a:srgbClr val="002C3D"/>
              </a:solidFill>
              <a:latin typeface="Alexandria" pitchFamily="0" charset="0"/>
              <a:ea typeface="Alexandria" pitchFamily="0" charset="0"/>
              <a:cs typeface="Alexandria" pitchFamily="0" charset="0"/>
              <a:sym typeface="Alexandria" pitchFamily="0" charset="0"/>
            </a:endParaRPr>
          </a:p>
        </p:txBody>
      </p:sp>
      <p:sp>
        <p:nvSpPr>
          <p:cNvPr id="628" name="مستطيل"/>
          <p:cNvSpPr>
            <a:spLocks/>
          </p:cNvSpPr>
          <p:nvPr/>
        </p:nvSpPr>
        <p:spPr>
          <a:xfrm rot="0">
            <a:off x="1422584" y="279739"/>
            <a:ext cx="2262426"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منسوبي المركز</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367964568"/>
      </p:ext>
    </p:extLst>
  </p:cSld>
  <p:clrMapOvr>
    <a:masterClrMapping/>
  </p:clrMapOvr>
</p:sld>
</file>

<file path=ppt/slides/slide1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635" name="曲线"/>
          <p:cNvSpPr>
            <a:spLocks/>
          </p:cNvSpPr>
          <p:nvPr/>
        </p:nvSpPr>
        <p:spPr>
          <a:xfrm rot="0">
            <a:off x="6802" y="-82314"/>
            <a:ext cx="18426340" cy="10364817"/>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1"/>
            <a:stretch>
              <a:fillRect t="-21" b="-21"/>
            </a:stretch>
          </a:blipFill>
          <a:ln cmpd="sng" cap="flat">
            <a:noFill/>
            <a:prstDash val="solid"/>
            <a:miter/>
          </a:ln>
        </p:spPr>
      </p:sp>
      <p:sp>
        <p:nvSpPr>
          <p:cNvPr id="636" name="曲线"/>
          <p:cNvSpPr>
            <a:spLocks/>
          </p:cNvSpPr>
          <p:nvPr/>
        </p:nvSpPr>
        <p:spPr>
          <a:xfrm rot="0">
            <a:off x="667313" y="349366"/>
            <a:ext cx="4829419" cy="993763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637" name="曲线"/>
          <p:cNvSpPr>
            <a:spLocks/>
          </p:cNvSpPr>
          <p:nvPr/>
        </p:nvSpPr>
        <p:spPr>
          <a:xfrm rot="0">
            <a:off x="10799" y="6829063"/>
            <a:ext cx="9209174" cy="345793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alphaModFix amt="54000"/>
            </a:blip>
            <a:stretch/>
          </a:blipFill>
          <a:ln cmpd="sng" cap="flat">
            <a:noFill/>
            <a:prstDash val="solid"/>
            <a:miter/>
          </a:ln>
        </p:spPr>
      </p:sp>
      <p:sp>
        <p:nvSpPr>
          <p:cNvPr id="638" name="曲线"/>
          <p:cNvSpPr>
            <a:spLocks/>
          </p:cNvSpPr>
          <p:nvPr/>
        </p:nvSpPr>
        <p:spPr>
          <a:xfrm rot="0">
            <a:off x="15357923" y="-82314"/>
            <a:ext cx="2194373" cy="10364817"/>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4"/>
            <a:stretch/>
          </a:blipFill>
          <a:ln cmpd="sng" cap="flat">
            <a:noFill/>
            <a:prstDash val="solid"/>
            <a:miter/>
          </a:ln>
        </p:spPr>
      </p:sp>
      <p:sp>
        <p:nvSpPr>
          <p:cNvPr id="639" name="曲线"/>
          <p:cNvSpPr>
            <a:spLocks/>
          </p:cNvSpPr>
          <p:nvPr/>
        </p:nvSpPr>
        <p:spPr>
          <a:xfrm rot="0">
            <a:off x="15906517" y="-77817"/>
            <a:ext cx="2410212" cy="1036481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blipFill>
          <a:ln cmpd="sng" cap="flat">
            <a:noFill/>
            <a:prstDash val="solid"/>
            <a:miter/>
          </a:ln>
        </p:spPr>
      </p:sp>
      <p:sp>
        <p:nvSpPr>
          <p:cNvPr id="640" name="مستطيل"/>
          <p:cNvSpPr>
            <a:spLocks/>
          </p:cNvSpPr>
          <p:nvPr/>
        </p:nvSpPr>
        <p:spPr>
          <a:xfrm rot="0">
            <a:off x="5508136" y="3451942"/>
            <a:ext cx="11336789" cy="204687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7020"/>
              </a:lnSpc>
              <a:spcBef>
                <a:spcPts val="0"/>
              </a:spcBef>
              <a:spcAft>
                <a:spcPts val="0"/>
              </a:spcAft>
              <a:buNone/>
            </a:pPr>
            <a:r>
              <a:rPr lang="en-US" altLang="zh-CN" sz="1105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خدماتنا</a:t>
            </a:r>
            <a:endParaRPr lang="zh-CN" altLang="en-US" sz="1105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641" name="خط مستقيم"/>
          <p:cNvSpPr>
            <a:spLocks/>
          </p:cNvSpPr>
          <p:nvPr/>
        </p:nvSpPr>
        <p:spPr>
          <a:xfrm rot="0">
            <a:off x="8127188" y="5798949"/>
            <a:ext cx="8657905" cy="32410"/>
          </a:xfrm>
          <a:prstGeom prst="line"/>
          <a:noFill/>
          <a:ln w="28575" cmpd="sng" cap="flat">
            <a:solidFill>
              <a:srgbClr val="F9FAFA"/>
            </a:solidFill>
            <a:prstDash val="solid"/>
            <a:round/>
            <a:headEnd type="oval" w="lg" len="lg"/>
          </a:ln>
        </p:spPr>
      </p:sp>
      <p:sp>
        <p:nvSpPr>
          <p:cNvPr id="642" name="مستطيل"/>
          <p:cNvSpPr>
            <a:spLocks/>
          </p:cNvSpPr>
          <p:nvPr/>
        </p:nvSpPr>
        <p:spPr>
          <a:xfrm rot="0">
            <a:off x="1814456" y="5407237"/>
            <a:ext cx="2149722" cy="212050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8219"/>
              </a:lnSpc>
              <a:spcBef>
                <a:spcPts val="0"/>
              </a:spcBef>
              <a:spcAft>
                <a:spcPts val="0"/>
              </a:spcAft>
              <a:buNone/>
            </a:pPr>
            <a:r>
              <a:rPr lang="en-US" altLang="zh-CN" sz="10121" b="1" i="0" u="none" strike="noStrike" kern="1200" cap="none" spc="0" baseline="0">
                <a:gradFill>
                  <a:gsLst>
                    <a:gs pos="0">
                      <a:srgbClr val="9F8251"/>
                    </a:gs>
                    <a:gs pos="100000">
                      <a:srgbClr val="E5CA9E"/>
                    </a:gs>
                  </a:gsLst>
                  <a:lin scaled="0"/>
                </a:gradFill>
                <a:latin typeface="Alexandria Medium" pitchFamily="0" charset="0"/>
                <a:ea typeface="Alexandria Medium" pitchFamily="0" charset="0"/>
                <a:cs typeface="Alexandria Medium" pitchFamily="0" charset="0"/>
                <a:sym typeface="Alexandria Medium" pitchFamily="0" charset="0"/>
              </a:rPr>
              <a:t>02</a:t>
            </a:r>
            <a:endParaRPr lang="zh-CN" altLang="en-US" sz="10121" b="1" i="0" u="none" strike="noStrike" kern="1200" cap="none" spc="0" baseline="0">
              <a:gradFill>
                <a:gsLst>
                  <a:gs pos="0">
                    <a:srgbClr val="9F8251"/>
                  </a:gs>
                  <a:gs pos="100000">
                    <a:srgbClr val="E5CA9E"/>
                  </a:gs>
                </a:gsLst>
                <a:lin scaled="0"/>
              </a:gradFill>
              <a:latin typeface="Alexandria Medium" pitchFamily="0" charset="0"/>
              <a:ea typeface="Alexandria Medium" pitchFamily="0" charset="0"/>
              <a:cs typeface="Alexandria Medium" pitchFamily="0" charset="0"/>
              <a:sym typeface="Alexandria Medium" pitchFamily="0" charset="0"/>
            </a:endParaRPr>
          </a:p>
        </p:txBody>
      </p:sp>
      <p:sp>
        <p:nvSpPr>
          <p:cNvPr id="643" name="خط مستقيم"/>
          <p:cNvSpPr>
            <a:spLocks/>
          </p:cNvSpPr>
          <p:nvPr/>
        </p:nvSpPr>
        <p:spPr>
          <a:xfrm rot="0">
            <a:off x="2573139" y="7547495"/>
            <a:ext cx="1465686" cy="0"/>
          </a:xfrm>
          <a:prstGeom prst="line"/>
          <a:noFill/>
          <a:ln w="57150" cmpd="sng" cap="flat">
            <a:gradFill rotWithShape="1">
              <a:gsLst>
                <a:gs pos="0">
                  <a:srgbClr val="9F8251">
                    <a:alpha val="100000"/>
                  </a:srgbClr>
                </a:gs>
                <a:gs pos="100000">
                  <a:srgbClr val="D5BD94">
                    <a:alpha val="100000"/>
                  </a:srgbClr>
                </a:gs>
              </a:gsLst>
              <a:lin ang="0" scaled="1"/>
            </a:gradFill>
            <a:prstDash val="solid"/>
            <a:round/>
          </a:ln>
        </p:spPr>
      </p:sp>
    </p:spTree>
    <p:extLst>
      <p:ext uri="{BB962C8B-B14F-4D97-AF65-F5344CB8AC3E}">
        <p14:creationId xmlns:p14="http://schemas.microsoft.com/office/powerpoint/2010/main" val="595702555"/>
      </p:ext>
    </p:extLst>
  </p:cSld>
  <p:clrMapOvr>
    <a:masterClrMapping/>
  </p:clrMapOvr>
</p:sld>
</file>

<file path=ppt/slides/slide1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650"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651"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652"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13</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653"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654"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655"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656"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657"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659" name="تجميع"/>
          <p:cNvGrpSpPr>
            <a:grpSpLocks/>
          </p:cNvGrpSpPr>
          <p:nvPr/>
        </p:nvGrpSpPr>
        <p:grpSpPr>
          <a:xfrm>
            <a:off x="3847710" y="1199520"/>
            <a:ext cx="11661805" cy="1508830"/>
            <a:chOff x="3847710" y="1199520"/>
            <a:chExt cx="11661805" cy="1508830"/>
          </a:xfrm>
        </p:grpSpPr>
        <p:sp>
          <p:nvSpPr>
            <p:cNvPr id="658" name="曲线"/>
            <p:cNvSpPr>
              <a:spLocks/>
            </p:cNvSpPr>
            <p:nvPr/>
          </p:nvSpPr>
          <p:spPr>
            <a:xfrm rot="0">
              <a:off x="3847710" y="1199520"/>
              <a:ext cx="11661805" cy="1508830"/>
            </a:xfrm>
            <a:custGeom>
              <a:gdLst>
                <a:gd name="T1" fmla="*/ 0 w 21600"/>
                <a:gd name="T2" fmla="*/ 0 h 21600"/>
                <a:gd name="T3" fmla="*/ 21600 w 21600"/>
                <a:gd name="T4" fmla="*/ 21600 h 21600"/>
              </a:gdLst>
              <a:rect l="T1" t="T2" r="T3" b="T4"/>
              <a:pathLst>
                <a:path w="21600" h="21600">
                  <a:moveTo>
                    <a:pt x="2" y="21600"/>
                  </a:moveTo>
                  <a:lnTo>
                    <a:pt x="16414" y="21600"/>
                  </a:lnTo>
                  <a:cubicBezTo>
                    <a:pt x="19277" y="21600"/>
                    <a:pt x="21600" y="19547"/>
                    <a:pt x="21600" y="17017"/>
                  </a:cubicBezTo>
                  <a:lnTo>
                    <a:pt x="21600" y="21"/>
                  </a:lnTo>
                  <a:cubicBezTo>
                    <a:pt x="21600" y="16"/>
                    <a:pt x="21599" y="10"/>
                    <a:pt x="21599" y="6"/>
                  </a:cubicBezTo>
                  <a:cubicBezTo>
                    <a:pt x="21598" y="2"/>
                    <a:pt x="21597" y="0"/>
                    <a:pt x="21597" y="0"/>
                  </a:cubicBezTo>
                  <a:lnTo>
                    <a:pt x="5185" y="0"/>
                  </a:lnTo>
                  <a:cubicBezTo>
                    <a:pt x="2322" y="0"/>
                    <a:pt x="0" y="2052"/>
                    <a:pt x="0" y="4582"/>
                  </a:cubicBezTo>
                  <a:lnTo>
                    <a:pt x="0" y="21578"/>
                  </a:lnTo>
                  <a:cubicBezTo>
                    <a:pt x="0" y="21583"/>
                    <a:pt x="0" y="21589"/>
                    <a:pt x="0" y="21593"/>
                  </a:cubicBezTo>
                  <a:cubicBezTo>
                    <a:pt x="1" y="21597"/>
                    <a:pt x="2" y="21600"/>
                    <a:pt x="2" y="21600"/>
                  </a:cubicBezTo>
                  <a:close/>
                </a:path>
              </a:pathLst>
            </a:custGeom>
            <a:solidFill>
              <a:srgbClr val="FFFFFF"/>
            </a:solidFill>
            <a:ln w="9525" cmpd="sng" cap="sq">
              <a:solidFill>
                <a:srgbClr val="9F8251"/>
              </a:solidFill>
              <a:prstDash val="solid"/>
              <a:miter/>
            </a:ln>
          </p:spPr>
        </p:sp>
      </p:grpSp>
      <p:grpSp>
        <p:nvGrpSpPr>
          <p:cNvPr id="661" name="تجميع"/>
          <p:cNvGrpSpPr>
            <a:grpSpLocks/>
          </p:cNvGrpSpPr>
          <p:nvPr/>
        </p:nvGrpSpPr>
        <p:grpSpPr>
          <a:xfrm>
            <a:off x="13184628" y="1190776"/>
            <a:ext cx="2405701" cy="1517573"/>
            <a:chOff x="13184628" y="1190776"/>
            <a:chExt cx="2405701" cy="1517573"/>
          </a:xfrm>
        </p:grpSpPr>
        <p:sp>
          <p:nvSpPr>
            <p:cNvPr id="660" name="曲线"/>
            <p:cNvSpPr>
              <a:spLocks/>
            </p:cNvSpPr>
            <p:nvPr/>
          </p:nvSpPr>
          <p:spPr>
            <a:xfrm rot="0">
              <a:off x="13184628" y="1190776"/>
              <a:ext cx="2405701" cy="1517573"/>
            </a:xfrm>
            <a:custGeom>
              <a:gdLst>
                <a:gd name="T1" fmla="*/ 0 w 21600"/>
                <a:gd name="T2" fmla="*/ 0 h 21600"/>
                <a:gd name="T3" fmla="*/ 21600 w 21600"/>
                <a:gd name="T4" fmla="*/ 21600 h 21600"/>
              </a:gdLst>
              <a:rect l="T1" t="T2" r="T3" b="T4"/>
              <a:pathLst>
                <a:path w="21600" h="21600">
                  <a:moveTo>
                    <a:pt x="0" y="21600"/>
                  </a:moveTo>
                  <a:lnTo>
                    <a:pt x="16414" y="21600"/>
                  </a:lnTo>
                  <a:cubicBezTo>
                    <a:pt x="19277" y="21600"/>
                    <a:pt x="21600" y="19547"/>
                    <a:pt x="21600" y="17017"/>
                  </a:cubicBezTo>
                  <a:lnTo>
                    <a:pt x="21600" y="0"/>
                  </a:lnTo>
                  <a:lnTo>
                    <a:pt x="5185" y="0"/>
                  </a:lnTo>
                  <a:cubicBezTo>
                    <a:pt x="2322" y="0"/>
                    <a:pt x="0" y="2052"/>
                    <a:pt x="0" y="4582"/>
                  </a:cubicBezTo>
                  <a:lnTo>
                    <a:pt x="0" y="21600"/>
                  </a:lnTo>
                  <a:close/>
                </a:path>
              </a:pathLst>
            </a:custGeom>
            <a:solidFill>
              <a:srgbClr val="918154"/>
            </a:solidFill>
            <a:ln cmpd="sng" cap="flat">
              <a:noFill/>
              <a:prstDash val="solid"/>
              <a:miter/>
            </a:ln>
          </p:spPr>
        </p:sp>
      </p:grpSp>
      <p:sp>
        <p:nvSpPr>
          <p:cNvPr id="662" name="مستطيل"/>
          <p:cNvSpPr>
            <a:spLocks/>
          </p:cNvSpPr>
          <p:nvPr/>
        </p:nvSpPr>
        <p:spPr>
          <a:xfrm rot="0">
            <a:off x="4161143" y="1595133"/>
            <a:ext cx="8782988" cy="63775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674"/>
              </a:lnSpc>
              <a:spcBef>
                <a:spcPts val="0"/>
              </a:spcBef>
              <a:spcAft>
                <a:spcPts val="0"/>
              </a:spcAft>
              <a:buNone/>
            </a:pPr>
            <a:r>
              <a:rPr lang="en-US" altLang="zh-CN" sz="1308"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rPr>
              <a:t>تقديم برامج تدريبية متخصصة للمنشآت العائلية تركز على الحوكمة، والتخطيط للخلافة، وتطوير القيادات، وتعزيز التوافق والاستدامة، بما يدعم استمرارية المنشآت ونموها عبر الأجيال: </a:t>
            </a:r>
            <a:endParaRPr lang="zh-CN" altLang="en-US" sz="1308"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endParaRPr>
          </a:p>
        </p:txBody>
      </p:sp>
      <p:sp>
        <p:nvSpPr>
          <p:cNvPr id="663" name="مستطيل"/>
          <p:cNvSpPr>
            <a:spLocks/>
          </p:cNvSpPr>
          <p:nvPr/>
        </p:nvSpPr>
        <p:spPr>
          <a:xfrm rot="0">
            <a:off x="13396435" y="2208054"/>
            <a:ext cx="1912450" cy="268290"/>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919"/>
              </a:lnSpc>
              <a:spcBef>
                <a:spcPts val="0"/>
              </a:spcBef>
              <a:spcAft>
                <a:spcPts val="0"/>
              </a:spcAft>
              <a:buNone/>
            </a:pPr>
            <a:r>
              <a:rPr lang="en-US" altLang="zh-CN" sz="178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البرامج التدريبية</a:t>
            </a:r>
            <a:endParaRPr lang="zh-CN" altLang="en-US" sz="178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664" name="مستطيل"/>
          <p:cNvSpPr>
            <a:spLocks/>
          </p:cNvSpPr>
          <p:nvPr/>
        </p:nvSpPr>
        <p:spPr>
          <a:xfrm rot="0">
            <a:off x="14653896" y="1230934"/>
            <a:ext cx="633699" cy="78097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6281"/>
              </a:lnSpc>
              <a:spcBef>
                <a:spcPts val="0"/>
              </a:spcBef>
              <a:spcAft>
                <a:spcPts val="0"/>
              </a:spcAft>
              <a:buNone/>
            </a:pPr>
            <a:r>
              <a:rPr lang="en-US" altLang="zh-CN" sz="4486" b="0" i="0" u="none" strike="noStrike" kern="1200" cap="none" spc="0" baseline="0">
                <a:solidFill>
                  <a:srgbClr val="FFFFFF"/>
                </a:solidFill>
                <a:latin typeface="Arimo" pitchFamily="0" charset="0"/>
                <a:ea typeface="Arimo" pitchFamily="0" charset="0"/>
                <a:cs typeface="Arimo" pitchFamily="0" charset="0"/>
                <a:sym typeface="Arimo" pitchFamily="0" charset="0"/>
              </a:rPr>
              <a:t>01</a:t>
            </a:r>
            <a:endParaRPr lang="zh-CN" altLang="en-US" sz="4486" b="0" i="0" u="none" strike="noStrike" kern="1200" cap="none" spc="0" baseline="0">
              <a:solidFill>
                <a:srgbClr val="FFFFFF"/>
              </a:solidFill>
              <a:latin typeface="Arimo" pitchFamily="0" charset="0"/>
              <a:ea typeface="Arimo" pitchFamily="0" charset="0"/>
              <a:cs typeface="Arimo" pitchFamily="0" charset="0"/>
              <a:sym typeface="Arimo" pitchFamily="0" charset="0"/>
            </a:endParaRPr>
          </a:p>
        </p:txBody>
      </p:sp>
      <p:grpSp>
        <p:nvGrpSpPr>
          <p:cNvPr id="668" name="تجميع"/>
          <p:cNvGrpSpPr>
            <a:grpSpLocks/>
          </p:cNvGrpSpPr>
          <p:nvPr/>
        </p:nvGrpSpPr>
        <p:grpSpPr>
          <a:xfrm>
            <a:off x="13384079" y="1859502"/>
            <a:ext cx="1903516" cy="143928"/>
            <a:chOff x="13384079" y="1859502"/>
            <a:chExt cx="1903516" cy="143928"/>
          </a:xfrm>
        </p:grpSpPr>
        <p:grpSp>
          <p:nvGrpSpPr>
            <p:cNvPr id="666" name="تجميع"/>
            <p:cNvGrpSpPr>
              <a:grpSpLocks/>
            </p:cNvGrpSpPr>
            <p:nvPr/>
          </p:nvGrpSpPr>
          <p:grpSpPr>
            <a:xfrm>
              <a:off x="13384079" y="1859502"/>
              <a:ext cx="145960" cy="143928"/>
              <a:chOff x="13384079" y="1859502"/>
              <a:chExt cx="145960" cy="143928"/>
            </a:xfrm>
          </p:grpSpPr>
          <p:sp>
            <p:nvSpPr>
              <p:cNvPr id="665" name="曲线"/>
              <p:cNvSpPr>
                <a:spLocks/>
              </p:cNvSpPr>
              <p:nvPr/>
            </p:nvSpPr>
            <p:spPr>
              <a:xfrm rot="0">
                <a:off x="13384079" y="1859502"/>
                <a:ext cx="145960" cy="1439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698" r="5" b="-708"/>
                </a:stretch>
              </a:blipFill>
              <a:ln cmpd="sng" cap="flat">
                <a:noFill/>
                <a:prstDash val="solid"/>
                <a:miter/>
              </a:ln>
            </p:spPr>
          </p:sp>
        </p:grpSp>
        <p:sp>
          <p:nvSpPr>
            <p:cNvPr id="667" name="خط مستقيم"/>
            <p:cNvSpPr>
              <a:spLocks/>
            </p:cNvSpPr>
            <p:nvPr/>
          </p:nvSpPr>
          <p:spPr>
            <a:xfrm flipV="1" rot="0">
              <a:off x="13523127" y="1997550"/>
              <a:ext cx="1764468" cy="0"/>
            </a:xfrm>
            <a:prstGeom prst="line"/>
            <a:noFill/>
            <a:ln w="15723" cmpd="sng" cap="flat">
              <a:solidFill>
                <a:srgbClr val="93C5AD"/>
              </a:solidFill>
              <a:prstDash val="solid"/>
              <a:round/>
            </a:ln>
          </p:spPr>
        </p:sp>
      </p:grpSp>
      <p:grpSp>
        <p:nvGrpSpPr>
          <p:cNvPr id="676" name="تجميع"/>
          <p:cNvGrpSpPr>
            <a:grpSpLocks/>
          </p:cNvGrpSpPr>
          <p:nvPr/>
        </p:nvGrpSpPr>
        <p:grpSpPr>
          <a:xfrm>
            <a:off x="11550594" y="2761395"/>
            <a:ext cx="3617425" cy="2889686"/>
            <a:chOff x="11550594" y="2761395"/>
            <a:chExt cx="3617425" cy="2889686"/>
          </a:xfrm>
        </p:grpSpPr>
        <p:grpSp>
          <p:nvGrpSpPr>
            <p:cNvPr id="670" name="تجميع"/>
            <p:cNvGrpSpPr>
              <a:grpSpLocks/>
            </p:cNvGrpSpPr>
            <p:nvPr/>
          </p:nvGrpSpPr>
          <p:grpSpPr>
            <a:xfrm>
              <a:off x="11550594" y="2761395"/>
              <a:ext cx="3617425" cy="2889686"/>
              <a:chOff x="11550594" y="2761395"/>
              <a:chExt cx="3617425" cy="2889686"/>
            </a:xfrm>
          </p:grpSpPr>
          <p:sp>
            <p:nvSpPr>
              <p:cNvPr id="669" name="曲线"/>
              <p:cNvSpPr>
                <a:spLocks/>
              </p:cNvSpPr>
              <p:nvPr/>
            </p:nvSpPr>
            <p:spPr>
              <a:xfrm rot="0">
                <a:off x="11550594" y="2761395"/>
                <a:ext cx="3617425" cy="2889686"/>
              </a:xfrm>
              <a:custGeom>
                <a:gdLst>
                  <a:gd name="T1" fmla="*/ 0 w 21600"/>
                  <a:gd name="T2" fmla="*/ 0 h 21600"/>
                  <a:gd name="T3" fmla="*/ 21600 w 21600"/>
                  <a:gd name="T4" fmla="*/ 21600 h 21600"/>
                </a:gdLst>
                <a:rect l="T1" t="T2" r="T3" b="T4"/>
                <a:pathLst>
                  <a:path w="21600" h="21600">
                    <a:moveTo>
                      <a:pt x="21599" y="0"/>
                    </a:moveTo>
                    <a:lnTo>
                      <a:pt x="4550" y="0"/>
                    </a:lnTo>
                    <a:cubicBezTo>
                      <a:pt x="2036" y="0"/>
                      <a:pt x="0" y="1706"/>
                      <a:pt x="0" y="3816"/>
                    </a:cubicBezTo>
                    <a:lnTo>
                      <a:pt x="0" y="21600"/>
                    </a:lnTo>
                    <a:lnTo>
                      <a:pt x="17049" y="21600"/>
                    </a:lnTo>
                    <a:cubicBezTo>
                      <a:pt x="19563" y="21600"/>
                      <a:pt x="21600" y="19893"/>
                      <a:pt x="21600" y="17788"/>
                    </a:cubicBezTo>
                    <a:lnTo>
                      <a:pt x="21600" y="0"/>
                    </a:lnTo>
                    <a:close/>
                  </a:path>
                </a:pathLst>
              </a:custGeom>
              <a:solidFill>
                <a:srgbClr val="25656F"/>
              </a:solidFill>
              <a:ln cmpd="sng" cap="flat">
                <a:noFill/>
                <a:prstDash val="solid"/>
                <a:miter/>
              </a:ln>
            </p:spPr>
          </p:sp>
        </p:grpSp>
        <p:sp>
          <p:nvSpPr>
            <p:cNvPr id="671" name="مستطيل"/>
            <p:cNvSpPr>
              <a:spLocks/>
            </p:cNvSpPr>
            <p:nvPr/>
          </p:nvSpPr>
          <p:spPr>
            <a:xfrm rot="0">
              <a:off x="13230898" y="3142428"/>
              <a:ext cx="1687602" cy="205051"/>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620"/>
                </a:lnSpc>
                <a:spcBef>
                  <a:spcPts val="0"/>
                </a:spcBef>
                <a:spcAft>
                  <a:spcPts val="0"/>
                </a:spcAft>
                <a:buNone/>
              </a:pPr>
              <a:r>
                <a:rPr lang="en-US" altLang="zh-CN"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برامج وتطوير الأجيال</a:t>
              </a:r>
              <a:endParaRPr lang="zh-CN" altLang="en-US"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672" name="مستطيل"/>
            <p:cNvSpPr>
              <a:spLocks/>
            </p:cNvSpPr>
            <p:nvPr/>
          </p:nvSpPr>
          <p:spPr>
            <a:xfrm rot="0">
              <a:off x="11847755" y="3513794"/>
              <a:ext cx="3103120" cy="1173273"/>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24"/>
                </a:lnSpc>
                <a:spcBef>
                  <a:spcPts val="0"/>
                </a:spcBef>
                <a:spcAft>
                  <a:spcPts val="0"/>
                </a:spcAft>
                <a:buNone/>
              </a:pPr>
              <a:r>
                <a:rPr lang="en-US" altLang="zh-CN"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برامج متخصصة تُعنى بتأهيل قيادات المنشآت العائلية وتطوير الأجيال القادمة، من خلال تزويدهم بالمعارف والمهارات القيادية والاستراتيجية، بما يعزّز جاهزيتهم لتحمّل المسؤوليات، ويدعم استمرارية المنشأة ونموها عبر الأجيال.</a:t>
              </a:r>
              <a:endParaRPr lang="zh-CN" altLang="en-US"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674" name="تجميع"/>
            <p:cNvGrpSpPr>
              <a:grpSpLocks/>
            </p:cNvGrpSpPr>
            <p:nvPr/>
          </p:nvGrpSpPr>
          <p:grpSpPr>
            <a:xfrm>
              <a:off x="11914529" y="3323550"/>
              <a:ext cx="141232" cy="139266"/>
              <a:chOff x="11914529" y="3323550"/>
              <a:chExt cx="141232" cy="139266"/>
            </a:xfrm>
          </p:grpSpPr>
          <p:sp>
            <p:nvSpPr>
              <p:cNvPr id="673" name="曲线"/>
              <p:cNvSpPr>
                <a:spLocks/>
              </p:cNvSpPr>
              <p:nvPr/>
            </p:nvSpPr>
            <p:spPr>
              <a:xfrm rot="0">
                <a:off x="11914529" y="3323550"/>
                <a:ext cx="141232" cy="1392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fillRect t="-698" r="5" b="-708"/>
                </a:stretch>
              </a:blipFill>
              <a:ln cmpd="sng" cap="flat">
                <a:noFill/>
                <a:prstDash val="solid"/>
                <a:miter/>
              </a:ln>
            </p:spPr>
          </p:sp>
        </p:grpSp>
        <p:sp>
          <p:nvSpPr>
            <p:cNvPr id="675" name="خط مستقيم"/>
            <p:cNvSpPr>
              <a:spLocks/>
            </p:cNvSpPr>
            <p:nvPr/>
          </p:nvSpPr>
          <p:spPr>
            <a:xfrm rot="0">
              <a:off x="12049073" y="3457125"/>
              <a:ext cx="2898180" cy="0"/>
            </a:xfrm>
            <a:prstGeom prst="line"/>
            <a:noFill/>
            <a:ln w="12013" cmpd="sng" cap="flat">
              <a:solidFill>
                <a:srgbClr val="93C5AD"/>
              </a:solidFill>
              <a:prstDash val="solid"/>
              <a:round/>
            </a:ln>
          </p:spPr>
        </p:sp>
      </p:grpSp>
      <p:grpSp>
        <p:nvGrpSpPr>
          <p:cNvPr id="684" name="تجميع"/>
          <p:cNvGrpSpPr>
            <a:grpSpLocks/>
          </p:cNvGrpSpPr>
          <p:nvPr/>
        </p:nvGrpSpPr>
        <p:grpSpPr>
          <a:xfrm>
            <a:off x="3775233" y="2761395"/>
            <a:ext cx="3617425" cy="2889693"/>
            <a:chOff x="3775233" y="2761395"/>
            <a:chExt cx="3617425" cy="2889693"/>
          </a:xfrm>
        </p:grpSpPr>
        <p:grpSp>
          <p:nvGrpSpPr>
            <p:cNvPr id="678" name="تجميع"/>
            <p:cNvGrpSpPr>
              <a:grpSpLocks/>
            </p:cNvGrpSpPr>
            <p:nvPr/>
          </p:nvGrpSpPr>
          <p:grpSpPr>
            <a:xfrm>
              <a:off x="3775233" y="2761395"/>
              <a:ext cx="3617425" cy="2889693"/>
              <a:chOff x="3775233" y="2761395"/>
              <a:chExt cx="3617425" cy="2889693"/>
            </a:xfrm>
          </p:grpSpPr>
          <p:sp>
            <p:nvSpPr>
              <p:cNvPr id="677" name="曲线"/>
              <p:cNvSpPr>
                <a:spLocks/>
              </p:cNvSpPr>
              <p:nvPr/>
            </p:nvSpPr>
            <p:spPr>
              <a:xfrm rot="0">
                <a:off x="3775233" y="2761395"/>
                <a:ext cx="3617425" cy="2889693"/>
              </a:xfrm>
              <a:custGeom>
                <a:gdLst>
                  <a:gd name="T1" fmla="*/ 0 w 21600"/>
                  <a:gd name="T2" fmla="*/ 0 h 21600"/>
                  <a:gd name="T3" fmla="*/ 21600 w 21600"/>
                  <a:gd name="T4" fmla="*/ 21600 h 21600"/>
                </a:gdLst>
                <a:rect l="T1" t="T2" r="T3" b="T4"/>
                <a:pathLst>
                  <a:path w="21600" h="21600">
                    <a:moveTo>
                      <a:pt x="21599" y="0"/>
                    </a:moveTo>
                    <a:lnTo>
                      <a:pt x="4550" y="0"/>
                    </a:lnTo>
                    <a:cubicBezTo>
                      <a:pt x="2036" y="0"/>
                      <a:pt x="0" y="1705"/>
                      <a:pt x="0" y="3816"/>
                    </a:cubicBezTo>
                    <a:lnTo>
                      <a:pt x="0" y="21600"/>
                    </a:lnTo>
                    <a:lnTo>
                      <a:pt x="17049" y="21600"/>
                    </a:lnTo>
                    <a:cubicBezTo>
                      <a:pt x="19563" y="21600"/>
                      <a:pt x="21600" y="19894"/>
                      <a:pt x="21600" y="17788"/>
                    </a:cubicBezTo>
                    <a:lnTo>
                      <a:pt x="21600" y="0"/>
                    </a:lnTo>
                    <a:close/>
                  </a:path>
                </a:pathLst>
              </a:custGeom>
              <a:solidFill>
                <a:srgbClr val="25656F"/>
              </a:solidFill>
              <a:ln cmpd="sng" cap="flat">
                <a:noFill/>
                <a:prstDash val="solid"/>
                <a:miter/>
              </a:ln>
            </p:spPr>
          </p:sp>
        </p:grpSp>
        <p:sp>
          <p:nvSpPr>
            <p:cNvPr id="679" name="مستطيل"/>
            <p:cNvSpPr>
              <a:spLocks/>
            </p:cNvSpPr>
            <p:nvPr/>
          </p:nvSpPr>
          <p:spPr>
            <a:xfrm rot="0">
              <a:off x="3982483" y="3513794"/>
              <a:ext cx="3148630" cy="1896983"/>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24"/>
                </a:lnSpc>
                <a:spcBef>
                  <a:spcPts val="0"/>
                </a:spcBef>
                <a:spcAft>
                  <a:spcPts val="0"/>
                </a:spcAft>
                <a:buNone/>
              </a:pPr>
              <a:r>
                <a:rPr lang="en-US" altLang="zh-CN"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برامج متكاملة تُعنى بإعداد ملاك المنشآت العائلية عبر محتوى يجمع بين الجانبين النظري والتطبيقي، ويركّز على دراسة الحالات الواقعية وتطبيق أدوات عملية لفهم التحديات وتعزيز استدامة المنشآت ونموها، ويقوم نموذجها على شراكة مستمرة مع المتدرب تبدأ بفهم الاحتياجات ومواءمة التوقعات وتصميم الحلول، تليها مرحلة تنفيذ تطبيقي، وصولًا إلى قياس الأثر وتحسين الأداء، بما يضمن تحقيق نتائج ملموسة وقابلة للقياس.</a:t>
              </a:r>
              <a:endParaRPr lang="zh-CN" altLang="en-US"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680" name="مستطيل"/>
            <p:cNvSpPr>
              <a:spLocks/>
            </p:cNvSpPr>
            <p:nvPr/>
          </p:nvSpPr>
          <p:spPr>
            <a:xfrm rot="0">
              <a:off x="4107026" y="3086175"/>
              <a:ext cx="2999907" cy="288310"/>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875"/>
                </a:lnSpc>
                <a:spcBef>
                  <a:spcPts val="0"/>
                </a:spcBef>
                <a:spcAft>
                  <a:spcPts val="0"/>
                </a:spcAft>
                <a:buNone/>
              </a:pPr>
              <a:r>
                <a:rPr lang="en-US" altLang="zh-CN"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البرامج الدولية</a:t>
              </a:r>
              <a:endParaRPr lang="zh-CN" altLang="en-US"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682" name="تجميع"/>
            <p:cNvGrpSpPr>
              <a:grpSpLocks/>
            </p:cNvGrpSpPr>
            <p:nvPr/>
          </p:nvGrpSpPr>
          <p:grpSpPr>
            <a:xfrm>
              <a:off x="4113154" y="3341568"/>
              <a:ext cx="141232" cy="139266"/>
              <a:chOff x="4113154" y="3341568"/>
              <a:chExt cx="141232" cy="139266"/>
            </a:xfrm>
          </p:grpSpPr>
          <p:sp>
            <p:nvSpPr>
              <p:cNvPr id="681" name="曲线"/>
              <p:cNvSpPr>
                <a:spLocks/>
              </p:cNvSpPr>
              <p:nvPr/>
            </p:nvSpPr>
            <p:spPr>
              <a:xfrm rot="0">
                <a:off x="4113154" y="3341568"/>
                <a:ext cx="141232" cy="1392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9"/>
                <a:stretch>
                  <a:fillRect t="-698" r="5" b="-708"/>
                </a:stretch>
              </a:blipFill>
              <a:ln cmpd="sng" cap="flat">
                <a:noFill/>
                <a:prstDash val="solid"/>
                <a:miter/>
              </a:ln>
            </p:spPr>
          </p:sp>
        </p:grpSp>
        <p:sp>
          <p:nvSpPr>
            <p:cNvPr id="683" name="خط مستقيم"/>
            <p:cNvSpPr>
              <a:spLocks/>
            </p:cNvSpPr>
            <p:nvPr/>
          </p:nvSpPr>
          <p:spPr>
            <a:xfrm rot="0">
              <a:off x="4247698" y="3476344"/>
              <a:ext cx="2898181" cy="0"/>
            </a:xfrm>
            <a:prstGeom prst="line"/>
            <a:noFill/>
            <a:ln w="12013" cmpd="sng" cap="flat">
              <a:solidFill>
                <a:srgbClr val="93C5AD"/>
              </a:solidFill>
              <a:prstDash val="solid"/>
              <a:round/>
            </a:ln>
          </p:spPr>
        </p:sp>
      </p:grpSp>
      <p:grpSp>
        <p:nvGrpSpPr>
          <p:cNvPr id="692" name="تجميع"/>
          <p:cNvGrpSpPr>
            <a:grpSpLocks/>
          </p:cNvGrpSpPr>
          <p:nvPr/>
        </p:nvGrpSpPr>
        <p:grpSpPr>
          <a:xfrm>
            <a:off x="7662914" y="2761395"/>
            <a:ext cx="3617388" cy="2889657"/>
            <a:chOff x="7662914" y="2761395"/>
            <a:chExt cx="3617388" cy="2889657"/>
          </a:xfrm>
        </p:grpSpPr>
        <p:grpSp>
          <p:nvGrpSpPr>
            <p:cNvPr id="686" name="تجميع"/>
            <p:cNvGrpSpPr>
              <a:grpSpLocks/>
            </p:cNvGrpSpPr>
            <p:nvPr/>
          </p:nvGrpSpPr>
          <p:grpSpPr>
            <a:xfrm>
              <a:off x="7662914" y="2761395"/>
              <a:ext cx="3617388" cy="2889657"/>
              <a:chOff x="7662914" y="2761395"/>
              <a:chExt cx="3617388" cy="2889657"/>
            </a:xfrm>
          </p:grpSpPr>
          <p:sp>
            <p:nvSpPr>
              <p:cNvPr id="685" name="曲线"/>
              <p:cNvSpPr>
                <a:spLocks/>
              </p:cNvSpPr>
              <p:nvPr/>
            </p:nvSpPr>
            <p:spPr>
              <a:xfrm rot="0">
                <a:off x="7662914" y="2761395"/>
                <a:ext cx="3617388" cy="2889657"/>
              </a:xfrm>
              <a:custGeom>
                <a:gdLst>
                  <a:gd name="T1" fmla="*/ 0 w 21600"/>
                  <a:gd name="T2" fmla="*/ 0 h 21600"/>
                  <a:gd name="T3" fmla="*/ 21600 w 21600"/>
                  <a:gd name="T4" fmla="*/ 21600 h 21600"/>
                </a:gdLst>
                <a:rect l="T1" t="T2" r="T3" b="T4"/>
                <a:pathLst>
                  <a:path w="21600" h="21600">
                    <a:moveTo>
                      <a:pt x="0" y="21600"/>
                    </a:moveTo>
                    <a:lnTo>
                      <a:pt x="16414" y="21600"/>
                    </a:lnTo>
                    <a:cubicBezTo>
                      <a:pt x="19277" y="21600"/>
                      <a:pt x="21600" y="19547"/>
                      <a:pt x="21600" y="17017"/>
                    </a:cubicBezTo>
                    <a:lnTo>
                      <a:pt x="21600" y="0"/>
                    </a:lnTo>
                    <a:lnTo>
                      <a:pt x="5185" y="0"/>
                    </a:lnTo>
                    <a:cubicBezTo>
                      <a:pt x="2322" y="0"/>
                      <a:pt x="0" y="2052"/>
                      <a:pt x="0" y="4582"/>
                    </a:cubicBezTo>
                    <a:lnTo>
                      <a:pt x="0" y="21600"/>
                    </a:lnTo>
                    <a:close/>
                  </a:path>
                </a:pathLst>
              </a:custGeom>
              <a:solidFill>
                <a:srgbClr val="25656F"/>
              </a:solidFill>
              <a:ln cmpd="sng" cap="flat">
                <a:noFill/>
                <a:prstDash val="solid"/>
                <a:miter/>
              </a:ln>
            </p:spPr>
          </p:sp>
        </p:grpSp>
        <p:sp>
          <p:nvSpPr>
            <p:cNvPr id="687" name="مستطيل"/>
            <p:cNvSpPr>
              <a:spLocks/>
            </p:cNvSpPr>
            <p:nvPr/>
          </p:nvSpPr>
          <p:spPr>
            <a:xfrm rot="0">
              <a:off x="7806611" y="3513794"/>
              <a:ext cx="3314716" cy="1618434"/>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24"/>
                </a:lnSpc>
                <a:spcBef>
                  <a:spcPts val="0"/>
                </a:spcBef>
                <a:spcAft>
                  <a:spcPts val="0"/>
                </a:spcAft>
                <a:buNone/>
              </a:pPr>
              <a:r>
                <a:rPr lang="en-US" altLang="zh-CN"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برنامج يهدف إلى تعزيز التوافق بين أفراد العائلة حول خطط العمل، وتمكين ملاك المنشآت العائلية من المعارف والممارسات المرتبطة بالآليات الإدارية والقانونية والمالية لاستدامة المنشأة. كما يتناول محاور التحول المؤسسي، والهيكل القانوني، والميثاق العائلي، من خلال ورش عمل تفاعلية تشمل جلسات جماعية وفردية مع الملاك والجيل القادم، بما يعزز الحوار وتبادل المعرفة.</a:t>
              </a:r>
              <a:endParaRPr lang="zh-CN" altLang="en-US"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688" name="مستطيل"/>
            <p:cNvSpPr>
              <a:spLocks/>
            </p:cNvSpPr>
            <p:nvPr/>
          </p:nvSpPr>
          <p:spPr>
            <a:xfrm rot="0">
              <a:off x="7978918" y="3057925"/>
              <a:ext cx="3116404" cy="288310"/>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875"/>
                </a:lnSpc>
                <a:spcBef>
                  <a:spcPts val="0"/>
                </a:spcBef>
                <a:spcAft>
                  <a:spcPts val="0"/>
                </a:spcAft>
                <a:buNone/>
              </a:pPr>
              <a:r>
                <a:rPr lang="en-US" altLang="zh-CN"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ورش التحول  المــــــؤســــــســــــــي</a:t>
              </a:r>
              <a:endParaRPr lang="zh-CN" altLang="en-US"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690" name="تجميع"/>
            <p:cNvGrpSpPr>
              <a:grpSpLocks/>
            </p:cNvGrpSpPr>
            <p:nvPr/>
          </p:nvGrpSpPr>
          <p:grpSpPr>
            <a:xfrm>
              <a:off x="8088603" y="3341568"/>
              <a:ext cx="141232" cy="139266"/>
              <a:chOff x="8088603" y="3341568"/>
              <a:chExt cx="141232" cy="139266"/>
            </a:xfrm>
          </p:grpSpPr>
          <p:sp>
            <p:nvSpPr>
              <p:cNvPr id="689" name="曲线"/>
              <p:cNvSpPr>
                <a:spLocks/>
              </p:cNvSpPr>
              <p:nvPr/>
            </p:nvSpPr>
            <p:spPr>
              <a:xfrm rot="0">
                <a:off x="8088603" y="3341568"/>
                <a:ext cx="141232" cy="1392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0"/>
                <a:stretch>
                  <a:fillRect t="-698" r="5" b="-708"/>
                </a:stretch>
              </a:blipFill>
              <a:ln cmpd="sng" cap="flat">
                <a:noFill/>
                <a:prstDash val="solid"/>
                <a:miter/>
              </a:ln>
            </p:spPr>
          </p:sp>
        </p:grpSp>
        <p:sp>
          <p:nvSpPr>
            <p:cNvPr id="691" name="خط مستقيم"/>
            <p:cNvSpPr>
              <a:spLocks/>
            </p:cNvSpPr>
            <p:nvPr/>
          </p:nvSpPr>
          <p:spPr>
            <a:xfrm rot="0">
              <a:off x="8223147" y="3475144"/>
              <a:ext cx="2898180" cy="0"/>
            </a:xfrm>
            <a:prstGeom prst="line"/>
            <a:noFill/>
            <a:ln w="12013" cmpd="sng" cap="flat">
              <a:solidFill>
                <a:srgbClr val="93C5AD"/>
              </a:solidFill>
              <a:prstDash val="solid"/>
              <a:round/>
            </a:ln>
          </p:spPr>
        </p:sp>
      </p:grpSp>
      <p:grpSp>
        <p:nvGrpSpPr>
          <p:cNvPr id="694" name="تجميع"/>
          <p:cNvGrpSpPr>
            <a:grpSpLocks/>
          </p:cNvGrpSpPr>
          <p:nvPr/>
        </p:nvGrpSpPr>
        <p:grpSpPr>
          <a:xfrm>
            <a:off x="11550594" y="5766825"/>
            <a:ext cx="3617385" cy="2548563"/>
            <a:chOff x="11550594" y="5766825"/>
            <a:chExt cx="3617385" cy="2548563"/>
          </a:xfrm>
        </p:grpSpPr>
        <p:sp>
          <p:nvSpPr>
            <p:cNvPr id="693" name="曲线"/>
            <p:cNvSpPr>
              <a:spLocks/>
            </p:cNvSpPr>
            <p:nvPr/>
          </p:nvSpPr>
          <p:spPr>
            <a:xfrm rot="0">
              <a:off x="11550594" y="5766825"/>
              <a:ext cx="3617385" cy="2548563"/>
            </a:xfrm>
            <a:custGeom>
              <a:gdLst>
                <a:gd name="T1" fmla="*/ 0 w 21600"/>
                <a:gd name="T2" fmla="*/ 0 h 21600"/>
                <a:gd name="T3" fmla="*/ 21600 w 21600"/>
                <a:gd name="T4" fmla="*/ 21600 h 21600"/>
              </a:gdLst>
              <a:rect l="T1" t="T2" r="T3" b="T4"/>
              <a:pathLst>
                <a:path w="21600" h="21600">
                  <a:moveTo>
                    <a:pt x="0" y="0"/>
                  </a:moveTo>
                  <a:lnTo>
                    <a:pt x="17049" y="0"/>
                  </a:lnTo>
                  <a:cubicBezTo>
                    <a:pt x="19563" y="0"/>
                    <a:pt x="21600" y="1706"/>
                    <a:pt x="21600" y="3812"/>
                  </a:cubicBezTo>
                  <a:lnTo>
                    <a:pt x="21600" y="21600"/>
                  </a:lnTo>
                  <a:lnTo>
                    <a:pt x="4555" y="21600"/>
                  </a:lnTo>
                  <a:cubicBezTo>
                    <a:pt x="2041" y="21600"/>
                    <a:pt x="5" y="19893"/>
                    <a:pt x="5" y="17787"/>
                  </a:cubicBezTo>
                  <a:lnTo>
                    <a:pt x="5" y="0"/>
                  </a:lnTo>
                  <a:close/>
                </a:path>
              </a:pathLst>
            </a:custGeom>
            <a:solidFill>
              <a:srgbClr val="928050"/>
            </a:solidFill>
            <a:ln cmpd="sng" cap="flat">
              <a:noFill/>
              <a:prstDash val="solid"/>
              <a:miter/>
            </a:ln>
          </p:spPr>
        </p:sp>
      </p:grpSp>
      <p:sp>
        <p:nvSpPr>
          <p:cNvPr id="695" name="مستطيل"/>
          <p:cNvSpPr>
            <a:spLocks/>
          </p:cNvSpPr>
          <p:nvPr/>
        </p:nvSpPr>
        <p:spPr>
          <a:xfrm rot="0">
            <a:off x="12011405" y="6073146"/>
            <a:ext cx="2863804" cy="31688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875"/>
              </a:lnSpc>
              <a:spcBef>
                <a:spcPts val="0"/>
              </a:spcBef>
              <a:spcAft>
                <a:spcPts val="0"/>
              </a:spcAft>
              <a:buNone/>
            </a:pPr>
            <a:r>
              <a:rPr lang="en-US" altLang="zh-CN"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حوكمة وإدارة المنشآت العائلية</a:t>
            </a:r>
            <a:endParaRPr lang="zh-CN" altLang="en-US"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697" name="تجميع"/>
          <p:cNvGrpSpPr>
            <a:grpSpLocks/>
          </p:cNvGrpSpPr>
          <p:nvPr/>
        </p:nvGrpSpPr>
        <p:grpSpPr>
          <a:xfrm>
            <a:off x="11880188" y="6344818"/>
            <a:ext cx="141233" cy="139266"/>
            <a:chOff x="11880188" y="6344818"/>
            <a:chExt cx="141233" cy="139266"/>
          </a:xfrm>
        </p:grpSpPr>
        <p:sp>
          <p:nvSpPr>
            <p:cNvPr id="696" name="曲线"/>
            <p:cNvSpPr>
              <a:spLocks/>
            </p:cNvSpPr>
            <p:nvPr/>
          </p:nvSpPr>
          <p:spPr>
            <a:xfrm rot="0">
              <a:off x="11880188" y="6344818"/>
              <a:ext cx="141233" cy="1392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1"/>
              <a:stretch>
                <a:fillRect t="-698" r="5" b="-708"/>
              </a:stretch>
            </a:blipFill>
            <a:ln cmpd="sng" cap="flat">
              <a:noFill/>
              <a:prstDash val="solid"/>
              <a:miter/>
            </a:ln>
          </p:spPr>
        </p:sp>
      </p:grpSp>
      <p:sp>
        <p:nvSpPr>
          <p:cNvPr id="698" name="خط مستقيم"/>
          <p:cNvSpPr>
            <a:spLocks/>
          </p:cNvSpPr>
          <p:nvPr/>
        </p:nvSpPr>
        <p:spPr>
          <a:xfrm rot="0">
            <a:off x="12014732" y="6478395"/>
            <a:ext cx="2898180" cy="0"/>
          </a:xfrm>
          <a:prstGeom prst="line"/>
          <a:noFill/>
          <a:ln w="9525" cmpd="sng" cap="flat">
            <a:solidFill>
              <a:srgbClr val="93C5AD"/>
            </a:solidFill>
            <a:prstDash val="solid"/>
            <a:round/>
          </a:ln>
        </p:spPr>
      </p:sp>
      <p:sp>
        <p:nvSpPr>
          <p:cNvPr id="699" name="مستطيل"/>
          <p:cNvSpPr>
            <a:spLocks/>
          </p:cNvSpPr>
          <p:nvPr/>
        </p:nvSpPr>
        <p:spPr>
          <a:xfrm rot="0">
            <a:off x="11740652" y="6486336"/>
            <a:ext cx="3175514" cy="1674797"/>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24"/>
              </a:lnSpc>
              <a:spcBef>
                <a:spcPts val="0"/>
              </a:spcBef>
              <a:spcAft>
                <a:spcPts val="0"/>
              </a:spcAft>
              <a:buNone/>
            </a:pPr>
            <a:r>
              <a:rPr lang="en-US" altLang="zh-CN"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برنامج يهدف إلى تمكين قادة المنشآت العائلية من تبنّي ممارسات الابتكار المستدام وتعزيز جاهزيتهم لمتطلبات المستقبل، من خلال تطوير قدراتهم الاستراتيجية والعملية. كما يقدّم أدوات ومعارف متقدمة تُسهم في إعادة هيكلة المنشآت ماليًا وقانونيًا، بما يعزّز استدامتها واستمراريتها عبر الأجيال، إلى جانب تسليط الضوء على أبرز التحديات المعاصرة والفرص الواعدة.</a:t>
            </a:r>
            <a:endParaRPr lang="zh-CN" altLang="en-US"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701" name="تجميع"/>
          <p:cNvGrpSpPr>
            <a:grpSpLocks/>
          </p:cNvGrpSpPr>
          <p:nvPr/>
        </p:nvGrpSpPr>
        <p:grpSpPr>
          <a:xfrm>
            <a:off x="7662914" y="5766825"/>
            <a:ext cx="3617385" cy="2548560"/>
            <a:chOff x="7662914" y="5766825"/>
            <a:chExt cx="3617385" cy="2548560"/>
          </a:xfrm>
        </p:grpSpPr>
        <p:sp>
          <p:nvSpPr>
            <p:cNvPr id="700" name="曲线"/>
            <p:cNvSpPr>
              <a:spLocks/>
            </p:cNvSpPr>
            <p:nvPr/>
          </p:nvSpPr>
          <p:spPr>
            <a:xfrm rot="0">
              <a:off x="7662914" y="5766825"/>
              <a:ext cx="3617385" cy="2548560"/>
            </a:xfrm>
            <a:custGeom>
              <a:gdLst>
                <a:gd name="T1" fmla="*/ 0 w 21600"/>
                <a:gd name="T2" fmla="*/ 0 h 21600"/>
                <a:gd name="T3" fmla="*/ 21600 w 21600"/>
                <a:gd name="T4" fmla="*/ 21600 h 21600"/>
              </a:gdLst>
              <a:rect l="T1" t="T2" r="T3" b="T4"/>
              <a:pathLst>
                <a:path w="21600" h="21600">
                  <a:moveTo>
                    <a:pt x="21594" y="21600"/>
                  </a:moveTo>
                  <a:lnTo>
                    <a:pt x="5185" y="21600"/>
                  </a:lnTo>
                  <a:cubicBezTo>
                    <a:pt x="2322" y="21600"/>
                    <a:pt x="0" y="19547"/>
                    <a:pt x="0" y="17017"/>
                  </a:cubicBezTo>
                  <a:lnTo>
                    <a:pt x="0" y="0"/>
                  </a:lnTo>
                  <a:lnTo>
                    <a:pt x="16414" y="0"/>
                  </a:lnTo>
                  <a:cubicBezTo>
                    <a:pt x="19277" y="0"/>
                    <a:pt x="21600" y="2052"/>
                    <a:pt x="21600" y="4582"/>
                  </a:cubicBezTo>
                  <a:lnTo>
                    <a:pt x="21600" y="21600"/>
                  </a:lnTo>
                  <a:close/>
                </a:path>
              </a:pathLst>
            </a:custGeom>
            <a:solidFill>
              <a:srgbClr val="928050"/>
            </a:solidFill>
            <a:ln cmpd="sng" cap="flat">
              <a:noFill/>
              <a:prstDash val="solid"/>
              <a:miter/>
            </a:ln>
          </p:spPr>
        </p:sp>
      </p:grpSp>
      <p:sp>
        <p:nvSpPr>
          <p:cNvPr id="702" name="مستطيل"/>
          <p:cNvSpPr>
            <a:spLocks/>
          </p:cNvSpPr>
          <p:nvPr/>
        </p:nvSpPr>
        <p:spPr>
          <a:xfrm rot="0">
            <a:off x="9439569" y="6084494"/>
            <a:ext cx="1613322" cy="31688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875"/>
              </a:lnSpc>
              <a:spcBef>
                <a:spcPts val="0"/>
              </a:spcBef>
              <a:spcAft>
                <a:spcPts val="0"/>
              </a:spcAft>
              <a:buNone/>
            </a:pPr>
            <a:r>
              <a:rPr lang="en-US" altLang="zh-CN"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موجز مجلس الإدارة</a:t>
            </a:r>
            <a:endParaRPr lang="zh-CN" altLang="en-US"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703" name="مستطيل"/>
          <p:cNvSpPr>
            <a:spLocks/>
          </p:cNvSpPr>
          <p:nvPr/>
        </p:nvSpPr>
        <p:spPr>
          <a:xfrm rot="0">
            <a:off x="7817320" y="6500498"/>
            <a:ext cx="3248200" cy="1674797"/>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24"/>
              </a:lnSpc>
              <a:spcBef>
                <a:spcPts val="0"/>
              </a:spcBef>
              <a:spcAft>
                <a:spcPts val="0"/>
              </a:spcAft>
              <a:buNone/>
            </a:pPr>
            <a:r>
              <a:rPr lang="en-US" altLang="zh-CN"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برامج متخصصة موجّهة لأعضاء مجالس الإدارة والإدارة التنفيذية في المنشآت العائلية، تهدف إلى تطوير القدرات في مجالات الحوكمة، والاستراتيجية، والقيادة، والإدارة المالية، بما يعزّز جودة اتخاذ القرار واستدامة الأعمال. وتُقدَّم من خلال جلسات مكثفة وحقائب تدريبية تطبيقية صُمّمت لمعالجة التحديات العملية وتحقيق أثر مباشر في أداء المنشأة.</a:t>
            </a:r>
            <a:endParaRPr lang="zh-CN" altLang="en-US"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705" name="تجميع"/>
          <p:cNvGrpSpPr>
            <a:grpSpLocks/>
          </p:cNvGrpSpPr>
          <p:nvPr/>
        </p:nvGrpSpPr>
        <p:grpSpPr>
          <a:xfrm>
            <a:off x="8039124" y="6345300"/>
            <a:ext cx="141232" cy="139266"/>
            <a:chOff x="8039124" y="6345300"/>
            <a:chExt cx="141232" cy="139266"/>
          </a:xfrm>
        </p:grpSpPr>
        <p:sp>
          <p:nvSpPr>
            <p:cNvPr id="704" name="曲线"/>
            <p:cNvSpPr>
              <a:spLocks/>
            </p:cNvSpPr>
            <p:nvPr/>
          </p:nvSpPr>
          <p:spPr>
            <a:xfrm rot="0">
              <a:off x="8039124" y="6345300"/>
              <a:ext cx="141232" cy="1392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2"/>
              <a:stretch>
                <a:fillRect t="-698" r="5" b="-708"/>
              </a:stretch>
            </a:blipFill>
            <a:ln cmpd="sng" cap="flat">
              <a:noFill/>
              <a:prstDash val="solid"/>
              <a:miter/>
            </a:ln>
          </p:spPr>
        </p:sp>
      </p:grpSp>
      <p:sp>
        <p:nvSpPr>
          <p:cNvPr id="706" name="خط مستقيم"/>
          <p:cNvSpPr>
            <a:spLocks/>
          </p:cNvSpPr>
          <p:nvPr/>
        </p:nvSpPr>
        <p:spPr>
          <a:xfrm rot="0">
            <a:off x="8173667" y="6478875"/>
            <a:ext cx="2898180" cy="0"/>
          </a:xfrm>
          <a:prstGeom prst="line"/>
          <a:noFill/>
          <a:ln w="9525" cmpd="sng" cap="flat">
            <a:solidFill>
              <a:srgbClr val="93C5AD"/>
            </a:solidFill>
            <a:prstDash val="solid"/>
            <a:round/>
          </a:ln>
        </p:spPr>
      </p:sp>
      <p:grpSp>
        <p:nvGrpSpPr>
          <p:cNvPr id="708" name="تجميع"/>
          <p:cNvGrpSpPr>
            <a:grpSpLocks/>
          </p:cNvGrpSpPr>
          <p:nvPr/>
        </p:nvGrpSpPr>
        <p:grpSpPr>
          <a:xfrm>
            <a:off x="3775233" y="5766825"/>
            <a:ext cx="3617385" cy="2548560"/>
            <a:chOff x="3775233" y="5766825"/>
            <a:chExt cx="3617385" cy="2548560"/>
          </a:xfrm>
        </p:grpSpPr>
        <p:sp>
          <p:nvSpPr>
            <p:cNvPr id="707" name="曲线"/>
            <p:cNvSpPr>
              <a:spLocks/>
            </p:cNvSpPr>
            <p:nvPr/>
          </p:nvSpPr>
          <p:spPr>
            <a:xfrm rot="0">
              <a:off x="3775233" y="5766825"/>
              <a:ext cx="3617385" cy="2548560"/>
            </a:xfrm>
            <a:custGeom>
              <a:gdLst>
                <a:gd name="T1" fmla="*/ 0 w 21600"/>
                <a:gd name="T2" fmla="*/ 0 h 21600"/>
                <a:gd name="T3" fmla="*/ 21600 w 21600"/>
                <a:gd name="T4" fmla="*/ 21600 h 21600"/>
              </a:gdLst>
              <a:rect l="T1" t="T2" r="T3" b="T4"/>
              <a:pathLst>
                <a:path w="21600" h="21600">
                  <a:moveTo>
                    <a:pt x="0" y="0"/>
                  </a:moveTo>
                  <a:lnTo>
                    <a:pt x="17049" y="0"/>
                  </a:lnTo>
                  <a:cubicBezTo>
                    <a:pt x="19563" y="0"/>
                    <a:pt x="21600" y="1706"/>
                    <a:pt x="21600" y="3812"/>
                  </a:cubicBezTo>
                  <a:lnTo>
                    <a:pt x="21600" y="21600"/>
                  </a:lnTo>
                  <a:lnTo>
                    <a:pt x="4555" y="21600"/>
                  </a:lnTo>
                  <a:cubicBezTo>
                    <a:pt x="2041" y="21600"/>
                    <a:pt x="5" y="19893"/>
                    <a:pt x="5" y="17787"/>
                  </a:cubicBezTo>
                  <a:lnTo>
                    <a:pt x="5" y="0"/>
                  </a:lnTo>
                  <a:close/>
                </a:path>
              </a:pathLst>
            </a:custGeom>
            <a:solidFill>
              <a:srgbClr val="928050"/>
            </a:solidFill>
            <a:ln cmpd="sng" cap="flat">
              <a:noFill/>
              <a:prstDash val="solid"/>
              <a:miter/>
            </a:ln>
          </p:spPr>
        </p:sp>
      </p:grpSp>
      <p:sp>
        <p:nvSpPr>
          <p:cNvPr id="709" name="مستطيل"/>
          <p:cNvSpPr>
            <a:spLocks/>
          </p:cNvSpPr>
          <p:nvPr/>
        </p:nvSpPr>
        <p:spPr>
          <a:xfrm rot="0">
            <a:off x="3929945" y="6491488"/>
            <a:ext cx="3221301" cy="1674797"/>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924"/>
              </a:lnSpc>
              <a:spcBef>
                <a:spcPts val="0"/>
              </a:spcBef>
              <a:spcAft>
                <a:spcPts val="0"/>
              </a:spcAft>
              <a:buNone/>
            </a:pPr>
            <a:r>
              <a:rPr lang="en-US" altLang="zh-CN"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برامج متخصصة تهدف إلى تأهيل واعتماد مستشاري ووسطاء المنشآت العائلية، من خلال تزويدهم بالمعارف والممارسات المهنية في مجالات الحوكمة، والتخطيط للخلافة، وإدارة الثروات، والوساطة وحل النزاعات، إلى جانب تنمية مهارات إعداد الميثاق العائلي وصياغة اتفاقيات الصلح. وتُختتم هذه البرامج بتقييم نهائي يمنح المشاركين شهادات معتمدة تعكس كفاءتهم وجاهزيتهم المهنية.</a:t>
            </a:r>
            <a:endParaRPr lang="zh-CN" altLang="en-US" sz="101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710" name="مستطيل"/>
          <p:cNvSpPr>
            <a:spLocks/>
          </p:cNvSpPr>
          <p:nvPr/>
        </p:nvSpPr>
        <p:spPr>
          <a:xfrm rot="0">
            <a:off x="4257195" y="6084494"/>
            <a:ext cx="2863804" cy="31688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875"/>
              </a:lnSpc>
              <a:spcBef>
                <a:spcPts val="0"/>
              </a:spcBef>
              <a:spcAft>
                <a:spcPts val="0"/>
              </a:spcAft>
              <a:buNone/>
            </a:pPr>
            <a:r>
              <a:rPr lang="en-US" altLang="zh-CN"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تأهيل المستشارين</a:t>
            </a:r>
            <a:endParaRPr lang="zh-CN" altLang="en-US" sz="13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712" name="تجميع"/>
          <p:cNvGrpSpPr>
            <a:grpSpLocks/>
          </p:cNvGrpSpPr>
          <p:nvPr/>
        </p:nvGrpSpPr>
        <p:grpSpPr>
          <a:xfrm>
            <a:off x="4133119" y="6331260"/>
            <a:ext cx="141232" cy="139266"/>
            <a:chOff x="4133119" y="6331260"/>
            <a:chExt cx="141232" cy="139266"/>
          </a:xfrm>
        </p:grpSpPr>
        <p:sp>
          <p:nvSpPr>
            <p:cNvPr id="711" name="曲线"/>
            <p:cNvSpPr>
              <a:spLocks/>
            </p:cNvSpPr>
            <p:nvPr/>
          </p:nvSpPr>
          <p:spPr>
            <a:xfrm rot="0">
              <a:off x="4133119" y="6331260"/>
              <a:ext cx="141232" cy="1392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3"/>
              <a:stretch>
                <a:fillRect t="-698" r="5" b="-708"/>
              </a:stretch>
            </a:blipFill>
            <a:ln cmpd="sng" cap="flat">
              <a:noFill/>
              <a:prstDash val="solid"/>
              <a:miter/>
            </a:ln>
          </p:spPr>
        </p:sp>
      </p:grpSp>
      <p:sp>
        <p:nvSpPr>
          <p:cNvPr id="713" name="خط مستقيم"/>
          <p:cNvSpPr>
            <a:spLocks/>
          </p:cNvSpPr>
          <p:nvPr/>
        </p:nvSpPr>
        <p:spPr>
          <a:xfrm rot="0">
            <a:off x="4267663" y="6464835"/>
            <a:ext cx="2898180" cy="0"/>
          </a:xfrm>
          <a:prstGeom prst="line"/>
          <a:noFill/>
          <a:ln w="9525" cmpd="sng" cap="flat">
            <a:solidFill>
              <a:srgbClr val="93C5AD"/>
            </a:solidFill>
            <a:prstDash val="solid"/>
            <a:round/>
          </a:ln>
        </p:spPr>
      </p:sp>
      <p:sp>
        <p:nvSpPr>
          <p:cNvPr id="714" name="مستطيل"/>
          <p:cNvSpPr>
            <a:spLocks/>
          </p:cNvSpPr>
          <p:nvPr/>
        </p:nvSpPr>
        <p:spPr>
          <a:xfrm rot="0">
            <a:off x="1422584" y="234623"/>
            <a:ext cx="1104305"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خدماتنا</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grpSp>
        <p:nvGrpSpPr>
          <p:cNvPr id="716" name="تجميع"/>
          <p:cNvGrpSpPr>
            <a:grpSpLocks/>
          </p:cNvGrpSpPr>
          <p:nvPr/>
        </p:nvGrpSpPr>
        <p:grpSpPr>
          <a:xfrm>
            <a:off x="3702441" y="8415293"/>
            <a:ext cx="10967168" cy="776048"/>
            <a:chOff x="3702441" y="8415293"/>
            <a:chExt cx="10967168" cy="776048"/>
          </a:xfrm>
        </p:grpSpPr>
        <p:sp>
          <p:nvSpPr>
            <p:cNvPr id="715" name="曲线"/>
            <p:cNvSpPr>
              <a:spLocks/>
            </p:cNvSpPr>
            <p:nvPr/>
          </p:nvSpPr>
          <p:spPr>
            <a:xfrm rot="0">
              <a:off x="3702441" y="8415293"/>
              <a:ext cx="10967168" cy="776048"/>
            </a:xfrm>
            <a:custGeom>
              <a:gdLst>
                <a:gd name="T1" fmla="*/ 0 w 21600"/>
                <a:gd name="T2" fmla="*/ 0 h 21600"/>
                <a:gd name="T3" fmla="*/ 21600 w 21600"/>
                <a:gd name="T4" fmla="*/ 21600 h 21600"/>
              </a:gdLst>
              <a:rect l="T1" t="T2" r="T3" b="T4"/>
              <a:pathLst>
                <a:path w="21600" h="21600">
                  <a:moveTo>
                    <a:pt x="827" y="0"/>
                  </a:moveTo>
                  <a:lnTo>
                    <a:pt x="21584" y="0"/>
                  </a:lnTo>
                  <a:cubicBezTo>
                    <a:pt x="21593" y="0"/>
                    <a:pt x="21600" y="30"/>
                    <a:pt x="21600" y="66"/>
                  </a:cubicBezTo>
                  <a:lnTo>
                    <a:pt x="21600" y="17955"/>
                  </a:lnTo>
                  <a:lnTo>
                    <a:pt x="21584" y="17955"/>
                  </a:lnTo>
                  <a:lnTo>
                    <a:pt x="21600" y="17955"/>
                  </a:lnTo>
                  <a:cubicBezTo>
                    <a:pt x="21600" y="19968"/>
                    <a:pt x="21229" y="21600"/>
                    <a:pt x="20772" y="21600"/>
                  </a:cubicBezTo>
                  <a:lnTo>
                    <a:pt x="20772" y="21533"/>
                  </a:lnTo>
                  <a:lnTo>
                    <a:pt x="20772" y="21600"/>
                  </a:lnTo>
                  <a:lnTo>
                    <a:pt x="15" y="21600"/>
                  </a:lnTo>
                  <a:cubicBezTo>
                    <a:pt x="6" y="21600"/>
                    <a:pt x="0" y="21569"/>
                    <a:pt x="0" y="21533"/>
                  </a:cubicBezTo>
                  <a:lnTo>
                    <a:pt x="0" y="3644"/>
                  </a:lnTo>
                  <a:lnTo>
                    <a:pt x="15" y="3644"/>
                  </a:lnTo>
                  <a:lnTo>
                    <a:pt x="0" y="3644"/>
                  </a:lnTo>
                  <a:cubicBezTo>
                    <a:pt x="0" y="1631"/>
                    <a:pt x="370" y="0"/>
                    <a:pt x="827" y="0"/>
                  </a:cubicBezTo>
                  <a:cubicBezTo>
                    <a:pt x="830" y="0"/>
                    <a:pt x="833" y="3"/>
                    <a:pt x="836" y="10"/>
                  </a:cubicBezTo>
                  <a:lnTo>
                    <a:pt x="827" y="66"/>
                  </a:lnTo>
                  <a:lnTo>
                    <a:pt x="827" y="0"/>
                  </a:lnTo>
                </a:path>
                <a:path w="21600" h="21600">
                  <a:moveTo>
                    <a:pt x="827" y="134"/>
                  </a:moveTo>
                  <a:cubicBezTo>
                    <a:pt x="824" y="134"/>
                    <a:pt x="822" y="130"/>
                    <a:pt x="819" y="123"/>
                  </a:cubicBezTo>
                  <a:lnTo>
                    <a:pt x="827" y="67"/>
                  </a:lnTo>
                  <a:lnTo>
                    <a:pt x="827" y="134"/>
                  </a:lnTo>
                  <a:cubicBezTo>
                    <a:pt x="387" y="134"/>
                    <a:pt x="30" y="1706"/>
                    <a:pt x="30" y="3645"/>
                  </a:cubicBezTo>
                  <a:lnTo>
                    <a:pt x="30" y="21533"/>
                  </a:lnTo>
                  <a:lnTo>
                    <a:pt x="15" y="21533"/>
                  </a:lnTo>
                  <a:lnTo>
                    <a:pt x="15" y="21466"/>
                  </a:lnTo>
                  <a:lnTo>
                    <a:pt x="20772" y="21466"/>
                  </a:lnTo>
                  <a:cubicBezTo>
                    <a:pt x="21212" y="21466"/>
                    <a:pt x="21569" y="19893"/>
                    <a:pt x="21569" y="17955"/>
                  </a:cubicBezTo>
                  <a:lnTo>
                    <a:pt x="21569" y="66"/>
                  </a:lnTo>
                  <a:lnTo>
                    <a:pt x="21584" y="66"/>
                  </a:lnTo>
                  <a:lnTo>
                    <a:pt x="21584" y="134"/>
                  </a:lnTo>
                  <a:lnTo>
                    <a:pt x="827" y="134"/>
                  </a:lnTo>
                  <a:close/>
                </a:path>
              </a:pathLst>
            </a:custGeom>
            <a:solidFill>
              <a:srgbClr val="938050"/>
            </a:solidFill>
            <a:ln w="190500" cmpd="sng" cap="sq">
              <a:solidFill>
                <a:srgbClr val="042A3B"/>
              </a:solidFill>
              <a:prstDash val="solid"/>
              <a:miter/>
            </a:ln>
          </p:spPr>
        </p:sp>
      </p:grpSp>
      <p:sp>
        <p:nvSpPr>
          <p:cNvPr id="717" name="曲线"/>
          <p:cNvSpPr>
            <a:spLocks/>
          </p:cNvSpPr>
          <p:nvPr/>
        </p:nvSpPr>
        <p:spPr>
          <a:xfrm flipH="1" rot="-10800000">
            <a:off x="12423655" y="8411795"/>
            <a:ext cx="3133017" cy="779549"/>
          </a:xfrm>
          <a:custGeom>
            <a:gdLst>
              <a:gd name="T1" fmla="*/ 0 w 21600"/>
              <a:gd name="T2" fmla="*/ 0 h 21600"/>
              <a:gd name="T3" fmla="*/ 21600 w 21600"/>
              <a:gd name="T4" fmla="*/ 21600 h 21600"/>
            </a:gdLst>
            <a:rect l="T1" t="T2" r="T3" b="T4"/>
            <a:pathLst>
              <a:path w="21600" h="21600">
                <a:moveTo>
                  <a:pt x="21600" y="0"/>
                </a:moveTo>
                <a:lnTo>
                  <a:pt x="0" y="0"/>
                </a:lnTo>
                <a:lnTo>
                  <a:pt x="0" y="21600"/>
                </a:lnTo>
                <a:lnTo>
                  <a:pt x="21600" y="21600"/>
                </a:lnTo>
                <a:lnTo>
                  <a:pt x="21600" y="0"/>
                </a:lnTo>
                <a:close/>
              </a:path>
            </a:pathLst>
          </a:custGeom>
          <a:noFill/>
          <a:ln cmpd="sng" cap="flat">
            <a:noFill/>
            <a:prstDash val="solid"/>
            <a:miter/>
          </a:ln>
        </p:spPr>
      </p:sp>
      <p:sp>
        <p:nvSpPr>
          <p:cNvPr id="718" name="مستطيل"/>
          <p:cNvSpPr>
            <a:spLocks/>
          </p:cNvSpPr>
          <p:nvPr/>
        </p:nvSpPr>
        <p:spPr>
          <a:xfrm rot="0">
            <a:off x="5262836" y="8478189"/>
            <a:ext cx="2231295" cy="455621"/>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4011"/>
              </a:lnSpc>
              <a:spcBef>
                <a:spcPts val="0"/>
              </a:spcBef>
              <a:spcAft>
                <a:spcPts val="0"/>
              </a:spcAft>
              <a:buNone/>
            </a:pPr>
            <a:r>
              <a:rPr lang="en-US" altLang="zh-CN" sz="1832"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event@ncfb.org.sa</a:t>
            </a:r>
            <a:endParaRPr lang="zh-CN" altLang="en-US" sz="1832"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endParaRPr>
          </a:p>
        </p:txBody>
      </p:sp>
      <p:sp>
        <p:nvSpPr>
          <p:cNvPr id="719" name="مستطيل"/>
          <p:cNvSpPr>
            <a:spLocks/>
          </p:cNvSpPr>
          <p:nvPr/>
        </p:nvSpPr>
        <p:spPr>
          <a:xfrm rot="0">
            <a:off x="12670054" y="8677214"/>
            <a:ext cx="2420448" cy="27587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285"/>
              </a:lnSpc>
              <a:spcBef>
                <a:spcPts val="0"/>
              </a:spcBef>
              <a:spcAft>
                <a:spcPts val="0"/>
              </a:spcAft>
              <a:buNone/>
            </a:pPr>
            <a:r>
              <a:rPr lang="en-US" altLang="zh-CN" sz="190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للاستفادة من البرامج</a:t>
            </a:r>
            <a:endParaRPr lang="zh-CN" altLang="en-US" sz="190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720" name="مستطيل"/>
          <p:cNvSpPr>
            <a:spLocks/>
          </p:cNvSpPr>
          <p:nvPr/>
        </p:nvSpPr>
        <p:spPr>
          <a:xfrm rot="0">
            <a:off x="9455110" y="8499775"/>
            <a:ext cx="1364532" cy="442102"/>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953"/>
              </a:lnSpc>
              <a:spcBef>
                <a:spcPts val="0"/>
              </a:spcBef>
              <a:spcAft>
                <a:spcPts val="0"/>
              </a:spcAft>
              <a:buNone/>
            </a:pPr>
            <a:r>
              <a:rPr lang="en-US" altLang="zh-CN" sz="1804"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0112182206</a:t>
            </a:r>
            <a:endParaRPr lang="zh-CN" altLang="en-US" sz="1804"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endParaRPr>
          </a:p>
        </p:txBody>
      </p:sp>
      <p:sp>
        <p:nvSpPr>
          <p:cNvPr id="721" name="曲线" descr="هاتف بمكبر صوت مع تعبئة خالصة"/>
          <p:cNvSpPr>
            <a:spLocks/>
          </p:cNvSpPr>
          <p:nvPr/>
        </p:nvSpPr>
        <p:spPr>
          <a:xfrm rot="0">
            <a:off x="9041433" y="8587856"/>
            <a:ext cx="427770" cy="42777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722" name="曲线" descr="ظرف مع تعبئة خالصة"/>
          <p:cNvSpPr>
            <a:spLocks/>
          </p:cNvSpPr>
          <p:nvPr/>
        </p:nvSpPr>
        <p:spPr>
          <a:xfrm rot="0">
            <a:off x="4755276" y="8583576"/>
            <a:ext cx="427771" cy="42777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Tree>
    <p:extLst>
      <p:ext uri="{BB962C8B-B14F-4D97-AF65-F5344CB8AC3E}">
        <p14:creationId xmlns:p14="http://schemas.microsoft.com/office/powerpoint/2010/main" val="1308772277"/>
      </p:ext>
    </p:extLst>
  </p:cSld>
  <p:clrMapOvr>
    <a:masterClrMapping/>
  </p:clrMapOvr>
</p:sld>
</file>

<file path=ppt/slides/slide1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29"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730"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731"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14</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732"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733"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734"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735"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736"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738" name="تجميع"/>
          <p:cNvGrpSpPr>
            <a:grpSpLocks/>
          </p:cNvGrpSpPr>
          <p:nvPr/>
        </p:nvGrpSpPr>
        <p:grpSpPr>
          <a:xfrm>
            <a:off x="3694979" y="1123983"/>
            <a:ext cx="10659703" cy="1604458"/>
            <a:chOff x="3694979" y="1123983"/>
            <a:chExt cx="10659703" cy="1604458"/>
          </a:xfrm>
        </p:grpSpPr>
        <p:sp>
          <p:nvSpPr>
            <p:cNvPr id="737" name="曲线"/>
            <p:cNvSpPr>
              <a:spLocks/>
            </p:cNvSpPr>
            <p:nvPr/>
          </p:nvSpPr>
          <p:spPr>
            <a:xfrm rot="0">
              <a:off x="3694979" y="1123983"/>
              <a:ext cx="10659703" cy="1604458"/>
            </a:xfrm>
            <a:custGeom>
              <a:gdLst>
                <a:gd name="T1" fmla="*/ 0 w 21600"/>
                <a:gd name="T2" fmla="*/ 0 h 21600"/>
                <a:gd name="T3" fmla="*/ 21600 w 21600"/>
                <a:gd name="T4" fmla="*/ 21600 h 21600"/>
              </a:gdLst>
              <a:rect l="T1" t="T2" r="T3" b="T4"/>
              <a:pathLst>
                <a:path w="21600" h="21600">
                  <a:moveTo>
                    <a:pt x="3" y="21600"/>
                  </a:moveTo>
                  <a:lnTo>
                    <a:pt x="16414" y="21600"/>
                  </a:lnTo>
                  <a:cubicBezTo>
                    <a:pt x="19277" y="21600"/>
                    <a:pt x="21600" y="19547"/>
                    <a:pt x="21600" y="17017"/>
                  </a:cubicBezTo>
                  <a:lnTo>
                    <a:pt x="21600" y="23"/>
                  </a:lnTo>
                  <a:cubicBezTo>
                    <a:pt x="21600" y="17"/>
                    <a:pt x="21599" y="11"/>
                    <a:pt x="21598" y="6"/>
                  </a:cubicBezTo>
                  <a:cubicBezTo>
                    <a:pt x="21598" y="2"/>
                    <a:pt x="21597" y="0"/>
                    <a:pt x="21596" y="0"/>
                  </a:cubicBezTo>
                  <a:lnTo>
                    <a:pt x="5185" y="0"/>
                  </a:lnTo>
                  <a:cubicBezTo>
                    <a:pt x="2322" y="0"/>
                    <a:pt x="0" y="2052"/>
                    <a:pt x="0" y="4582"/>
                  </a:cubicBezTo>
                  <a:lnTo>
                    <a:pt x="0" y="21576"/>
                  </a:lnTo>
                  <a:cubicBezTo>
                    <a:pt x="0" y="21582"/>
                    <a:pt x="0" y="21588"/>
                    <a:pt x="1" y="21593"/>
                  </a:cubicBezTo>
                  <a:cubicBezTo>
                    <a:pt x="1" y="21597"/>
                    <a:pt x="2" y="21600"/>
                    <a:pt x="3" y="21600"/>
                  </a:cubicBezTo>
                  <a:close/>
                </a:path>
              </a:pathLst>
            </a:custGeom>
            <a:solidFill>
              <a:srgbClr val="FFFFFF"/>
            </a:solidFill>
            <a:ln w="9525" cmpd="sng" cap="sq">
              <a:solidFill>
                <a:srgbClr val="9F8251"/>
              </a:solidFill>
              <a:prstDash val="solid"/>
              <a:miter/>
            </a:ln>
          </p:spPr>
        </p:sp>
      </p:grpSp>
      <p:grpSp>
        <p:nvGrpSpPr>
          <p:cNvPr id="740" name="تجميع"/>
          <p:cNvGrpSpPr>
            <a:grpSpLocks/>
          </p:cNvGrpSpPr>
          <p:nvPr/>
        </p:nvGrpSpPr>
        <p:grpSpPr>
          <a:xfrm>
            <a:off x="11882444" y="1114686"/>
            <a:ext cx="2558171" cy="1613755"/>
            <a:chOff x="11882444" y="1114686"/>
            <a:chExt cx="2558171" cy="1613755"/>
          </a:xfrm>
        </p:grpSpPr>
        <p:sp>
          <p:nvSpPr>
            <p:cNvPr id="739" name="曲线"/>
            <p:cNvSpPr>
              <a:spLocks/>
            </p:cNvSpPr>
            <p:nvPr/>
          </p:nvSpPr>
          <p:spPr>
            <a:xfrm rot="0">
              <a:off x="11882444" y="1114686"/>
              <a:ext cx="2558171" cy="1613755"/>
            </a:xfrm>
            <a:custGeom>
              <a:gdLst>
                <a:gd name="T1" fmla="*/ 0 w 21600"/>
                <a:gd name="T2" fmla="*/ 0 h 21600"/>
                <a:gd name="T3" fmla="*/ 21600 w 21600"/>
                <a:gd name="T4" fmla="*/ 21600 h 21600"/>
              </a:gdLst>
              <a:rect l="T1" t="T2" r="T3" b="T4"/>
              <a:pathLst>
                <a:path w="21600" h="21600">
                  <a:moveTo>
                    <a:pt x="0" y="21600"/>
                  </a:moveTo>
                  <a:lnTo>
                    <a:pt x="16414" y="21600"/>
                  </a:lnTo>
                  <a:cubicBezTo>
                    <a:pt x="19277" y="21600"/>
                    <a:pt x="21600" y="19547"/>
                    <a:pt x="21600" y="17017"/>
                  </a:cubicBezTo>
                  <a:lnTo>
                    <a:pt x="21600" y="0"/>
                  </a:lnTo>
                  <a:lnTo>
                    <a:pt x="5185" y="0"/>
                  </a:lnTo>
                  <a:cubicBezTo>
                    <a:pt x="2322" y="0"/>
                    <a:pt x="0" y="2052"/>
                    <a:pt x="0" y="4582"/>
                  </a:cubicBezTo>
                  <a:lnTo>
                    <a:pt x="0" y="21600"/>
                  </a:lnTo>
                  <a:close/>
                </a:path>
              </a:pathLst>
            </a:custGeom>
            <a:solidFill>
              <a:srgbClr val="918154"/>
            </a:solidFill>
            <a:ln cmpd="sng" cap="flat">
              <a:noFill/>
              <a:prstDash val="solid"/>
              <a:miter/>
            </a:ln>
          </p:spPr>
        </p:sp>
      </p:grpSp>
      <p:sp>
        <p:nvSpPr>
          <p:cNvPr id="741" name="مستطيل"/>
          <p:cNvSpPr>
            <a:spLocks/>
          </p:cNvSpPr>
          <p:nvPr/>
        </p:nvSpPr>
        <p:spPr>
          <a:xfrm rot="0">
            <a:off x="4369435" y="1541785"/>
            <a:ext cx="7257271" cy="681055"/>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43"/>
              </a:lnSpc>
              <a:spcBef>
                <a:spcPts val="0"/>
              </a:spcBef>
              <a:spcAft>
                <a:spcPts val="0"/>
              </a:spcAft>
              <a:buNone/>
            </a:pPr>
            <a:r>
              <a:rPr lang="en-US" altLang="zh-CN" sz="1391"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rPr>
              <a:t>تقديم برامج وخدمات استشارية للمنشـــــآت العائـــلية تتناول مختلف المواضيع التي تمس المنشآت العائلية وتجيب عن الاستفســـــارات وتـــعــالج الإشكاليات:</a:t>
            </a:r>
            <a:endParaRPr lang="zh-CN" altLang="en-US" sz="1391"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endParaRPr>
          </a:p>
        </p:txBody>
      </p:sp>
      <p:sp>
        <p:nvSpPr>
          <p:cNvPr id="742" name="مستطيل"/>
          <p:cNvSpPr>
            <a:spLocks/>
          </p:cNvSpPr>
          <p:nvPr/>
        </p:nvSpPr>
        <p:spPr>
          <a:xfrm rot="0">
            <a:off x="12435404" y="1859640"/>
            <a:ext cx="1685539" cy="710810"/>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926"/>
              </a:lnSpc>
              <a:spcBef>
                <a:spcPts val="0"/>
              </a:spcBef>
              <a:spcAft>
                <a:spcPts val="0"/>
              </a:spcAft>
              <a:buNone/>
            </a:pPr>
            <a:r>
              <a:rPr lang="en-US" altLang="zh-CN" sz="181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برنامج </a:t>
            </a:r>
            <a:endParaRPr lang="en-US" altLang="zh-CN" sz="181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r">
              <a:lnSpc>
                <a:spcPts val="2926"/>
              </a:lnSpc>
              <a:spcBef>
                <a:spcPts val="0"/>
              </a:spcBef>
              <a:spcAft>
                <a:spcPts val="0"/>
              </a:spcAft>
              <a:buNone/>
            </a:pPr>
            <a:r>
              <a:rPr lang="en-US" altLang="zh-CN" sz="181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الاستـــشـــــارات</a:t>
            </a:r>
            <a:endParaRPr lang="zh-CN" altLang="en-US" sz="181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743" name="مستطيل"/>
          <p:cNvSpPr>
            <a:spLocks/>
          </p:cNvSpPr>
          <p:nvPr/>
        </p:nvSpPr>
        <p:spPr>
          <a:xfrm rot="0">
            <a:off x="13444654" y="1066625"/>
            <a:ext cx="674040" cy="82379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6679"/>
              </a:lnSpc>
              <a:spcBef>
                <a:spcPts val="0"/>
              </a:spcBef>
              <a:spcAft>
                <a:spcPts val="0"/>
              </a:spcAft>
              <a:buNone/>
            </a:pPr>
            <a:r>
              <a:rPr lang="en-US" altLang="zh-CN" sz="4770" b="0" i="0" u="none" strike="noStrike" kern="1200" cap="none" spc="0" baseline="0">
                <a:solidFill>
                  <a:srgbClr val="FFFFFF"/>
                </a:solidFill>
                <a:latin typeface="Arimo" pitchFamily="0" charset="0"/>
                <a:ea typeface="Arimo" pitchFamily="0" charset="0"/>
                <a:cs typeface="Arimo" pitchFamily="0" charset="0"/>
                <a:sym typeface="Arimo" pitchFamily="0" charset="0"/>
              </a:rPr>
              <a:t>02</a:t>
            </a:r>
            <a:endParaRPr lang="zh-CN" altLang="en-US" sz="4770" b="0" i="0" u="none" strike="noStrike" kern="1200" cap="none" spc="0" baseline="0">
              <a:solidFill>
                <a:srgbClr val="FFFFFF"/>
              </a:solidFill>
              <a:latin typeface="Arimo" pitchFamily="0" charset="0"/>
              <a:ea typeface="Arimo" pitchFamily="0" charset="0"/>
              <a:cs typeface="Arimo" pitchFamily="0" charset="0"/>
              <a:sym typeface="Arimo" pitchFamily="0" charset="0"/>
            </a:endParaRPr>
          </a:p>
        </p:txBody>
      </p:sp>
      <p:grpSp>
        <p:nvGrpSpPr>
          <p:cNvPr id="747" name="تجميع"/>
          <p:cNvGrpSpPr>
            <a:grpSpLocks/>
          </p:cNvGrpSpPr>
          <p:nvPr/>
        </p:nvGrpSpPr>
        <p:grpSpPr>
          <a:xfrm>
            <a:off x="12094536" y="1728392"/>
            <a:ext cx="2024160" cy="153050"/>
            <a:chOff x="12094536" y="1728392"/>
            <a:chExt cx="2024160" cy="153050"/>
          </a:xfrm>
        </p:grpSpPr>
        <p:grpSp>
          <p:nvGrpSpPr>
            <p:cNvPr id="745" name="تجميع"/>
            <p:cNvGrpSpPr>
              <a:grpSpLocks/>
            </p:cNvGrpSpPr>
            <p:nvPr/>
          </p:nvGrpSpPr>
          <p:grpSpPr>
            <a:xfrm>
              <a:off x="12094536" y="1728392"/>
              <a:ext cx="155212" cy="153050"/>
              <a:chOff x="12094536" y="1728392"/>
              <a:chExt cx="155212" cy="153050"/>
            </a:xfrm>
          </p:grpSpPr>
          <p:sp>
            <p:nvSpPr>
              <p:cNvPr id="744" name="曲线"/>
              <p:cNvSpPr>
                <a:spLocks/>
              </p:cNvSpPr>
              <p:nvPr/>
            </p:nvSpPr>
            <p:spPr>
              <a:xfrm rot="0">
                <a:off x="12094536" y="1728392"/>
                <a:ext cx="155212" cy="15305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698" r="5" b="-708"/>
                </a:stretch>
              </a:blipFill>
              <a:ln cmpd="sng" cap="flat">
                <a:noFill/>
                <a:prstDash val="solid"/>
                <a:miter/>
              </a:ln>
            </p:spPr>
          </p:sp>
        </p:grpSp>
        <p:sp>
          <p:nvSpPr>
            <p:cNvPr id="746" name="خط مستقيم"/>
            <p:cNvSpPr>
              <a:spLocks/>
            </p:cNvSpPr>
            <p:nvPr/>
          </p:nvSpPr>
          <p:spPr>
            <a:xfrm flipV="1" rot="0">
              <a:off x="12242397" y="1875189"/>
              <a:ext cx="1876299" cy="0"/>
            </a:xfrm>
            <a:prstGeom prst="line"/>
            <a:noFill/>
            <a:ln w="16720" cmpd="sng" cap="flat">
              <a:solidFill>
                <a:srgbClr val="93C5AD"/>
              </a:solidFill>
              <a:prstDash val="solid"/>
              <a:round/>
            </a:ln>
          </p:spPr>
        </p:sp>
      </p:grpSp>
      <p:grpSp>
        <p:nvGrpSpPr>
          <p:cNvPr id="749" name="تجميع"/>
          <p:cNvGrpSpPr>
            <a:grpSpLocks/>
          </p:cNvGrpSpPr>
          <p:nvPr/>
        </p:nvGrpSpPr>
        <p:grpSpPr>
          <a:xfrm>
            <a:off x="9050491" y="5725103"/>
            <a:ext cx="4698565" cy="2656627"/>
            <a:chOff x="9050491" y="5725103"/>
            <a:chExt cx="4698565" cy="2656627"/>
          </a:xfrm>
        </p:grpSpPr>
        <p:sp>
          <p:nvSpPr>
            <p:cNvPr id="748" name="曲线"/>
            <p:cNvSpPr>
              <a:spLocks/>
            </p:cNvSpPr>
            <p:nvPr/>
          </p:nvSpPr>
          <p:spPr>
            <a:xfrm rot="0">
              <a:off x="9050491" y="5725103"/>
              <a:ext cx="4698565" cy="2656627"/>
            </a:xfrm>
            <a:custGeom>
              <a:gdLst>
                <a:gd name="T1" fmla="*/ 0 w 21600"/>
                <a:gd name="T2" fmla="*/ 0 h 21600"/>
                <a:gd name="T3" fmla="*/ 21600 w 21600"/>
                <a:gd name="T4" fmla="*/ 21600 h 21600"/>
              </a:gdLst>
              <a:rect l="T1" t="T2" r="T3" b="T4"/>
              <a:pathLst>
                <a:path w="21600" h="21600">
                  <a:moveTo>
                    <a:pt x="21599" y="0"/>
                  </a:moveTo>
                  <a:lnTo>
                    <a:pt x="4550" y="0"/>
                  </a:lnTo>
                  <a:cubicBezTo>
                    <a:pt x="2036" y="0"/>
                    <a:pt x="0" y="1706"/>
                    <a:pt x="0" y="3816"/>
                  </a:cubicBezTo>
                  <a:lnTo>
                    <a:pt x="0" y="21600"/>
                  </a:lnTo>
                  <a:lnTo>
                    <a:pt x="17049" y="21600"/>
                  </a:lnTo>
                  <a:cubicBezTo>
                    <a:pt x="19563" y="21600"/>
                    <a:pt x="21600" y="19893"/>
                    <a:pt x="21600" y="17788"/>
                  </a:cubicBezTo>
                  <a:lnTo>
                    <a:pt x="21600" y="0"/>
                  </a:lnTo>
                  <a:close/>
                </a:path>
              </a:pathLst>
            </a:custGeom>
            <a:solidFill>
              <a:srgbClr val="25656F"/>
            </a:solidFill>
            <a:ln cmpd="sng" cap="flat">
              <a:noFill/>
              <a:prstDash val="solid"/>
              <a:miter/>
            </a:ln>
          </p:spPr>
        </p:sp>
      </p:grpSp>
      <p:grpSp>
        <p:nvGrpSpPr>
          <p:cNvPr id="751" name="تجميع"/>
          <p:cNvGrpSpPr>
            <a:grpSpLocks/>
          </p:cNvGrpSpPr>
          <p:nvPr/>
        </p:nvGrpSpPr>
        <p:grpSpPr>
          <a:xfrm>
            <a:off x="4202286" y="5725103"/>
            <a:ext cx="4713573" cy="2656612"/>
            <a:chOff x="4202286" y="5725103"/>
            <a:chExt cx="4713573" cy="2656612"/>
          </a:xfrm>
        </p:grpSpPr>
        <p:sp>
          <p:nvSpPr>
            <p:cNvPr id="750" name="曲线"/>
            <p:cNvSpPr>
              <a:spLocks/>
            </p:cNvSpPr>
            <p:nvPr/>
          </p:nvSpPr>
          <p:spPr>
            <a:xfrm rot="0">
              <a:off x="4202286" y="5725103"/>
              <a:ext cx="4713573" cy="2656612"/>
            </a:xfrm>
            <a:custGeom>
              <a:gdLst>
                <a:gd name="T1" fmla="*/ 0 w 21600"/>
                <a:gd name="T2" fmla="*/ 0 h 21600"/>
                <a:gd name="T3" fmla="*/ 21600 w 21600"/>
                <a:gd name="T4" fmla="*/ 21600 h 21600"/>
              </a:gdLst>
              <a:rect l="T1" t="T2" r="T3" b="T4"/>
              <a:pathLst>
                <a:path w="21600" h="21600">
                  <a:moveTo>
                    <a:pt x="0" y="0"/>
                  </a:moveTo>
                  <a:lnTo>
                    <a:pt x="17049" y="0"/>
                  </a:lnTo>
                  <a:cubicBezTo>
                    <a:pt x="19563" y="0"/>
                    <a:pt x="21600" y="1706"/>
                    <a:pt x="21600" y="3812"/>
                  </a:cubicBezTo>
                  <a:lnTo>
                    <a:pt x="21600" y="21600"/>
                  </a:lnTo>
                  <a:lnTo>
                    <a:pt x="4555" y="21600"/>
                  </a:lnTo>
                  <a:cubicBezTo>
                    <a:pt x="2041" y="21600"/>
                    <a:pt x="5" y="19893"/>
                    <a:pt x="5" y="17787"/>
                  </a:cubicBezTo>
                  <a:lnTo>
                    <a:pt x="5" y="0"/>
                  </a:lnTo>
                  <a:close/>
                </a:path>
              </a:pathLst>
            </a:custGeom>
            <a:solidFill>
              <a:srgbClr val="928050"/>
            </a:solidFill>
            <a:ln cmpd="sng" cap="flat">
              <a:noFill/>
              <a:prstDash val="solid"/>
              <a:miter/>
            </a:ln>
          </p:spPr>
        </p:sp>
      </p:grpSp>
      <p:grpSp>
        <p:nvGrpSpPr>
          <p:cNvPr id="753" name="تجميع"/>
          <p:cNvGrpSpPr>
            <a:grpSpLocks/>
          </p:cNvGrpSpPr>
          <p:nvPr/>
        </p:nvGrpSpPr>
        <p:grpSpPr>
          <a:xfrm>
            <a:off x="4202286" y="2778385"/>
            <a:ext cx="4713617" cy="2875350"/>
            <a:chOff x="4202286" y="2778385"/>
            <a:chExt cx="4713617" cy="2875350"/>
          </a:xfrm>
        </p:grpSpPr>
        <p:sp>
          <p:nvSpPr>
            <p:cNvPr id="752" name="曲线"/>
            <p:cNvSpPr>
              <a:spLocks/>
            </p:cNvSpPr>
            <p:nvPr/>
          </p:nvSpPr>
          <p:spPr>
            <a:xfrm rot="0">
              <a:off x="4202286" y="2778385"/>
              <a:ext cx="4713617" cy="2875350"/>
            </a:xfrm>
            <a:custGeom>
              <a:gdLst>
                <a:gd name="T1" fmla="*/ 0 w 21600"/>
                <a:gd name="T2" fmla="*/ 0 h 21600"/>
                <a:gd name="T3" fmla="*/ 21600 w 21600"/>
                <a:gd name="T4" fmla="*/ 21600 h 21600"/>
              </a:gdLst>
              <a:rect l="T1" t="T2" r="T3" b="T4"/>
              <a:pathLst>
                <a:path w="21600" h="21600">
                  <a:moveTo>
                    <a:pt x="21599" y="0"/>
                  </a:moveTo>
                  <a:lnTo>
                    <a:pt x="4550" y="0"/>
                  </a:lnTo>
                  <a:cubicBezTo>
                    <a:pt x="2036" y="0"/>
                    <a:pt x="0" y="1705"/>
                    <a:pt x="0" y="3816"/>
                  </a:cubicBezTo>
                  <a:lnTo>
                    <a:pt x="0" y="21600"/>
                  </a:lnTo>
                  <a:lnTo>
                    <a:pt x="17049" y="21600"/>
                  </a:lnTo>
                  <a:cubicBezTo>
                    <a:pt x="19563" y="21600"/>
                    <a:pt x="21600" y="19894"/>
                    <a:pt x="21600" y="17788"/>
                  </a:cubicBezTo>
                  <a:lnTo>
                    <a:pt x="21600" y="0"/>
                  </a:lnTo>
                  <a:close/>
                </a:path>
              </a:pathLst>
            </a:custGeom>
            <a:solidFill>
              <a:srgbClr val="25656F"/>
            </a:solidFill>
            <a:ln cmpd="sng" cap="flat">
              <a:noFill/>
              <a:prstDash val="solid"/>
              <a:miter/>
            </a:ln>
          </p:spPr>
        </p:sp>
      </p:grpSp>
      <p:grpSp>
        <p:nvGrpSpPr>
          <p:cNvPr id="755" name="تجميع"/>
          <p:cNvGrpSpPr>
            <a:grpSpLocks/>
          </p:cNvGrpSpPr>
          <p:nvPr/>
        </p:nvGrpSpPr>
        <p:grpSpPr>
          <a:xfrm>
            <a:off x="9050491" y="2778385"/>
            <a:ext cx="4698521" cy="2875322"/>
            <a:chOff x="9050491" y="2778385"/>
            <a:chExt cx="4698521" cy="2875322"/>
          </a:xfrm>
        </p:grpSpPr>
        <p:sp>
          <p:nvSpPr>
            <p:cNvPr id="754" name="曲线"/>
            <p:cNvSpPr>
              <a:spLocks/>
            </p:cNvSpPr>
            <p:nvPr/>
          </p:nvSpPr>
          <p:spPr>
            <a:xfrm rot="0">
              <a:off x="9050491" y="2778385"/>
              <a:ext cx="4698521" cy="2875322"/>
            </a:xfrm>
            <a:custGeom>
              <a:gdLst>
                <a:gd name="T1" fmla="*/ 0 w 21600"/>
                <a:gd name="T2" fmla="*/ 0 h 21600"/>
                <a:gd name="T3" fmla="*/ 21600 w 21600"/>
                <a:gd name="T4" fmla="*/ 21600 h 21600"/>
              </a:gdLst>
              <a:rect l="T1" t="T2" r="T3" b="T4"/>
              <a:pathLst>
                <a:path w="21600" h="21600">
                  <a:moveTo>
                    <a:pt x="0" y="0"/>
                  </a:moveTo>
                  <a:lnTo>
                    <a:pt x="17049" y="0"/>
                  </a:lnTo>
                  <a:cubicBezTo>
                    <a:pt x="19563" y="0"/>
                    <a:pt x="21600" y="1706"/>
                    <a:pt x="21600" y="3812"/>
                  </a:cubicBezTo>
                  <a:lnTo>
                    <a:pt x="21600" y="21600"/>
                  </a:lnTo>
                  <a:lnTo>
                    <a:pt x="4555" y="21600"/>
                  </a:lnTo>
                  <a:cubicBezTo>
                    <a:pt x="2041" y="21600"/>
                    <a:pt x="5" y="19893"/>
                    <a:pt x="5" y="17787"/>
                  </a:cubicBezTo>
                  <a:lnTo>
                    <a:pt x="5" y="0"/>
                  </a:lnTo>
                  <a:close/>
                </a:path>
              </a:pathLst>
            </a:custGeom>
            <a:solidFill>
              <a:srgbClr val="928050"/>
            </a:solidFill>
            <a:ln cmpd="sng" cap="flat">
              <a:noFill/>
              <a:prstDash val="solid"/>
              <a:miter/>
            </a:ln>
          </p:spPr>
        </p:sp>
      </p:grpSp>
      <p:sp>
        <p:nvSpPr>
          <p:cNvPr id="756" name="مستطيل"/>
          <p:cNvSpPr>
            <a:spLocks/>
          </p:cNvSpPr>
          <p:nvPr/>
        </p:nvSpPr>
        <p:spPr>
          <a:xfrm rot="0">
            <a:off x="4569427" y="3832028"/>
            <a:ext cx="4055009" cy="129104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067"/>
              </a:lnSpc>
              <a:spcBef>
                <a:spcPts val="0"/>
              </a:spcBef>
              <a:spcAft>
                <a:spcPts val="0"/>
              </a:spcAft>
              <a:buNone/>
            </a:pPr>
            <a:r>
              <a:rPr lang="en-US" altLang="zh-CN"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مراجعة وتقييم المواثيق العائلية والتي تحدد المبادئ والقيم والاتفاقيات الأساسية التي تحكم العلاقة بين أفراد الأسرة المالكة للمنشأة. تشمل المراجعة تحليل آليات انتقال الملكية، توزيع المسؤوليات، وحل النزاعات، بهدف تعزيز التماسك العائلي وضمان استمرارية المنشــــأة.</a:t>
            </a:r>
            <a:endParaRPr lang="zh-CN" altLang="en-US"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757" name="مستطيل"/>
          <p:cNvSpPr>
            <a:spLocks/>
          </p:cNvSpPr>
          <p:nvPr/>
        </p:nvSpPr>
        <p:spPr>
          <a:xfrm rot="0">
            <a:off x="9296857" y="3733541"/>
            <a:ext cx="4230675" cy="128372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067"/>
              </a:lnSpc>
              <a:spcBef>
                <a:spcPts val="0"/>
              </a:spcBef>
              <a:spcAft>
                <a:spcPts val="0"/>
              </a:spcAft>
              <a:buNone/>
            </a:pPr>
            <a:r>
              <a:rPr lang="en-US" altLang="zh-CN"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برنامج مخصص لمساعدة المنشآت العائلية في عملية التحول المؤسسي وتطويرها لتصبح أكثر مرونة وكفاءة في بيئة الأعمال الحديثة. يشمل ذلك إعادة هيكلة الأنظمة والعمليات الداخلية، تحسين الحوكمة، وتطبيق أفضل الممارسات المحلية والدولية، بما يضمن نجاح التحول واستدامة المنشأة على المدى الطويل.</a:t>
            </a:r>
            <a:endParaRPr lang="zh-CN" altLang="en-US"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758" name="مستطيل"/>
          <p:cNvSpPr>
            <a:spLocks/>
          </p:cNvSpPr>
          <p:nvPr/>
        </p:nvSpPr>
        <p:spPr>
          <a:xfrm rot="0">
            <a:off x="9215709" y="3227833"/>
            <a:ext cx="4293965" cy="310473"/>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784"/>
              </a:lnSpc>
              <a:spcBef>
                <a:spcPts val="0"/>
              </a:spcBef>
              <a:spcAft>
                <a:spcPts val="0"/>
              </a:spcAft>
              <a:buNone/>
            </a:pPr>
            <a:r>
              <a:rPr lang="en-US" altLang="zh-CN" sz="130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الإشراف على التحول المــــــؤســــــســــــــي</a:t>
            </a:r>
            <a:endParaRPr lang="zh-CN" altLang="en-US" sz="130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759" name="مستطيل"/>
          <p:cNvSpPr>
            <a:spLocks/>
          </p:cNvSpPr>
          <p:nvPr/>
        </p:nvSpPr>
        <p:spPr>
          <a:xfrm rot="0">
            <a:off x="5986135" y="3245955"/>
            <a:ext cx="2765211" cy="31054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783"/>
              </a:lnSpc>
              <a:spcBef>
                <a:spcPts val="0"/>
              </a:spcBef>
              <a:spcAft>
                <a:spcPts val="0"/>
              </a:spcAft>
              <a:buNone/>
            </a:pPr>
            <a:r>
              <a:rPr lang="en-US" altLang="zh-CN" sz="130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مراجعة المواثيق العائليـــــــــــــــــــــة</a:t>
            </a:r>
            <a:endParaRPr lang="zh-CN" altLang="en-US" sz="130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760" name="مستطيل"/>
          <p:cNvSpPr>
            <a:spLocks/>
          </p:cNvSpPr>
          <p:nvPr/>
        </p:nvSpPr>
        <p:spPr>
          <a:xfrm rot="0">
            <a:off x="9958453" y="6188614"/>
            <a:ext cx="3392156" cy="213129"/>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609"/>
              </a:lnSpc>
              <a:spcBef>
                <a:spcPts val="0"/>
              </a:spcBef>
              <a:spcAft>
                <a:spcPts val="0"/>
              </a:spcAft>
              <a:buNone/>
            </a:pPr>
            <a:r>
              <a:rPr lang="en-US" altLang="zh-CN" sz="134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 اعتماد المنشآت العائلية</a:t>
            </a:r>
            <a:endParaRPr lang="zh-CN" altLang="en-US" sz="134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761" name="مستطيل"/>
          <p:cNvSpPr>
            <a:spLocks/>
          </p:cNvSpPr>
          <p:nvPr/>
        </p:nvSpPr>
        <p:spPr>
          <a:xfrm rot="0">
            <a:off x="5403350" y="5913873"/>
            <a:ext cx="3182293" cy="557419"/>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280"/>
              </a:lnSpc>
              <a:spcBef>
                <a:spcPts val="0"/>
              </a:spcBef>
              <a:spcAft>
                <a:spcPts val="0"/>
              </a:spcAft>
              <a:buNone/>
            </a:pPr>
            <a:r>
              <a:rPr lang="en-US" altLang="zh-CN" sz="134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تحليل المنشأة العائلية </a:t>
            </a:r>
            <a:endParaRPr lang="en-US" altLang="zh-CN" sz="134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r">
              <a:lnSpc>
                <a:spcPts val="2280"/>
              </a:lnSpc>
              <a:spcBef>
                <a:spcPts val="0"/>
              </a:spcBef>
              <a:spcAft>
                <a:spcPts val="0"/>
              </a:spcAft>
              <a:buNone/>
            </a:pPr>
            <a:r>
              <a:rPr lang="en-US" altLang="zh-CN" sz="134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(فحص ودراســـــــة الوضـــع الراهــــــــن)</a:t>
            </a:r>
            <a:endParaRPr lang="zh-CN" altLang="en-US" sz="134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762" name="مستطيل"/>
          <p:cNvSpPr>
            <a:spLocks/>
          </p:cNvSpPr>
          <p:nvPr/>
        </p:nvSpPr>
        <p:spPr>
          <a:xfrm rot="0">
            <a:off x="4513975" y="6678455"/>
            <a:ext cx="4071669" cy="1552007"/>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067"/>
              </a:lnSpc>
              <a:spcBef>
                <a:spcPts val="0"/>
              </a:spcBef>
              <a:spcAft>
                <a:spcPts val="0"/>
              </a:spcAft>
              <a:buNone/>
            </a:pPr>
            <a:r>
              <a:rPr lang="en-US" altLang="zh-CN"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تحل</a:t>
            </a:r>
            <a:r>
              <a:rPr lang="en-US" altLang="zh-CN"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يل شامل للمنشأة العائلية، من خلال تقييم مستوى نضج الحوكمة لديها وفق منهجية موضوعية وكمية وأساليب تحليل إحصائية لقياس مستويات الأداء. يشمل التحليل تشخيص الوضع الراهن للحوكمة، وتحديد نقاط القوة وفرص التحسين عبر محاور الحوكمة المختلفة، بما يوفّر رؤية واضحة حول مستوى النضج المؤسسي للمنشأة.</a:t>
            </a:r>
            <a:endParaRPr lang="zh-CN" altLang="en-US"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763" name="مستطيل"/>
          <p:cNvSpPr>
            <a:spLocks/>
          </p:cNvSpPr>
          <p:nvPr/>
        </p:nvSpPr>
        <p:spPr>
          <a:xfrm rot="0">
            <a:off x="9370746" y="6644271"/>
            <a:ext cx="4012008" cy="129104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067"/>
              </a:lnSpc>
              <a:spcBef>
                <a:spcPts val="0"/>
              </a:spcBef>
              <a:spcAft>
                <a:spcPts val="0"/>
              </a:spcAft>
              <a:buNone/>
            </a:pPr>
            <a:r>
              <a:rPr lang="en-US" altLang="zh-CN"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منح المنشآت العائلية شهادة اعتماد في مجال الحوكمة والإدارة القانونية. يعتمد منح الشهادة على تقييم شامل للمنشأة وفقاً لمعايير الحوكمة المتبعة وأفضل الممارسات القانونية، ويعتبر بمثابة علامة على التزام المنشأة بالأنظمة القانونية المعتمدة وحرصها على الاستدامة والنمو.</a:t>
            </a:r>
            <a:endParaRPr lang="zh-CN" altLang="en-US" sz="1193"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767" name="تجميع"/>
          <p:cNvGrpSpPr>
            <a:grpSpLocks/>
          </p:cNvGrpSpPr>
          <p:nvPr/>
        </p:nvGrpSpPr>
        <p:grpSpPr>
          <a:xfrm>
            <a:off x="9962752" y="3514409"/>
            <a:ext cx="3570266" cy="163950"/>
            <a:chOff x="9962752" y="3514409"/>
            <a:chExt cx="3570266" cy="163950"/>
          </a:xfrm>
        </p:grpSpPr>
        <p:grpSp>
          <p:nvGrpSpPr>
            <p:cNvPr id="765" name="تجميع"/>
            <p:cNvGrpSpPr>
              <a:grpSpLocks/>
            </p:cNvGrpSpPr>
            <p:nvPr/>
          </p:nvGrpSpPr>
          <p:grpSpPr>
            <a:xfrm>
              <a:off x="9962752" y="3514409"/>
              <a:ext cx="166266" cy="163950"/>
              <a:chOff x="9962752" y="3514409"/>
              <a:chExt cx="166266" cy="163950"/>
            </a:xfrm>
          </p:grpSpPr>
          <p:sp>
            <p:nvSpPr>
              <p:cNvPr id="764" name="曲线"/>
              <p:cNvSpPr>
                <a:spLocks/>
              </p:cNvSpPr>
              <p:nvPr/>
            </p:nvSpPr>
            <p:spPr>
              <a:xfrm rot="0">
                <a:off x="9962752" y="3514409"/>
                <a:ext cx="166266" cy="16395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fillRect t="-698" r="5" b="-708"/>
                </a:stretch>
              </a:blipFill>
              <a:ln cmpd="sng" cap="flat">
                <a:noFill/>
                <a:prstDash val="solid"/>
                <a:miter/>
              </a:ln>
            </p:spPr>
          </p:sp>
        </p:grpSp>
        <p:sp>
          <p:nvSpPr>
            <p:cNvPr id="766" name="خط مستقيم"/>
            <p:cNvSpPr>
              <a:spLocks/>
            </p:cNvSpPr>
            <p:nvPr/>
          </p:nvSpPr>
          <p:spPr>
            <a:xfrm rot="0">
              <a:off x="10121143" y="3671660"/>
              <a:ext cx="3411874" cy="0"/>
            </a:xfrm>
            <a:prstGeom prst="line"/>
            <a:noFill/>
            <a:ln w="17911" cmpd="sng" cap="flat">
              <a:solidFill>
                <a:srgbClr val="93C5AD"/>
              </a:solidFill>
              <a:prstDash val="solid"/>
              <a:round/>
            </a:ln>
          </p:spPr>
        </p:sp>
      </p:grpSp>
      <p:grpSp>
        <p:nvGrpSpPr>
          <p:cNvPr id="771" name="تجميع"/>
          <p:cNvGrpSpPr>
            <a:grpSpLocks/>
          </p:cNvGrpSpPr>
          <p:nvPr/>
        </p:nvGrpSpPr>
        <p:grpSpPr>
          <a:xfrm>
            <a:off x="4924715" y="6432932"/>
            <a:ext cx="3660927" cy="168114"/>
            <a:chOff x="4924715" y="6432932"/>
            <a:chExt cx="3660927" cy="168114"/>
          </a:xfrm>
        </p:grpSpPr>
        <p:grpSp>
          <p:nvGrpSpPr>
            <p:cNvPr id="769" name="تجميع"/>
            <p:cNvGrpSpPr>
              <a:grpSpLocks/>
            </p:cNvGrpSpPr>
            <p:nvPr/>
          </p:nvGrpSpPr>
          <p:grpSpPr>
            <a:xfrm>
              <a:off x="4924715" y="6432932"/>
              <a:ext cx="170488" cy="168114"/>
              <a:chOff x="4924715" y="6432932"/>
              <a:chExt cx="170488" cy="168114"/>
            </a:xfrm>
          </p:grpSpPr>
          <p:sp>
            <p:nvSpPr>
              <p:cNvPr id="768" name="曲线"/>
              <p:cNvSpPr>
                <a:spLocks/>
              </p:cNvSpPr>
              <p:nvPr/>
            </p:nvSpPr>
            <p:spPr>
              <a:xfrm rot="0">
                <a:off x="4924715" y="6432932"/>
                <a:ext cx="170488" cy="1681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9"/>
                <a:stretch>
                  <a:fillRect t="-698" r="5" b="-708"/>
                </a:stretch>
              </a:blipFill>
              <a:ln cmpd="sng" cap="flat">
                <a:noFill/>
                <a:prstDash val="solid"/>
                <a:miter/>
              </a:ln>
            </p:spPr>
          </p:sp>
        </p:grpSp>
        <p:sp>
          <p:nvSpPr>
            <p:cNvPr id="770" name="خط مستقيم"/>
            <p:cNvSpPr>
              <a:spLocks/>
            </p:cNvSpPr>
            <p:nvPr/>
          </p:nvSpPr>
          <p:spPr>
            <a:xfrm rot="0">
              <a:off x="5087128" y="6594177"/>
              <a:ext cx="3498514" cy="0"/>
            </a:xfrm>
            <a:prstGeom prst="line"/>
            <a:noFill/>
            <a:ln w="18366" cmpd="sng" cap="flat">
              <a:solidFill>
                <a:srgbClr val="93C5AD"/>
              </a:solidFill>
              <a:prstDash val="solid"/>
              <a:round/>
            </a:ln>
          </p:spPr>
        </p:sp>
      </p:grpSp>
      <p:grpSp>
        <p:nvGrpSpPr>
          <p:cNvPr id="775" name="تجميع"/>
          <p:cNvGrpSpPr>
            <a:grpSpLocks/>
          </p:cNvGrpSpPr>
          <p:nvPr/>
        </p:nvGrpSpPr>
        <p:grpSpPr>
          <a:xfrm>
            <a:off x="4980168" y="3585260"/>
            <a:ext cx="3660927" cy="168114"/>
            <a:chOff x="4980168" y="3585260"/>
            <a:chExt cx="3660927" cy="168114"/>
          </a:xfrm>
        </p:grpSpPr>
        <p:grpSp>
          <p:nvGrpSpPr>
            <p:cNvPr id="773" name="تجميع"/>
            <p:cNvGrpSpPr>
              <a:grpSpLocks/>
            </p:cNvGrpSpPr>
            <p:nvPr/>
          </p:nvGrpSpPr>
          <p:grpSpPr>
            <a:xfrm>
              <a:off x="4980168" y="3585260"/>
              <a:ext cx="170488" cy="168114"/>
              <a:chOff x="4980168" y="3585260"/>
              <a:chExt cx="170488" cy="168114"/>
            </a:xfrm>
          </p:grpSpPr>
          <p:sp>
            <p:nvSpPr>
              <p:cNvPr id="772" name="曲线"/>
              <p:cNvSpPr>
                <a:spLocks/>
              </p:cNvSpPr>
              <p:nvPr/>
            </p:nvSpPr>
            <p:spPr>
              <a:xfrm rot="0">
                <a:off x="4980168" y="3585260"/>
                <a:ext cx="170488" cy="1681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0"/>
                <a:stretch>
                  <a:fillRect t="-698" r="5" b="-708"/>
                </a:stretch>
              </a:blipFill>
              <a:ln cmpd="sng" cap="flat">
                <a:noFill/>
                <a:prstDash val="solid"/>
                <a:miter/>
              </a:ln>
            </p:spPr>
          </p:sp>
        </p:grpSp>
        <p:sp>
          <p:nvSpPr>
            <p:cNvPr id="774" name="خط مستقيم"/>
            <p:cNvSpPr>
              <a:spLocks/>
            </p:cNvSpPr>
            <p:nvPr/>
          </p:nvSpPr>
          <p:spPr>
            <a:xfrm rot="0">
              <a:off x="5142581" y="3746504"/>
              <a:ext cx="3498514" cy="0"/>
            </a:xfrm>
            <a:prstGeom prst="line"/>
            <a:noFill/>
            <a:ln w="18366" cmpd="sng" cap="flat">
              <a:solidFill>
                <a:srgbClr val="93C5AD"/>
              </a:solidFill>
              <a:prstDash val="solid"/>
              <a:round/>
            </a:ln>
          </p:spPr>
        </p:sp>
      </p:grpSp>
      <p:grpSp>
        <p:nvGrpSpPr>
          <p:cNvPr id="779" name="تجميع"/>
          <p:cNvGrpSpPr>
            <a:grpSpLocks/>
          </p:cNvGrpSpPr>
          <p:nvPr/>
        </p:nvGrpSpPr>
        <p:grpSpPr>
          <a:xfrm>
            <a:off x="9729690" y="6380839"/>
            <a:ext cx="3660928" cy="168114"/>
            <a:chOff x="9729690" y="6380839"/>
            <a:chExt cx="3660928" cy="168114"/>
          </a:xfrm>
        </p:grpSpPr>
        <p:grpSp>
          <p:nvGrpSpPr>
            <p:cNvPr id="777" name="تجميع"/>
            <p:cNvGrpSpPr>
              <a:grpSpLocks/>
            </p:cNvGrpSpPr>
            <p:nvPr/>
          </p:nvGrpSpPr>
          <p:grpSpPr>
            <a:xfrm>
              <a:off x="9729690" y="6380839"/>
              <a:ext cx="170487" cy="168114"/>
              <a:chOff x="9729690" y="6380839"/>
              <a:chExt cx="170487" cy="168114"/>
            </a:xfrm>
          </p:grpSpPr>
          <p:sp>
            <p:nvSpPr>
              <p:cNvPr id="776" name="曲线"/>
              <p:cNvSpPr>
                <a:spLocks/>
              </p:cNvSpPr>
              <p:nvPr/>
            </p:nvSpPr>
            <p:spPr>
              <a:xfrm rot="0">
                <a:off x="9729690" y="6380839"/>
                <a:ext cx="170487" cy="1681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1"/>
                <a:stretch>
                  <a:fillRect t="-698" r="5" b="-708"/>
                </a:stretch>
              </a:blipFill>
              <a:ln cmpd="sng" cap="flat">
                <a:noFill/>
                <a:prstDash val="solid"/>
                <a:miter/>
              </a:ln>
            </p:spPr>
          </p:sp>
        </p:grpSp>
        <p:sp>
          <p:nvSpPr>
            <p:cNvPr id="778" name="خط مستقيم"/>
            <p:cNvSpPr>
              <a:spLocks/>
            </p:cNvSpPr>
            <p:nvPr/>
          </p:nvSpPr>
          <p:spPr>
            <a:xfrm rot="0">
              <a:off x="9892103" y="6542083"/>
              <a:ext cx="3498514" cy="0"/>
            </a:xfrm>
            <a:prstGeom prst="line"/>
            <a:noFill/>
            <a:ln w="18366" cmpd="sng" cap="flat">
              <a:solidFill>
                <a:srgbClr val="93C5AD"/>
              </a:solidFill>
              <a:prstDash val="solid"/>
              <a:round/>
            </a:ln>
          </p:spPr>
        </p:sp>
      </p:grpSp>
      <p:sp>
        <p:nvSpPr>
          <p:cNvPr id="780" name="مستطيل"/>
          <p:cNvSpPr>
            <a:spLocks/>
          </p:cNvSpPr>
          <p:nvPr/>
        </p:nvSpPr>
        <p:spPr>
          <a:xfrm rot="0">
            <a:off x="1422584" y="234623"/>
            <a:ext cx="1104305"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خدماتنا</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grpSp>
        <p:nvGrpSpPr>
          <p:cNvPr id="782" name="تجميع"/>
          <p:cNvGrpSpPr>
            <a:grpSpLocks/>
          </p:cNvGrpSpPr>
          <p:nvPr/>
        </p:nvGrpSpPr>
        <p:grpSpPr>
          <a:xfrm>
            <a:off x="3775642" y="8481116"/>
            <a:ext cx="10424700" cy="737662"/>
            <a:chOff x="3775642" y="8481116"/>
            <a:chExt cx="10424700" cy="737662"/>
          </a:xfrm>
        </p:grpSpPr>
        <p:sp>
          <p:nvSpPr>
            <p:cNvPr id="781" name="曲线"/>
            <p:cNvSpPr>
              <a:spLocks/>
            </p:cNvSpPr>
            <p:nvPr/>
          </p:nvSpPr>
          <p:spPr>
            <a:xfrm rot="0">
              <a:off x="3775642" y="8481116"/>
              <a:ext cx="10424700" cy="737662"/>
            </a:xfrm>
            <a:custGeom>
              <a:gdLst>
                <a:gd name="T1" fmla="*/ 0 w 21600"/>
                <a:gd name="T2" fmla="*/ 0 h 21600"/>
                <a:gd name="T3" fmla="*/ 21600 w 21600"/>
                <a:gd name="T4" fmla="*/ 21600 h 21600"/>
              </a:gdLst>
              <a:rect l="T1" t="T2" r="T3" b="T4"/>
              <a:pathLst>
                <a:path w="21600" h="21600">
                  <a:moveTo>
                    <a:pt x="827" y="0"/>
                  </a:moveTo>
                  <a:lnTo>
                    <a:pt x="21584" y="0"/>
                  </a:lnTo>
                  <a:cubicBezTo>
                    <a:pt x="21593" y="0"/>
                    <a:pt x="21600" y="30"/>
                    <a:pt x="21600" y="66"/>
                  </a:cubicBezTo>
                  <a:lnTo>
                    <a:pt x="21600" y="17955"/>
                  </a:lnTo>
                  <a:lnTo>
                    <a:pt x="21584" y="17955"/>
                  </a:lnTo>
                  <a:lnTo>
                    <a:pt x="21600" y="17955"/>
                  </a:lnTo>
                  <a:cubicBezTo>
                    <a:pt x="21600" y="19968"/>
                    <a:pt x="21229" y="21600"/>
                    <a:pt x="20772" y="21600"/>
                  </a:cubicBezTo>
                  <a:lnTo>
                    <a:pt x="20772" y="21533"/>
                  </a:lnTo>
                  <a:lnTo>
                    <a:pt x="20772" y="21600"/>
                  </a:lnTo>
                  <a:lnTo>
                    <a:pt x="15" y="21600"/>
                  </a:lnTo>
                  <a:cubicBezTo>
                    <a:pt x="6" y="21600"/>
                    <a:pt x="0" y="21569"/>
                    <a:pt x="0" y="21533"/>
                  </a:cubicBezTo>
                  <a:lnTo>
                    <a:pt x="0" y="3644"/>
                  </a:lnTo>
                  <a:lnTo>
                    <a:pt x="15" y="3644"/>
                  </a:lnTo>
                  <a:lnTo>
                    <a:pt x="0" y="3644"/>
                  </a:lnTo>
                  <a:cubicBezTo>
                    <a:pt x="0" y="1631"/>
                    <a:pt x="370" y="0"/>
                    <a:pt x="827" y="0"/>
                  </a:cubicBezTo>
                  <a:cubicBezTo>
                    <a:pt x="830" y="0"/>
                    <a:pt x="833" y="3"/>
                    <a:pt x="836" y="10"/>
                  </a:cubicBezTo>
                  <a:lnTo>
                    <a:pt x="827" y="66"/>
                  </a:lnTo>
                  <a:lnTo>
                    <a:pt x="827" y="0"/>
                  </a:lnTo>
                </a:path>
                <a:path w="21600" h="21600">
                  <a:moveTo>
                    <a:pt x="827" y="134"/>
                  </a:moveTo>
                  <a:cubicBezTo>
                    <a:pt x="824" y="134"/>
                    <a:pt x="822" y="130"/>
                    <a:pt x="819" y="123"/>
                  </a:cubicBezTo>
                  <a:lnTo>
                    <a:pt x="827" y="67"/>
                  </a:lnTo>
                  <a:lnTo>
                    <a:pt x="827" y="134"/>
                  </a:lnTo>
                  <a:cubicBezTo>
                    <a:pt x="387" y="134"/>
                    <a:pt x="30" y="1706"/>
                    <a:pt x="30" y="3645"/>
                  </a:cubicBezTo>
                  <a:lnTo>
                    <a:pt x="30" y="21533"/>
                  </a:lnTo>
                  <a:lnTo>
                    <a:pt x="15" y="21533"/>
                  </a:lnTo>
                  <a:lnTo>
                    <a:pt x="15" y="21466"/>
                  </a:lnTo>
                  <a:lnTo>
                    <a:pt x="20772" y="21466"/>
                  </a:lnTo>
                  <a:cubicBezTo>
                    <a:pt x="21212" y="21466"/>
                    <a:pt x="21569" y="19893"/>
                    <a:pt x="21569" y="17955"/>
                  </a:cubicBezTo>
                  <a:lnTo>
                    <a:pt x="21569" y="66"/>
                  </a:lnTo>
                  <a:lnTo>
                    <a:pt x="21584" y="66"/>
                  </a:lnTo>
                  <a:lnTo>
                    <a:pt x="21584" y="134"/>
                  </a:lnTo>
                  <a:lnTo>
                    <a:pt x="827" y="134"/>
                  </a:lnTo>
                  <a:close/>
                </a:path>
              </a:pathLst>
            </a:custGeom>
            <a:solidFill>
              <a:srgbClr val="938050"/>
            </a:solidFill>
            <a:ln w="190500" cmpd="sng" cap="sq">
              <a:solidFill>
                <a:srgbClr val="042A3B"/>
              </a:solidFill>
              <a:prstDash val="solid"/>
              <a:miter/>
            </a:ln>
          </p:spPr>
        </p:sp>
      </p:grpSp>
      <p:sp>
        <p:nvSpPr>
          <p:cNvPr id="783" name="曲线"/>
          <p:cNvSpPr>
            <a:spLocks/>
          </p:cNvSpPr>
          <p:nvPr/>
        </p:nvSpPr>
        <p:spPr>
          <a:xfrm flipH="1" rot="-10800000">
            <a:off x="12065480" y="8477791"/>
            <a:ext cx="2978049" cy="740992"/>
          </a:xfrm>
          <a:custGeom>
            <a:gdLst>
              <a:gd name="T1" fmla="*/ 0 w 21600"/>
              <a:gd name="T2" fmla="*/ 0 h 21600"/>
              <a:gd name="T3" fmla="*/ 21600 w 21600"/>
              <a:gd name="T4" fmla="*/ 21600 h 21600"/>
            </a:gdLst>
            <a:rect l="T1" t="T2" r="T3" b="T4"/>
            <a:pathLst>
              <a:path w="21600" h="21600">
                <a:moveTo>
                  <a:pt x="21600" y="0"/>
                </a:moveTo>
                <a:lnTo>
                  <a:pt x="0" y="0"/>
                </a:lnTo>
                <a:lnTo>
                  <a:pt x="0" y="21600"/>
                </a:lnTo>
                <a:lnTo>
                  <a:pt x="21600" y="21600"/>
                </a:lnTo>
                <a:lnTo>
                  <a:pt x="21600" y="0"/>
                </a:lnTo>
                <a:close/>
              </a:path>
            </a:pathLst>
          </a:custGeom>
          <a:noFill/>
          <a:ln cmpd="sng" cap="flat">
            <a:noFill/>
            <a:prstDash val="solid"/>
            <a:miter/>
          </a:ln>
        </p:spPr>
      </p:sp>
      <p:sp>
        <p:nvSpPr>
          <p:cNvPr id="784" name="مستطيل"/>
          <p:cNvSpPr>
            <a:spLocks/>
          </p:cNvSpPr>
          <p:nvPr/>
        </p:nvSpPr>
        <p:spPr>
          <a:xfrm rot="0">
            <a:off x="5232209" y="8584923"/>
            <a:ext cx="2493601" cy="44285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964"/>
              </a:lnSpc>
              <a:spcBef>
                <a:spcPts val="0"/>
              </a:spcBef>
              <a:spcAft>
                <a:spcPts val="0"/>
              </a:spcAft>
              <a:buNone/>
            </a:pPr>
            <a:r>
              <a:rPr lang="en-US" altLang="zh-CN" sz="1810"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Ad</a:t>
            </a:r>
            <a:r>
              <a:rPr lang="en-US" altLang="zh-CN" sz="1810"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visory@ncfb.org.sa</a:t>
            </a:r>
            <a:endParaRPr lang="zh-CN" altLang="en-US" sz="1810"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endParaRPr>
          </a:p>
        </p:txBody>
      </p:sp>
      <p:sp>
        <p:nvSpPr>
          <p:cNvPr id="785" name="مستطيل"/>
          <p:cNvSpPr>
            <a:spLocks/>
          </p:cNvSpPr>
          <p:nvPr/>
        </p:nvSpPr>
        <p:spPr>
          <a:xfrm rot="0">
            <a:off x="12299691" y="8730081"/>
            <a:ext cx="2300725" cy="262231"/>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172"/>
              </a:lnSpc>
              <a:spcBef>
                <a:spcPts val="0"/>
              </a:spcBef>
              <a:spcAft>
                <a:spcPts val="0"/>
              </a:spcAft>
              <a:buNone/>
            </a:pPr>
            <a:r>
              <a:rPr lang="en-US" altLang="zh-CN" sz="1810"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للاستفادة من البرامج</a:t>
            </a:r>
            <a:endParaRPr lang="zh-CN" altLang="en-US" sz="1810"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786" name="مستطيل"/>
          <p:cNvSpPr>
            <a:spLocks/>
          </p:cNvSpPr>
          <p:nvPr/>
        </p:nvSpPr>
        <p:spPr>
          <a:xfrm rot="0">
            <a:off x="9296232" y="8579742"/>
            <a:ext cx="1368331" cy="44285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964"/>
              </a:lnSpc>
              <a:spcBef>
                <a:spcPts val="0"/>
              </a:spcBef>
              <a:spcAft>
                <a:spcPts val="0"/>
              </a:spcAft>
              <a:buNone/>
            </a:pPr>
            <a:r>
              <a:rPr lang="en-US" altLang="zh-CN" sz="1810"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0112182206</a:t>
            </a:r>
            <a:endParaRPr lang="zh-CN" altLang="en-US" sz="1810"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endParaRPr>
          </a:p>
        </p:txBody>
      </p:sp>
      <p:sp>
        <p:nvSpPr>
          <p:cNvPr id="787" name="曲线" descr="هاتف بمكبر صوت مع تعبئة خالصة"/>
          <p:cNvSpPr>
            <a:spLocks/>
          </p:cNvSpPr>
          <p:nvPr/>
        </p:nvSpPr>
        <p:spPr>
          <a:xfrm rot="0">
            <a:off x="8835745" y="8650104"/>
            <a:ext cx="460488" cy="460488"/>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noFill/>
          <a:ln cmpd="sng" cap="flat">
            <a:noFill/>
            <a:prstDash val="solid"/>
            <a:miter/>
          </a:ln>
        </p:spPr>
      </p:sp>
      <p:sp>
        <p:nvSpPr>
          <p:cNvPr id="788" name="曲线" descr="ظرف مع تعبئة خالصة"/>
          <p:cNvSpPr>
            <a:spLocks/>
          </p:cNvSpPr>
          <p:nvPr/>
        </p:nvSpPr>
        <p:spPr>
          <a:xfrm rot="0">
            <a:off x="4676300" y="8661832"/>
            <a:ext cx="460487" cy="4604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Tree>
    <p:extLst>
      <p:ext uri="{BB962C8B-B14F-4D97-AF65-F5344CB8AC3E}">
        <p14:creationId xmlns:p14="http://schemas.microsoft.com/office/powerpoint/2010/main" val="1444337499"/>
      </p:ext>
    </p:extLst>
  </p:cSld>
  <p:clrMapOvr>
    <a:masterClrMapping/>
  </p:clrMapOvr>
</p:sld>
</file>

<file path=ppt/slides/slide1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95"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796"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797"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15</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798"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799"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800"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801"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802"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804" name="تجميع"/>
          <p:cNvGrpSpPr>
            <a:grpSpLocks/>
          </p:cNvGrpSpPr>
          <p:nvPr/>
        </p:nvGrpSpPr>
        <p:grpSpPr>
          <a:xfrm>
            <a:off x="3847710" y="1444365"/>
            <a:ext cx="11661805" cy="1508830"/>
            <a:chOff x="3847710" y="1444365"/>
            <a:chExt cx="11661805" cy="1508830"/>
          </a:xfrm>
        </p:grpSpPr>
        <p:sp>
          <p:nvSpPr>
            <p:cNvPr id="803" name="曲线"/>
            <p:cNvSpPr>
              <a:spLocks/>
            </p:cNvSpPr>
            <p:nvPr/>
          </p:nvSpPr>
          <p:spPr>
            <a:xfrm rot="0">
              <a:off x="3847710" y="1444365"/>
              <a:ext cx="11661805" cy="1508830"/>
            </a:xfrm>
            <a:custGeom>
              <a:gdLst>
                <a:gd name="T1" fmla="*/ 0 w 21600"/>
                <a:gd name="T2" fmla="*/ 0 h 21600"/>
                <a:gd name="T3" fmla="*/ 21600 w 21600"/>
                <a:gd name="T4" fmla="*/ 21600 h 21600"/>
              </a:gdLst>
              <a:rect l="T1" t="T2" r="T3" b="T4"/>
              <a:pathLst>
                <a:path w="21600" h="21600">
                  <a:moveTo>
                    <a:pt x="2" y="21600"/>
                  </a:moveTo>
                  <a:lnTo>
                    <a:pt x="16414" y="21600"/>
                  </a:lnTo>
                  <a:cubicBezTo>
                    <a:pt x="19277" y="21600"/>
                    <a:pt x="21600" y="19547"/>
                    <a:pt x="21600" y="17017"/>
                  </a:cubicBezTo>
                  <a:lnTo>
                    <a:pt x="21600" y="21"/>
                  </a:lnTo>
                  <a:cubicBezTo>
                    <a:pt x="21600" y="16"/>
                    <a:pt x="21599" y="10"/>
                    <a:pt x="21599" y="6"/>
                  </a:cubicBezTo>
                  <a:cubicBezTo>
                    <a:pt x="21598" y="2"/>
                    <a:pt x="21597" y="0"/>
                    <a:pt x="21597" y="0"/>
                  </a:cubicBezTo>
                  <a:lnTo>
                    <a:pt x="5185" y="0"/>
                  </a:lnTo>
                  <a:cubicBezTo>
                    <a:pt x="2322" y="0"/>
                    <a:pt x="0" y="2052"/>
                    <a:pt x="0" y="4582"/>
                  </a:cubicBezTo>
                  <a:lnTo>
                    <a:pt x="0" y="21578"/>
                  </a:lnTo>
                  <a:cubicBezTo>
                    <a:pt x="0" y="21583"/>
                    <a:pt x="0" y="21589"/>
                    <a:pt x="0" y="21593"/>
                  </a:cubicBezTo>
                  <a:cubicBezTo>
                    <a:pt x="1" y="21597"/>
                    <a:pt x="2" y="21600"/>
                    <a:pt x="2" y="21600"/>
                  </a:cubicBezTo>
                  <a:close/>
                </a:path>
              </a:pathLst>
            </a:custGeom>
            <a:solidFill>
              <a:srgbClr val="FFFFFF"/>
            </a:solidFill>
            <a:ln w="9525" cmpd="sng" cap="sq">
              <a:solidFill>
                <a:srgbClr val="9F8251"/>
              </a:solidFill>
              <a:prstDash val="solid"/>
              <a:miter/>
            </a:ln>
          </p:spPr>
        </p:sp>
      </p:grpSp>
      <p:grpSp>
        <p:nvGrpSpPr>
          <p:cNvPr id="806" name="تجميع"/>
          <p:cNvGrpSpPr>
            <a:grpSpLocks/>
          </p:cNvGrpSpPr>
          <p:nvPr/>
        </p:nvGrpSpPr>
        <p:grpSpPr>
          <a:xfrm>
            <a:off x="13184628" y="1435621"/>
            <a:ext cx="2405701" cy="1517573"/>
            <a:chOff x="13184628" y="1435621"/>
            <a:chExt cx="2405701" cy="1517573"/>
          </a:xfrm>
        </p:grpSpPr>
        <p:sp>
          <p:nvSpPr>
            <p:cNvPr id="805" name="曲线"/>
            <p:cNvSpPr>
              <a:spLocks/>
            </p:cNvSpPr>
            <p:nvPr/>
          </p:nvSpPr>
          <p:spPr>
            <a:xfrm rot="0">
              <a:off x="13184628" y="1435621"/>
              <a:ext cx="2405701" cy="1517573"/>
            </a:xfrm>
            <a:custGeom>
              <a:gdLst>
                <a:gd name="T1" fmla="*/ 0 w 21600"/>
                <a:gd name="T2" fmla="*/ 0 h 21600"/>
                <a:gd name="T3" fmla="*/ 21600 w 21600"/>
                <a:gd name="T4" fmla="*/ 21600 h 21600"/>
              </a:gdLst>
              <a:rect l="T1" t="T2" r="T3" b="T4"/>
              <a:pathLst>
                <a:path w="21600" h="21600">
                  <a:moveTo>
                    <a:pt x="0" y="21600"/>
                  </a:moveTo>
                  <a:lnTo>
                    <a:pt x="16414" y="21600"/>
                  </a:lnTo>
                  <a:cubicBezTo>
                    <a:pt x="19277" y="21600"/>
                    <a:pt x="21600" y="19547"/>
                    <a:pt x="21600" y="17017"/>
                  </a:cubicBezTo>
                  <a:lnTo>
                    <a:pt x="21600" y="0"/>
                  </a:lnTo>
                  <a:lnTo>
                    <a:pt x="5185" y="0"/>
                  </a:lnTo>
                  <a:cubicBezTo>
                    <a:pt x="2322" y="0"/>
                    <a:pt x="0" y="2052"/>
                    <a:pt x="0" y="4582"/>
                  </a:cubicBezTo>
                  <a:lnTo>
                    <a:pt x="0" y="21600"/>
                  </a:lnTo>
                  <a:close/>
                </a:path>
              </a:pathLst>
            </a:custGeom>
            <a:solidFill>
              <a:srgbClr val="918154"/>
            </a:solidFill>
            <a:ln cmpd="sng" cap="flat">
              <a:noFill/>
              <a:prstDash val="solid"/>
              <a:miter/>
            </a:ln>
          </p:spPr>
        </p:sp>
      </p:grpSp>
      <p:sp>
        <p:nvSpPr>
          <p:cNvPr id="807" name="مستطيل"/>
          <p:cNvSpPr>
            <a:spLocks/>
          </p:cNvSpPr>
          <p:nvPr/>
        </p:nvSpPr>
        <p:spPr>
          <a:xfrm rot="0">
            <a:off x="4673583" y="1830453"/>
            <a:ext cx="8270551" cy="68734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78"/>
              </a:lnSpc>
              <a:spcBef>
                <a:spcPts val="0"/>
              </a:spcBef>
              <a:spcAft>
                <a:spcPts val="0"/>
              </a:spcAft>
              <a:buNone/>
            </a:pPr>
            <a:r>
              <a:rPr lang="en-US" altLang="zh-CN" sz="1408"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rPr>
              <a:t>تقديم برنامج متخصص للمنشآت العائلية لحل النزاعات والخلافات من خلال الوسائل البديلة، </a:t>
            </a:r>
            <a:endParaRPr lang="en-US" altLang="zh-CN" sz="1408"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endParaRPr>
          </a:p>
          <a:p>
            <a:pPr marL="0" indent="0" algn="just">
              <a:lnSpc>
                <a:spcPts val="2878"/>
              </a:lnSpc>
              <a:spcBef>
                <a:spcPts val="0"/>
              </a:spcBef>
              <a:spcAft>
                <a:spcPts val="0"/>
              </a:spcAft>
              <a:buNone/>
            </a:pPr>
            <a:r>
              <a:rPr lang="en-US" altLang="zh-CN" sz="1408"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rPr>
              <a:t>وتشمل الخدمات:</a:t>
            </a:r>
            <a:endParaRPr lang="zh-CN" altLang="en-US" sz="1408" b="1" i="0" u="none"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endParaRPr>
          </a:p>
        </p:txBody>
      </p:sp>
      <p:sp>
        <p:nvSpPr>
          <p:cNvPr id="808" name="مستطيل"/>
          <p:cNvSpPr>
            <a:spLocks/>
          </p:cNvSpPr>
          <p:nvPr/>
        </p:nvSpPr>
        <p:spPr>
          <a:xfrm rot="0">
            <a:off x="13632485" y="2078970"/>
            <a:ext cx="1676400" cy="1115149"/>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040"/>
              </a:lnSpc>
              <a:spcBef>
                <a:spcPts val="0"/>
              </a:spcBef>
              <a:spcAft>
                <a:spcPts val="0"/>
              </a:spcAft>
              <a:buNone/>
            </a:pPr>
            <a:r>
              <a:rPr lang="en-US" altLang="zh-CN" sz="178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برنامج </a:t>
            </a:r>
            <a:endParaRPr lang="en-US" altLang="zh-CN" sz="178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r">
              <a:lnSpc>
                <a:spcPts val="3040"/>
              </a:lnSpc>
              <a:spcBef>
                <a:spcPts val="0"/>
              </a:spcBef>
              <a:spcAft>
                <a:spcPts val="0"/>
              </a:spcAft>
              <a:buNone/>
            </a:pPr>
            <a:r>
              <a:rPr lang="en-US" altLang="zh-CN" sz="178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الوسائل البديلة</a:t>
            </a:r>
            <a:endParaRPr lang="en-US" altLang="zh-CN" sz="178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r">
              <a:lnSpc>
                <a:spcPts val="3040"/>
              </a:lnSpc>
              <a:spcBef>
                <a:spcPts val="0"/>
              </a:spcBef>
              <a:spcAft>
                <a:spcPts val="0"/>
              </a:spcAft>
              <a:buNone/>
            </a:pPr>
            <a:endParaRPr lang="zh-CN" altLang="en-US" sz="1787"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809" name="مستطيل"/>
          <p:cNvSpPr>
            <a:spLocks/>
          </p:cNvSpPr>
          <p:nvPr/>
        </p:nvSpPr>
        <p:spPr>
          <a:xfrm rot="0">
            <a:off x="14653728" y="1330846"/>
            <a:ext cx="633866" cy="780942"/>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6281"/>
              </a:lnSpc>
              <a:spcBef>
                <a:spcPts val="0"/>
              </a:spcBef>
              <a:spcAft>
                <a:spcPts val="0"/>
              </a:spcAft>
              <a:buNone/>
            </a:pPr>
            <a:r>
              <a:rPr lang="en-US" altLang="zh-CN" sz="4486" b="0" i="0" u="none" strike="noStrike" kern="1200" cap="none" spc="0" baseline="0">
                <a:solidFill>
                  <a:srgbClr val="FFFFFF"/>
                </a:solidFill>
                <a:latin typeface="Arimo" pitchFamily="0" charset="0"/>
                <a:ea typeface="Arimo" pitchFamily="0" charset="0"/>
                <a:cs typeface="Arimo" pitchFamily="0" charset="0"/>
                <a:sym typeface="Arimo" pitchFamily="0" charset="0"/>
              </a:rPr>
              <a:t>03</a:t>
            </a:r>
            <a:endParaRPr lang="zh-CN" altLang="en-US" sz="4486" b="0" i="0" u="none" strike="noStrike" kern="1200" cap="none" spc="0" baseline="0">
              <a:solidFill>
                <a:srgbClr val="FFFFFF"/>
              </a:solidFill>
              <a:latin typeface="Arimo" pitchFamily="0" charset="0"/>
              <a:ea typeface="Arimo" pitchFamily="0" charset="0"/>
              <a:cs typeface="Arimo" pitchFamily="0" charset="0"/>
              <a:sym typeface="Arimo" pitchFamily="0" charset="0"/>
            </a:endParaRPr>
          </a:p>
        </p:txBody>
      </p:sp>
      <p:grpSp>
        <p:nvGrpSpPr>
          <p:cNvPr id="813" name="تجميع"/>
          <p:cNvGrpSpPr>
            <a:grpSpLocks/>
          </p:cNvGrpSpPr>
          <p:nvPr/>
        </p:nvGrpSpPr>
        <p:grpSpPr>
          <a:xfrm>
            <a:off x="13384079" y="1959416"/>
            <a:ext cx="1903516" cy="143928"/>
            <a:chOff x="13384079" y="1959416"/>
            <a:chExt cx="1903516" cy="143928"/>
          </a:xfrm>
        </p:grpSpPr>
        <p:grpSp>
          <p:nvGrpSpPr>
            <p:cNvPr id="811" name="تجميع"/>
            <p:cNvGrpSpPr>
              <a:grpSpLocks/>
            </p:cNvGrpSpPr>
            <p:nvPr/>
          </p:nvGrpSpPr>
          <p:grpSpPr>
            <a:xfrm>
              <a:off x="13384079" y="1959416"/>
              <a:ext cx="145960" cy="143928"/>
              <a:chOff x="13384079" y="1959416"/>
              <a:chExt cx="145960" cy="143928"/>
            </a:xfrm>
          </p:grpSpPr>
          <p:sp>
            <p:nvSpPr>
              <p:cNvPr id="810" name="曲线"/>
              <p:cNvSpPr>
                <a:spLocks/>
              </p:cNvSpPr>
              <p:nvPr/>
            </p:nvSpPr>
            <p:spPr>
              <a:xfrm rot="0">
                <a:off x="13384079" y="1959416"/>
                <a:ext cx="145960" cy="1439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698" r="5" b="-708"/>
                </a:stretch>
              </a:blipFill>
              <a:ln cmpd="sng" cap="flat">
                <a:noFill/>
                <a:prstDash val="solid"/>
                <a:miter/>
              </a:ln>
            </p:spPr>
          </p:sp>
        </p:grpSp>
        <p:sp>
          <p:nvSpPr>
            <p:cNvPr id="812" name="خط مستقيم"/>
            <p:cNvSpPr>
              <a:spLocks/>
            </p:cNvSpPr>
            <p:nvPr/>
          </p:nvSpPr>
          <p:spPr>
            <a:xfrm flipV="1" rot="0">
              <a:off x="13523127" y="2097463"/>
              <a:ext cx="1764468" cy="0"/>
            </a:xfrm>
            <a:prstGeom prst="line"/>
            <a:noFill/>
            <a:ln w="15723" cmpd="sng" cap="flat">
              <a:solidFill>
                <a:srgbClr val="93C5AD"/>
              </a:solidFill>
              <a:prstDash val="solid"/>
              <a:round/>
            </a:ln>
          </p:spPr>
        </p:sp>
      </p:grpSp>
      <p:grpSp>
        <p:nvGrpSpPr>
          <p:cNvPr id="815" name="تجميع"/>
          <p:cNvGrpSpPr>
            <a:grpSpLocks/>
          </p:cNvGrpSpPr>
          <p:nvPr/>
        </p:nvGrpSpPr>
        <p:grpSpPr>
          <a:xfrm>
            <a:off x="11886100" y="3143706"/>
            <a:ext cx="3824425" cy="2371790"/>
            <a:chOff x="11886100" y="3143706"/>
            <a:chExt cx="3824425" cy="2371790"/>
          </a:xfrm>
        </p:grpSpPr>
        <p:sp>
          <p:nvSpPr>
            <p:cNvPr id="814" name="曲线"/>
            <p:cNvSpPr>
              <a:spLocks/>
            </p:cNvSpPr>
            <p:nvPr/>
          </p:nvSpPr>
          <p:spPr>
            <a:xfrm rot="0">
              <a:off x="11886100" y="3143706"/>
              <a:ext cx="3824425" cy="2371790"/>
            </a:xfrm>
            <a:custGeom>
              <a:gdLst>
                <a:gd name="T1" fmla="*/ 0 w 21600"/>
                <a:gd name="T2" fmla="*/ 0 h 21600"/>
                <a:gd name="T3" fmla="*/ 21600 w 21600"/>
                <a:gd name="T4" fmla="*/ 21600 h 21600"/>
              </a:gdLst>
              <a:rect l="T1" t="T2" r="T3" b="T4"/>
              <a:pathLst>
                <a:path w="21600" h="21600">
                  <a:moveTo>
                    <a:pt x="21599" y="0"/>
                  </a:moveTo>
                  <a:lnTo>
                    <a:pt x="4550" y="0"/>
                  </a:lnTo>
                  <a:cubicBezTo>
                    <a:pt x="2036" y="0"/>
                    <a:pt x="0" y="1706"/>
                    <a:pt x="0" y="3816"/>
                  </a:cubicBezTo>
                  <a:lnTo>
                    <a:pt x="0" y="21600"/>
                  </a:lnTo>
                  <a:lnTo>
                    <a:pt x="17049" y="21600"/>
                  </a:lnTo>
                  <a:cubicBezTo>
                    <a:pt x="19563" y="21600"/>
                    <a:pt x="21600" y="19893"/>
                    <a:pt x="21600" y="17788"/>
                  </a:cubicBezTo>
                  <a:lnTo>
                    <a:pt x="21600" y="0"/>
                  </a:lnTo>
                  <a:close/>
                </a:path>
              </a:pathLst>
            </a:custGeom>
            <a:solidFill>
              <a:srgbClr val="25656F"/>
            </a:solidFill>
            <a:ln cmpd="sng" cap="flat">
              <a:noFill/>
              <a:prstDash val="solid"/>
              <a:miter/>
            </a:ln>
          </p:spPr>
        </p:sp>
      </p:grpSp>
      <p:sp>
        <p:nvSpPr>
          <p:cNvPr id="816" name="مستطيل"/>
          <p:cNvSpPr>
            <a:spLocks/>
          </p:cNvSpPr>
          <p:nvPr/>
        </p:nvSpPr>
        <p:spPr>
          <a:xfrm rot="0">
            <a:off x="13662554" y="3470343"/>
            <a:ext cx="1784174" cy="31571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767"/>
              </a:lnSpc>
              <a:spcBef>
                <a:spcPts val="0"/>
              </a:spcBef>
              <a:spcAft>
                <a:spcPts val="0"/>
              </a:spcAft>
              <a:buNone/>
            </a:pPr>
            <a:r>
              <a:rPr lang="en-US" altLang="zh-CN"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الوساطة</a:t>
            </a:r>
            <a:endParaRPr lang="zh-CN" altLang="en-US"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817" name="مستطيل"/>
          <p:cNvSpPr>
            <a:spLocks/>
          </p:cNvSpPr>
          <p:nvPr/>
        </p:nvSpPr>
        <p:spPr>
          <a:xfrm rot="0">
            <a:off x="12200264" y="3942430"/>
            <a:ext cx="3280690" cy="130993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160"/>
              </a:lnSpc>
              <a:spcBef>
                <a:spcPts val="0"/>
              </a:spcBef>
              <a:spcAft>
                <a:spcPts val="0"/>
              </a:spcAft>
              <a:buNone/>
            </a:pPr>
            <a:r>
              <a:rPr lang="en-US" altLang="zh-CN"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آلي</a:t>
            </a:r>
            <a:r>
              <a:rPr lang="en-US" altLang="zh-CN"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ة يتم من خلالها تقريب وجهات النظر بين الأطراف المتنازعة للوصول لحل جامع بينهما ينهي الخلاف وديا. وذلك عبر وسطاء ومصلحين معتمدين من المركز الوطني للمنشآت العائلية.</a:t>
            </a:r>
            <a:endParaRPr lang="zh-CN" altLang="en-US"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819" name="تجميع"/>
          <p:cNvGrpSpPr>
            <a:grpSpLocks/>
          </p:cNvGrpSpPr>
          <p:nvPr/>
        </p:nvGrpSpPr>
        <p:grpSpPr>
          <a:xfrm>
            <a:off x="12270859" y="3738029"/>
            <a:ext cx="149314" cy="147235"/>
            <a:chOff x="12270859" y="3738029"/>
            <a:chExt cx="149314" cy="147235"/>
          </a:xfrm>
        </p:grpSpPr>
        <p:sp>
          <p:nvSpPr>
            <p:cNvPr id="818" name="曲线"/>
            <p:cNvSpPr>
              <a:spLocks/>
            </p:cNvSpPr>
            <p:nvPr/>
          </p:nvSpPr>
          <p:spPr>
            <a:xfrm rot="0">
              <a:off x="12270859" y="3738029"/>
              <a:ext cx="149314" cy="1472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fillRect t="-698" r="5" b="-708"/>
              </a:stretch>
            </a:blipFill>
            <a:ln cmpd="sng" cap="flat">
              <a:noFill/>
              <a:prstDash val="solid"/>
              <a:miter/>
            </a:ln>
          </p:spPr>
        </p:sp>
      </p:grpSp>
      <p:sp>
        <p:nvSpPr>
          <p:cNvPr id="820" name="خط مستقيم"/>
          <p:cNvSpPr>
            <a:spLocks/>
          </p:cNvSpPr>
          <p:nvPr/>
        </p:nvSpPr>
        <p:spPr>
          <a:xfrm rot="0">
            <a:off x="12413102" y="3879248"/>
            <a:ext cx="3064024" cy="0"/>
          </a:xfrm>
          <a:prstGeom prst="line"/>
          <a:noFill/>
          <a:ln w="9525" cmpd="sng" cap="flat">
            <a:solidFill>
              <a:srgbClr val="93C5AD"/>
            </a:solidFill>
            <a:prstDash val="solid"/>
            <a:round/>
          </a:ln>
        </p:spPr>
      </p:sp>
      <p:grpSp>
        <p:nvGrpSpPr>
          <p:cNvPr id="822" name="تجميع"/>
          <p:cNvGrpSpPr>
            <a:grpSpLocks/>
          </p:cNvGrpSpPr>
          <p:nvPr/>
        </p:nvGrpSpPr>
        <p:grpSpPr>
          <a:xfrm>
            <a:off x="3665806" y="3143706"/>
            <a:ext cx="3824426" cy="2371799"/>
            <a:chOff x="3665806" y="3143706"/>
            <a:chExt cx="3824426" cy="2371799"/>
          </a:xfrm>
        </p:grpSpPr>
        <p:sp>
          <p:nvSpPr>
            <p:cNvPr id="821" name="曲线"/>
            <p:cNvSpPr>
              <a:spLocks/>
            </p:cNvSpPr>
            <p:nvPr/>
          </p:nvSpPr>
          <p:spPr>
            <a:xfrm rot="0">
              <a:off x="3665806" y="3143706"/>
              <a:ext cx="3824426" cy="2371799"/>
            </a:xfrm>
            <a:custGeom>
              <a:gdLst>
                <a:gd name="T1" fmla="*/ 0 w 21600"/>
                <a:gd name="T2" fmla="*/ 0 h 21600"/>
                <a:gd name="T3" fmla="*/ 21600 w 21600"/>
                <a:gd name="T4" fmla="*/ 21600 h 21600"/>
              </a:gdLst>
              <a:rect l="T1" t="T2" r="T3" b="T4"/>
              <a:pathLst>
                <a:path w="21600" h="21600">
                  <a:moveTo>
                    <a:pt x="21599" y="0"/>
                  </a:moveTo>
                  <a:lnTo>
                    <a:pt x="4550" y="0"/>
                  </a:lnTo>
                  <a:cubicBezTo>
                    <a:pt x="2036" y="0"/>
                    <a:pt x="0" y="1705"/>
                    <a:pt x="0" y="3816"/>
                  </a:cubicBezTo>
                  <a:lnTo>
                    <a:pt x="0" y="21600"/>
                  </a:lnTo>
                  <a:lnTo>
                    <a:pt x="17049" y="21600"/>
                  </a:lnTo>
                  <a:cubicBezTo>
                    <a:pt x="19563" y="21600"/>
                    <a:pt x="21600" y="19894"/>
                    <a:pt x="21600" y="17788"/>
                  </a:cubicBezTo>
                  <a:lnTo>
                    <a:pt x="21600" y="0"/>
                  </a:lnTo>
                  <a:close/>
                </a:path>
              </a:pathLst>
            </a:custGeom>
            <a:solidFill>
              <a:srgbClr val="25656F"/>
            </a:solidFill>
            <a:ln cmpd="sng" cap="flat">
              <a:noFill/>
              <a:prstDash val="solid"/>
              <a:miter/>
            </a:ln>
          </p:spPr>
        </p:sp>
      </p:grpSp>
      <p:sp>
        <p:nvSpPr>
          <p:cNvPr id="823" name="مستطيل"/>
          <p:cNvSpPr>
            <a:spLocks/>
          </p:cNvSpPr>
          <p:nvPr/>
        </p:nvSpPr>
        <p:spPr>
          <a:xfrm rot="0">
            <a:off x="3779889" y="3942430"/>
            <a:ext cx="3433832" cy="104323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160"/>
              </a:lnSpc>
              <a:spcBef>
                <a:spcPts val="0"/>
              </a:spcBef>
              <a:spcAft>
                <a:spcPts val="0"/>
              </a:spcAft>
              <a:buNone/>
            </a:pPr>
            <a:r>
              <a:rPr lang="en-US" altLang="zh-CN"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آ</a:t>
            </a:r>
            <a:r>
              <a:rPr lang="en-US" altLang="zh-CN"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لية قضاء خاص يتم من خلالها تعيين محكم يقضي بشأن الخلاف القائم بين الأطراف عبر نظام وإجراءات يتفق عليها الأطراف، وذلك بالتعاون مع مراكز التحكيم السعودية المعتمدة.</a:t>
            </a:r>
            <a:endParaRPr lang="zh-CN" altLang="en-US"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824" name="مستطيل"/>
          <p:cNvSpPr>
            <a:spLocks/>
          </p:cNvSpPr>
          <p:nvPr/>
        </p:nvSpPr>
        <p:spPr>
          <a:xfrm rot="0">
            <a:off x="4016586" y="3501501"/>
            <a:ext cx="3171572" cy="31571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767"/>
              </a:lnSpc>
              <a:spcBef>
                <a:spcPts val="0"/>
              </a:spcBef>
              <a:spcAft>
                <a:spcPts val="0"/>
              </a:spcAft>
              <a:buNone/>
            </a:pPr>
            <a:r>
              <a:rPr lang="en-US" altLang="zh-CN"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التحكيم</a:t>
            </a:r>
            <a:endParaRPr lang="zh-CN" altLang="en-US"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826" name="تجميع"/>
          <p:cNvGrpSpPr>
            <a:grpSpLocks/>
          </p:cNvGrpSpPr>
          <p:nvPr/>
        </p:nvGrpSpPr>
        <p:grpSpPr>
          <a:xfrm>
            <a:off x="4023065" y="3757079"/>
            <a:ext cx="149314" cy="147235"/>
            <a:chOff x="4023065" y="3757079"/>
            <a:chExt cx="149314" cy="147235"/>
          </a:xfrm>
        </p:grpSpPr>
        <p:sp>
          <p:nvSpPr>
            <p:cNvPr id="825" name="曲线"/>
            <p:cNvSpPr>
              <a:spLocks/>
            </p:cNvSpPr>
            <p:nvPr/>
          </p:nvSpPr>
          <p:spPr>
            <a:xfrm rot="0">
              <a:off x="4023065" y="3757079"/>
              <a:ext cx="149314" cy="1472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9"/>
              <a:stretch>
                <a:fillRect t="-698" r="5" b="-708"/>
              </a:stretch>
            </a:blipFill>
            <a:ln cmpd="sng" cap="flat">
              <a:noFill/>
              <a:prstDash val="solid"/>
              <a:miter/>
            </a:ln>
          </p:spPr>
        </p:sp>
      </p:grpSp>
      <p:sp>
        <p:nvSpPr>
          <p:cNvPr id="827" name="خط مستقيم"/>
          <p:cNvSpPr>
            <a:spLocks/>
          </p:cNvSpPr>
          <p:nvPr/>
        </p:nvSpPr>
        <p:spPr>
          <a:xfrm rot="0">
            <a:off x="4165308" y="3899567"/>
            <a:ext cx="3064023" cy="0"/>
          </a:xfrm>
          <a:prstGeom prst="line"/>
          <a:noFill/>
          <a:ln w="9525" cmpd="sng" cap="flat">
            <a:solidFill>
              <a:srgbClr val="93C5AD"/>
            </a:solidFill>
            <a:prstDash val="solid"/>
            <a:round/>
          </a:ln>
        </p:spPr>
      </p:sp>
      <p:grpSp>
        <p:nvGrpSpPr>
          <p:cNvPr id="829" name="تجميع"/>
          <p:cNvGrpSpPr>
            <a:grpSpLocks/>
          </p:cNvGrpSpPr>
          <p:nvPr/>
        </p:nvGrpSpPr>
        <p:grpSpPr>
          <a:xfrm>
            <a:off x="7775953" y="3143706"/>
            <a:ext cx="3824388" cy="2371766"/>
            <a:chOff x="7775953" y="3143706"/>
            <a:chExt cx="3824388" cy="2371766"/>
          </a:xfrm>
        </p:grpSpPr>
        <p:sp>
          <p:nvSpPr>
            <p:cNvPr id="828" name="曲线"/>
            <p:cNvSpPr>
              <a:spLocks/>
            </p:cNvSpPr>
            <p:nvPr/>
          </p:nvSpPr>
          <p:spPr>
            <a:xfrm rot="0">
              <a:off x="7775953" y="3143706"/>
              <a:ext cx="3824388" cy="2371766"/>
            </a:xfrm>
            <a:custGeom>
              <a:gdLst>
                <a:gd name="T1" fmla="*/ 0 w 21600"/>
                <a:gd name="T2" fmla="*/ 0 h 21600"/>
                <a:gd name="T3" fmla="*/ 21600 w 21600"/>
                <a:gd name="T4" fmla="*/ 21600 h 21600"/>
              </a:gdLst>
              <a:rect l="T1" t="T2" r="T3" b="T4"/>
              <a:pathLst>
                <a:path w="21600" h="21600">
                  <a:moveTo>
                    <a:pt x="0" y="21600"/>
                  </a:moveTo>
                  <a:lnTo>
                    <a:pt x="16414" y="21600"/>
                  </a:lnTo>
                  <a:cubicBezTo>
                    <a:pt x="19277" y="21600"/>
                    <a:pt x="21600" y="19547"/>
                    <a:pt x="21600" y="17017"/>
                  </a:cubicBezTo>
                  <a:lnTo>
                    <a:pt x="21600" y="0"/>
                  </a:lnTo>
                  <a:lnTo>
                    <a:pt x="5185" y="0"/>
                  </a:lnTo>
                  <a:cubicBezTo>
                    <a:pt x="2322" y="0"/>
                    <a:pt x="0" y="2052"/>
                    <a:pt x="0" y="4582"/>
                  </a:cubicBezTo>
                  <a:lnTo>
                    <a:pt x="0" y="21600"/>
                  </a:lnTo>
                  <a:close/>
                </a:path>
              </a:pathLst>
            </a:custGeom>
            <a:solidFill>
              <a:srgbClr val="25656F"/>
            </a:solidFill>
            <a:ln cmpd="sng" cap="flat">
              <a:noFill/>
              <a:prstDash val="solid"/>
              <a:miter/>
            </a:ln>
          </p:spPr>
        </p:sp>
      </p:grpSp>
      <p:sp>
        <p:nvSpPr>
          <p:cNvPr id="830" name="مستطيل"/>
          <p:cNvSpPr>
            <a:spLocks/>
          </p:cNvSpPr>
          <p:nvPr/>
        </p:nvSpPr>
        <p:spPr>
          <a:xfrm rot="0">
            <a:off x="7939195" y="3923380"/>
            <a:ext cx="3493072" cy="1204106"/>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444"/>
              </a:lnSpc>
              <a:spcBef>
                <a:spcPts val="0"/>
              </a:spcBef>
              <a:spcAft>
                <a:spcPts val="0"/>
              </a:spcAft>
              <a:buNone/>
            </a:pPr>
            <a:r>
              <a:rPr lang="en-US" altLang="zh-CN" sz="143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مسار مشابه لمسار الوساطة، بيد أن الأطراف المتنازعة تقوم بتثبيت اتفاقها عبر وثيقة صلح نهائية وملزمة وذلك بالتعاون مع مركز المصالحة التابع لوزارة العدل.</a:t>
            </a:r>
            <a:endParaRPr lang="zh-CN" altLang="en-US" sz="143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831" name="مستطيل"/>
          <p:cNvSpPr>
            <a:spLocks/>
          </p:cNvSpPr>
          <p:nvPr/>
        </p:nvSpPr>
        <p:spPr>
          <a:xfrm rot="0">
            <a:off x="8110039" y="3471635"/>
            <a:ext cx="3294734" cy="31571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767"/>
              </a:lnSpc>
              <a:spcBef>
                <a:spcPts val="0"/>
              </a:spcBef>
              <a:spcAft>
                <a:spcPts val="0"/>
              </a:spcAft>
              <a:buNone/>
            </a:pPr>
            <a:r>
              <a:rPr lang="en-US" altLang="zh-CN"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المصالحة</a:t>
            </a:r>
            <a:endParaRPr lang="zh-CN" altLang="en-US"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833" name="تجميع"/>
          <p:cNvGrpSpPr>
            <a:grpSpLocks/>
          </p:cNvGrpSpPr>
          <p:nvPr/>
        </p:nvGrpSpPr>
        <p:grpSpPr>
          <a:xfrm>
            <a:off x="8226001" y="3757079"/>
            <a:ext cx="149314" cy="147235"/>
            <a:chOff x="8226001" y="3757079"/>
            <a:chExt cx="149314" cy="147235"/>
          </a:xfrm>
        </p:grpSpPr>
        <p:sp>
          <p:nvSpPr>
            <p:cNvPr id="832" name="曲线"/>
            <p:cNvSpPr>
              <a:spLocks/>
            </p:cNvSpPr>
            <p:nvPr/>
          </p:nvSpPr>
          <p:spPr>
            <a:xfrm rot="0">
              <a:off x="8226001" y="3757079"/>
              <a:ext cx="149314" cy="1472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0"/>
              <a:stretch>
                <a:fillRect t="-698" r="5" b="-708"/>
              </a:stretch>
            </a:blipFill>
            <a:ln cmpd="sng" cap="flat">
              <a:noFill/>
              <a:prstDash val="solid"/>
              <a:miter/>
            </a:ln>
          </p:spPr>
        </p:sp>
      </p:grpSp>
      <p:sp>
        <p:nvSpPr>
          <p:cNvPr id="834" name="خط مستقيم"/>
          <p:cNvSpPr>
            <a:spLocks/>
          </p:cNvSpPr>
          <p:nvPr/>
        </p:nvSpPr>
        <p:spPr>
          <a:xfrm rot="0">
            <a:off x="8368245" y="3898298"/>
            <a:ext cx="3064023" cy="0"/>
          </a:xfrm>
          <a:prstGeom prst="line"/>
          <a:noFill/>
          <a:ln w="9525" cmpd="sng" cap="flat">
            <a:solidFill>
              <a:srgbClr val="93C5AD"/>
            </a:solidFill>
            <a:prstDash val="solid"/>
            <a:round/>
          </a:ln>
        </p:spPr>
      </p:sp>
      <p:grpSp>
        <p:nvGrpSpPr>
          <p:cNvPr id="836" name="تجميع"/>
          <p:cNvGrpSpPr>
            <a:grpSpLocks/>
          </p:cNvGrpSpPr>
          <p:nvPr/>
        </p:nvGrpSpPr>
        <p:grpSpPr>
          <a:xfrm>
            <a:off x="9900283" y="5677411"/>
            <a:ext cx="3824385" cy="2371775"/>
            <a:chOff x="9900283" y="5677411"/>
            <a:chExt cx="3824385" cy="2371775"/>
          </a:xfrm>
        </p:grpSpPr>
        <p:sp>
          <p:nvSpPr>
            <p:cNvPr id="835" name="曲线"/>
            <p:cNvSpPr>
              <a:spLocks/>
            </p:cNvSpPr>
            <p:nvPr/>
          </p:nvSpPr>
          <p:spPr>
            <a:xfrm rot="0">
              <a:off x="9900283" y="5677411"/>
              <a:ext cx="3824385" cy="2371775"/>
            </a:xfrm>
            <a:custGeom>
              <a:gdLst>
                <a:gd name="T1" fmla="*/ 0 w 21600"/>
                <a:gd name="T2" fmla="*/ 0 h 21600"/>
                <a:gd name="T3" fmla="*/ 21600 w 21600"/>
                <a:gd name="T4" fmla="*/ 21600 h 21600"/>
              </a:gdLst>
              <a:rect l="T1" t="T2" r="T3" b="T4"/>
              <a:pathLst>
                <a:path w="21600" h="21600">
                  <a:moveTo>
                    <a:pt x="0" y="0"/>
                  </a:moveTo>
                  <a:lnTo>
                    <a:pt x="17049" y="0"/>
                  </a:lnTo>
                  <a:cubicBezTo>
                    <a:pt x="19563" y="0"/>
                    <a:pt x="21600" y="1706"/>
                    <a:pt x="21600" y="3812"/>
                  </a:cubicBezTo>
                  <a:lnTo>
                    <a:pt x="21600" y="21600"/>
                  </a:lnTo>
                  <a:lnTo>
                    <a:pt x="4555" y="21600"/>
                  </a:lnTo>
                  <a:cubicBezTo>
                    <a:pt x="2041" y="21600"/>
                    <a:pt x="5" y="19893"/>
                    <a:pt x="5" y="17787"/>
                  </a:cubicBezTo>
                  <a:lnTo>
                    <a:pt x="5" y="0"/>
                  </a:lnTo>
                  <a:close/>
                </a:path>
              </a:pathLst>
            </a:custGeom>
            <a:solidFill>
              <a:srgbClr val="928050"/>
            </a:solidFill>
            <a:ln cmpd="sng" cap="flat">
              <a:noFill/>
              <a:prstDash val="solid"/>
              <a:miter/>
            </a:ln>
          </p:spPr>
        </p:sp>
      </p:grpSp>
      <p:sp>
        <p:nvSpPr>
          <p:cNvPr id="837" name="مستطيل"/>
          <p:cNvSpPr>
            <a:spLocks/>
          </p:cNvSpPr>
          <p:nvPr/>
        </p:nvSpPr>
        <p:spPr>
          <a:xfrm rot="0">
            <a:off x="10515576" y="5979229"/>
            <a:ext cx="3027680" cy="38905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465"/>
              </a:lnSpc>
              <a:spcBef>
                <a:spcPts val="0"/>
              </a:spcBef>
              <a:spcAft>
                <a:spcPts val="0"/>
              </a:spcAft>
              <a:buNone/>
            </a:pPr>
            <a:r>
              <a:rPr lang="en-US" altLang="zh-CN"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أمانة السر</a:t>
            </a:r>
            <a:endParaRPr lang="zh-CN" altLang="en-US"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839" name="تجميع"/>
          <p:cNvGrpSpPr>
            <a:grpSpLocks/>
          </p:cNvGrpSpPr>
          <p:nvPr/>
        </p:nvGrpSpPr>
        <p:grpSpPr>
          <a:xfrm>
            <a:off x="10376850" y="6288482"/>
            <a:ext cx="149314" cy="147235"/>
            <a:chOff x="10376850" y="6288482"/>
            <a:chExt cx="149314" cy="147235"/>
          </a:xfrm>
        </p:grpSpPr>
        <p:sp>
          <p:nvSpPr>
            <p:cNvPr id="838" name="曲线"/>
            <p:cNvSpPr>
              <a:spLocks/>
            </p:cNvSpPr>
            <p:nvPr/>
          </p:nvSpPr>
          <p:spPr>
            <a:xfrm rot="0">
              <a:off x="10376850" y="6288482"/>
              <a:ext cx="149314" cy="1472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1"/>
              <a:stretch>
                <a:fillRect t="-698" r="5" b="-708"/>
              </a:stretch>
            </a:blipFill>
            <a:ln cmpd="sng" cap="flat">
              <a:noFill/>
              <a:prstDash val="solid"/>
              <a:miter/>
            </a:ln>
          </p:spPr>
        </p:sp>
      </p:grpSp>
      <p:sp>
        <p:nvSpPr>
          <p:cNvPr id="840" name="خط مستقيم"/>
          <p:cNvSpPr>
            <a:spLocks/>
          </p:cNvSpPr>
          <p:nvPr/>
        </p:nvSpPr>
        <p:spPr>
          <a:xfrm rot="0">
            <a:off x="10519093" y="6429701"/>
            <a:ext cx="3064024" cy="0"/>
          </a:xfrm>
          <a:prstGeom prst="line"/>
          <a:noFill/>
          <a:ln w="9525" cmpd="sng" cap="flat">
            <a:solidFill>
              <a:srgbClr val="93C5AD"/>
            </a:solidFill>
            <a:prstDash val="solid"/>
            <a:round/>
          </a:ln>
        </p:spPr>
      </p:sp>
      <p:sp>
        <p:nvSpPr>
          <p:cNvPr id="841" name="مستطيل"/>
          <p:cNvSpPr>
            <a:spLocks/>
          </p:cNvSpPr>
          <p:nvPr/>
        </p:nvSpPr>
        <p:spPr>
          <a:xfrm rot="0">
            <a:off x="10028396" y="6432932"/>
            <a:ext cx="3558163" cy="119193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414"/>
              </a:lnSpc>
              <a:spcBef>
                <a:spcPts val="0"/>
              </a:spcBef>
              <a:spcAft>
                <a:spcPts val="0"/>
              </a:spcAft>
              <a:buNone/>
            </a:pPr>
            <a:r>
              <a:rPr lang="en-US" altLang="zh-CN"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خ</a:t>
            </a:r>
            <a:r>
              <a:rPr lang="en-US" altLang="zh-CN"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دمة مساندة تُقدم للنزاعات المنظورة، حيث يقوم البرنامج من خلالها بتهيئة المكان والتواصل المناسبين بين الأطراف وناظري المنازعة لتسهيل الإجراءات.</a:t>
            </a:r>
            <a:endParaRPr lang="zh-CN" altLang="en-US"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843" name="تجميع"/>
          <p:cNvGrpSpPr>
            <a:grpSpLocks/>
          </p:cNvGrpSpPr>
          <p:nvPr/>
        </p:nvGrpSpPr>
        <p:grpSpPr>
          <a:xfrm>
            <a:off x="5790136" y="5677411"/>
            <a:ext cx="3824384" cy="2371772"/>
            <a:chOff x="5790136" y="5677411"/>
            <a:chExt cx="3824384" cy="2371772"/>
          </a:xfrm>
        </p:grpSpPr>
        <p:sp>
          <p:nvSpPr>
            <p:cNvPr id="842" name="曲线"/>
            <p:cNvSpPr>
              <a:spLocks/>
            </p:cNvSpPr>
            <p:nvPr/>
          </p:nvSpPr>
          <p:spPr>
            <a:xfrm rot="0">
              <a:off x="5790136" y="5677411"/>
              <a:ext cx="3824384" cy="2371772"/>
            </a:xfrm>
            <a:custGeom>
              <a:gdLst>
                <a:gd name="T1" fmla="*/ 0 w 21600"/>
                <a:gd name="T2" fmla="*/ 0 h 21600"/>
                <a:gd name="T3" fmla="*/ 21600 w 21600"/>
                <a:gd name="T4" fmla="*/ 21600 h 21600"/>
              </a:gdLst>
              <a:rect l="T1" t="T2" r="T3" b="T4"/>
              <a:pathLst>
                <a:path w="21600" h="21600">
                  <a:moveTo>
                    <a:pt x="21594" y="21600"/>
                  </a:moveTo>
                  <a:lnTo>
                    <a:pt x="5185" y="21600"/>
                  </a:lnTo>
                  <a:cubicBezTo>
                    <a:pt x="2322" y="21600"/>
                    <a:pt x="0" y="19547"/>
                    <a:pt x="0" y="17017"/>
                  </a:cubicBezTo>
                  <a:lnTo>
                    <a:pt x="0" y="0"/>
                  </a:lnTo>
                  <a:lnTo>
                    <a:pt x="16414" y="0"/>
                  </a:lnTo>
                  <a:cubicBezTo>
                    <a:pt x="19277" y="0"/>
                    <a:pt x="21600" y="2052"/>
                    <a:pt x="21600" y="4582"/>
                  </a:cubicBezTo>
                  <a:lnTo>
                    <a:pt x="21600" y="21600"/>
                  </a:lnTo>
                  <a:close/>
                </a:path>
              </a:pathLst>
            </a:custGeom>
            <a:solidFill>
              <a:srgbClr val="928050"/>
            </a:solidFill>
            <a:ln cmpd="sng" cap="flat">
              <a:noFill/>
              <a:prstDash val="solid"/>
              <a:miter/>
            </a:ln>
          </p:spPr>
        </p:sp>
      </p:grpSp>
      <p:sp>
        <p:nvSpPr>
          <p:cNvPr id="844" name="مستطيل"/>
          <p:cNvSpPr>
            <a:spLocks/>
          </p:cNvSpPr>
          <p:nvPr/>
        </p:nvSpPr>
        <p:spPr>
          <a:xfrm rot="0">
            <a:off x="6880401" y="5991225"/>
            <a:ext cx="2584111" cy="389059"/>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465"/>
              </a:lnSpc>
              <a:spcBef>
                <a:spcPts val="0"/>
              </a:spcBef>
              <a:spcAft>
                <a:spcPts val="0"/>
              </a:spcAft>
              <a:buNone/>
            </a:pPr>
            <a:r>
              <a:rPr lang="en-US" altLang="zh-CN"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وثائق تسوية المنازعات</a:t>
            </a:r>
            <a:endParaRPr lang="zh-CN" altLang="en-US" sz="162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845" name="مستطيل"/>
          <p:cNvSpPr>
            <a:spLocks/>
          </p:cNvSpPr>
          <p:nvPr/>
        </p:nvSpPr>
        <p:spPr>
          <a:xfrm rot="0">
            <a:off x="5880548" y="6447904"/>
            <a:ext cx="3597315" cy="58233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414"/>
              </a:lnSpc>
              <a:spcBef>
                <a:spcPts val="0"/>
              </a:spcBef>
              <a:spcAft>
                <a:spcPts val="0"/>
              </a:spcAft>
              <a:buNone/>
            </a:pPr>
            <a:r>
              <a:rPr lang="en-US" altLang="zh-CN"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تقديم استشارات متخصصة لإعداد وتوثيق اتفاقيات تسوية قابلة للتنفيذ نظامياً.</a:t>
            </a:r>
            <a:endParaRPr lang="zh-CN" altLang="en-US" sz="127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847" name="تجميع"/>
          <p:cNvGrpSpPr>
            <a:grpSpLocks/>
          </p:cNvGrpSpPr>
          <p:nvPr/>
        </p:nvGrpSpPr>
        <p:grpSpPr>
          <a:xfrm>
            <a:off x="6278285" y="6288990"/>
            <a:ext cx="149314" cy="147235"/>
            <a:chOff x="6278285" y="6288990"/>
            <a:chExt cx="149314" cy="147235"/>
          </a:xfrm>
        </p:grpSpPr>
        <p:sp>
          <p:nvSpPr>
            <p:cNvPr id="846" name="曲线"/>
            <p:cNvSpPr>
              <a:spLocks/>
            </p:cNvSpPr>
            <p:nvPr/>
          </p:nvSpPr>
          <p:spPr>
            <a:xfrm rot="0">
              <a:off x="6278285" y="6288990"/>
              <a:ext cx="149314" cy="1472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2"/>
              <a:stretch>
                <a:fillRect t="-698" r="5" b="-708"/>
              </a:stretch>
            </a:blipFill>
            <a:ln cmpd="sng" cap="flat">
              <a:noFill/>
              <a:prstDash val="solid"/>
              <a:miter/>
            </a:ln>
          </p:spPr>
        </p:sp>
      </p:grpSp>
      <p:sp>
        <p:nvSpPr>
          <p:cNvPr id="848" name="خط مستقيم"/>
          <p:cNvSpPr>
            <a:spLocks/>
          </p:cNvSpPr>
          <p:nvPr/>
        </p:nvSpPr>
        <p:spPr>
          <a:xfrm rot="0">
            <a:off x="6420527" y="6430209"/>
            <a:ext cx="3064023" cy="0"/>
          </a:xfrm>
          <a:prstGeom prst="line"/>
          <a:noFill/>
          <a:ln w="9525" cmpd="sng" cap="flat">
            <a:solidFill>
              <a:srgbClr val="93C5AD"/>
            </a:solidFill>
            <a:prstDash val="solid"/>
            <a:round/>
          </a:ln>
        </p:spPr>
      </p:sp>
      <p:grpSp>
        <p:nvGrpSpPr>
          <p:cNvPr id="850" name="تجميع"/>
          <p:cNvGrpSpPr>
            <a:grpSpLocks/>
          </p:cNvGrpSpPr>
          <p:nvPr/>
        </p:nvGrpSpPr>
        <p:grpSpPr>
          <a:xfrm>
            <a:off x="4238354" y="8511929"/>
            <a:ext cx="10202861" cy="721965"/>
            <a:chOff x="4238354" y="8511929"/>
            <a:chExt cx="10202861" cy="721965"/>
          </a:xfrm>
        </p:grpSpPr>
        <p:sp>
          <p:nvSpPr>
            <p:cNvPr id="849" name="曲线"/>
            <p:cNvSpPr>
              <a:spLocks/>
            </p:cNvSpPr>
            <p:nvPr/>
          </p:nvSpPr>
          <p:spPr>
            <a:xfrm rot="0">
              <a:off x="4238354" y="8511929"/>
              <a:ext cx="10202861" cy="721965"/>
            </a:xfrm>
            <a:custGeom>
              <a:gdLst>
                <a:gd name="T1" fmla="*/ 0 w 21600"/>
                <a:gd name="T2" fmla="*/ 0 h 21600"/>
                <a:gd name="T3" fmla="*/ 21600 w 21600"/>
                <a:gd name="T4" fmla="*/ 21600 h 21600"/>
              </a:gdLst>
              <a:rect l="T1" t="T2" r="T3" b="T4"/>
              <a:pathLst>
                <a:path w="21600" h="21600">
                  <a:moveTo>
                    <a:pt x="827" y="0"/>
                  </a:moveTo>
                  <a:lnTo>
                    <a:pt x="21584" y="0"/>
                  </a:lnTo>
                  <a:cubicBezTo>
                    <a:pt x="21593" y="0"/>
                    <a:pt x="21600" y="30"/>
                    <a:pt x="21600" y="66"/>
                  </a:cubicBezTo>
                  <a:lnTo>
                    <a:pt x="21600" y="17955"/>
                  </a:lnTo>
                  <a:lnTo>
                    <a:pt x="21584" y="17955"/>
                  </a:lnTo>
                  <a:lnTo>
                    <a:pt x="21600" y="17955"/>
                  </a:lnTo>
                  <a:cubicBezTo>
                    <a:pt x="21600" y="19968"/>
                    <a:pt x="21229" y="21600"/>
                    <a:pt x="20772" y="21600"/>
                  </a:cubicBezTo>
                  <a:lnTo>
                    <a:pt x="20772" y="21533"/>
                  </a:lnTo>
                  <a:lnTo>
                    <a:pt x="20772" y="21600"/>
                  </a:lnTo>
                  <a:lnTo>
                    <a:pt x="15" y="21600"/>
                  </a:lnTo>
                  <a:cubicBezTo>
                    <a:pt x="6" y="21600"/>
                    <a:pt x="0" y="21569"/>
                    <a:pt x="0" y="21533"/>
                  </a:cubicBezTo>
                  <a:lnTo>
                    <a:pt x="0" y="3644"/>
                  </a:lnTo>
                  <a:lnTo>
                    <a:pt x="15" y="3644"/>
                  </a:lnTo>
                  <a:lnTo>
                    <a:pt x="0" y="3644"/>
                  </a:lnTo>
                  <a:cubicBezTo>
                    <a:pt x="0" y="1631"/>
                    <a:pt x="370" y="0"/>
                    <a:pt x="827" y="0"/>
                  </a:cubicBezTo>
                  <a:cubicBezTo>
                    <a:pt x="830" y="0"/>
                    <a:pt x="833" y="3"/>
                    <a:pt x="836" y="10"/>
                  </a:cubicBezTo>
                  <a:lnTo>
                    <a:pt x="827" y="66"/>
                  </a:lnTo>
                  <a:lnTo>
                    <a:pt x="827" y="0"/>
                  </a:lnTo>
                </a:path>
                <a:path w="21600" h="21600">
                  <a:moveTo>
                    <a:pt x="827" y="134"/>
                  </a:moveTo>
                  <a:cubicBezTo>
                    <a:pt x="824" y="134"/>
                    <a:pt x="822" y="130"/>
                    <a:pt x="819" y="123"/>
                  </a:cubicBezTo>
                  <a:lnTo>
                    <a:pt x="827" y="67"/>
                  </a:lnTo>
                  <a:lnTo>
                    <a:pt x="827" y="134"/>
                  </a:lnTo>
                  <a:cubicBezTo>
                    <a:pt x="387" y="134"/>
                    <a:pt x="30" y="1706"/>
                    <a:pt x="30" y="3645"/>
                  </a:cubicBezTo>
                  <a:lnTo>
                    <a:pt x="30" y="21533"/>
                  </a:lnTo>
                  <a:lnTo>
                    <a:pt x="15" y="21533"/>
                  </a:lnTo>
                  <a:lnTo>
                    <a:pt x="15" y="21466"/>
                  </a:lnTo>
                  <a:lnTo>
                    <a:pt x="20772" y="21466"/>
                  </a:lnTo>
                  <a:cubicBezTo>
                    <a:pt x="21212" y="21466"/>
                    <a:pt x="21569" y="19893"/>
                    <a:pt x="21569" y="17955"/>
                  </a:cubicBezTo>
                  <a:lnTo>
                    <a:pt x="21569" y="66"/>
                  </a:lnTo>
                  <a:lnTo>
                    <a:pt x="21584" y="66"/>
                  </a:lnTo>
                  <a:lnTo>
                    <a:pt x="21584" y="134"/>
                  </a:lnTo>
                  <a:lnTo>
                    <a:pt x="827" y="134"/>
                  </a:lnTo>
                  <a:close/>
                </a:path>
              </a:pathLst>
            </a:custGeom>
            <a:solidFill>
              <a:srgbClr val="938050"/>
            </a:solidFill>
            <a:ln w="190500" cmpd="sng" cap="sq">
              <a:solidFill>
                <a:srgbClr val="042A3B"/>
              </a:solidFill>
              <a:prstDash val="solid"/>
              <a:miter/>
            </a:ln>
          </p:spPr>
        </p:sp>
      </p:grpSp>
      <p:sp>
        <p:nvSpPr>
          <p:cNvPr id="851" name="曲线"/>
          <p:cNvSpPr>
            <a:spLocks/>
          </p:cNvSpPr>
          <p:nvPr/>
        </p:nvSpPr>
        <p:spPr>
          <a:xfrm flipH="1" rot="-10800000">
            <a:off x="12351784" y="8508675"/>
            <a:ext cx="2914677" cy="725223"/>
          </a:xfrm>
          <a:custGeom>
            <a:gdLst>
              <a:gd name="T1" fmla="*/ 0 w 21600"/>
              <a:gd name="T2" fmla="*/ 0 h 21600"/>
              <a:gd name="T3" fmla="*/ 21600 w 21600"/>
              <a:gd name="T4" fmla="*/ 21600 h 21600"/>
            </a:gdLst>
            <a:rect l="T1" t="T2" r="T3" b="T4"/>
            <a:pathLst>
              <a:path w="21600" h="21600">
                <a:moveTo>
                  <a:pt x="21599" y="0"/>
                </a:moveTo>
                <a:lnTo>
                  <a:pt x="0" y="0"/>
                </a:lnTo>
                <a:lnTo>
                  <a:pt x="0" y="21600"/>
                </a:lnTo>
                <a:lnTo>
                  <a:pt x="21599" y="21600"/>
                </a:lnTo>
                <a:lnTo>
                  <a:pt x="21599" y="0"/>
                </a:lnTo>
                <a:close/>
              </a:path>
            </a:pathLst>
          </a:custGeom>
          <a:noFill/>
          <a:ln cmpd="sng" cap="flat">
            <a:noFill/>
            <a:prstDash val="solid"/>
            <a:miter/>
          </a:ln>
        </p:spPr>
      </p:sp>
      <p:sp>
        <p:nvSpPr>
          <p:cNvPr id="852" name="مستطيل"/>
          <p:cNvSpPr>
            <a:spLocks/>
          </p:cNvSpPr>
          <p:nvPr/>
        </p:nvSpPr>
        <p:spPr>
          <a:xfrm rot="0">
            <a:off x="5663925" y="8619404"/>
            <a:ext cx="2158051" cy="418296"/>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879"/>
              </a:lnSpc>
              <a:spcBef>
                <a:spcPts val="0"/>
              </a:spcBef>
              <a:spcAft>
                <a:spcPts val="0"/>
              </a:spcAft>
              <a:buNone/>
            </a:pPr>
            <a:r>
              <a:rPr lang="en-US" altLang="zh-CN" sz="1771"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adr</a:t>
            </a:r>
            <a:r>
              <a:rPr lang="en-US" altLang="zh-CN" sz="1771"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@ncfb.org.sa</a:t>
            </a:r>
            <a:endParaRPr lang="zh-CN" altLang="en-US" sz="1771"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endParaRPr>
          </a:p>
        </p:txBody>
      </p:sp>
      <p:sp>
        <p:nvSpPr>
          <p:cNvPr id="853" name="مستطيل"/>
          <p:cNvSpPr>
            <a:spLocks/>
          </p:cNvSpPr>
          <p:nvPr/>
        </p:nvSpPr>
        <p:spPr>
          <a:xfrm rot="0">
            <a:off x="12581011" y="8755596"/>
            <a:ext cx="2251766" cy="256650"/>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126"/>
              </a:lnSpc>
              <a:spcBef>
                <a:spcPts val="0"/>
              </a:spcBef>
              <a:spcAft>
                <a:spcPts val="0"/>
              </a:spcAft>
              <a:buNone/>
            </a:pPr>
            <a:r>
              <a:rPr lang="en-US" altLang="zh-CN" sz="1771"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للاستفادة من البرامج</a:t>
            </a:r>
            <a:endParaRPr lang="zh-CN" altLang="en-US" sz="1771"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grpSp>
        <p:nvGrpSpPr>
          <p:cNvPr id="855" name="تجميع"/>
          <p:cNvGrpSpPr>
            <a:grpSpLocks/>
          </p:cNvGrpSpPr>
          <p:nvPr/>
        </p:nvGrpSpPr>
        <p:grpSpPr>
          <a:xfrm rot="10794960">
            <a:off x="12154644" y="8377332"/>
            <a:ext cx="2371154" cy="6029"/>
            <a:chOff x="12154644" y="8377332"/>
            <a:chExt cx="2371154" cy="6029"/>
          </a:xfrm>
        </p:grpSpPr>
        <p:sp>
          <p:nvSpPr>
            <p:cNvPr id="854" name="曲线"/>
            <p:cNvSpPr>
              <a:spLocks/>
            </p:cNvSpPr>
            <p:nvPr/>
          </p:nvSpPr>
          <p:spPr>
            <a:xfrm rot="0">
              <a:off x="12154644" y="8377332"/>
              <a:ext cx="2371154" cy="6029"/>
            </a:xfrm>
            <a:custGeom>
              <a:gdLst>
                <a:gd name="T1" fmla="*/ 0 w 21600"/>
                <a:gd name="T2" fmla="*/ 0 h 21600"/>
                <a:gd name="T3" fmla="*/ 21600 w 21600"/>
                <a:gd name="T4" fmla="*/ 21600 h 21600"/>
              </a:gdLst>
              <a:rect l="T1" t="T2" r="T3" b="T4"/>
              <a:pathLst>
                <a:path w="21600" h="21600">
                  <a:moveTo>
                    <a:pt x="27" y="0"/>
                  </a:moveTo>
                  <a:lnTo>
                    <a:pt x="21572" y="0"/>
                  </a:lnTo>
                  <a:cubicBezTo>
                    <a:pt x="21587" y="0"/>
                    <a:pt x="21600" y="4752"/>
                    <a:pt x="21600" y="10798"/>
                  </a:cubicBezTo>
                  <a:cubicBezTo>
                    <a:pt x="21600" y="16847"/>
                    <a:pt x="21587" y="21600"/>
                    <a:pt x="21572" y="21600"/>
                  </a:cubicBezTo>
                  <a:lnTo>
                    <a:pt x="27" y="21600"/>
                  </a:lnTo>
                  <a:cubicBezTo>
                    <a:pt x="12" y="21600"/>
                    <a:pt x="0" y="16847"/>
                    <a:pt x="0" y="10798"/>
                  </a:cubicBezTo>
                  <a:cubicBezTo>
                    <a:pt x="0" y="4752"/>
                    <a:pt x="12" y="0"/>
                    <a:pt x="27" y="0"/>
                  </a:cubicBezTo>
                  <a:close/>
                </a:path>
              </a:pathLst>
            </a:custGeom>
            <a:solidFill>
              <a:srgbClr val="FFFFFF"/>
            </a:solidFill>
            <a:ln cmpd="sng" cap="flat">
              <a:noFill/>
              <a:prstDash val="solid"/>
              <a:miter/>
            </a:ln>
          </p:spPr>
        </p:sp>
      </p:grpSp>
      <p:sp>
        <p:nvSpPr>
          <p:cNvPr id="856" name="مستطيل"/>
          <p:cNvSpPr>
            <a:spLocks/>
          </p:cNvSpPr>
          <p:nvPr/>
        </p:nvSpPr>
        <p:spPr>
          <a:xfrm rot="0">
            <a:off x="9641466" y="8614333"/>
            <a:ext cx="1339212" cy="42755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879"/>
              </a:lnSpc>
              <a:spcBef>
                <a:spcPts val="0"/>
              </a:spcBef>
              <a:spcAft>
                <a:spcPts val="0"/>
              </a:spcAft>
              <a:buNone/>
            </a:pPr>
            <a:r>
              <a:rPr lang="en-US" altLang="zh-CN" sz="1771"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rPr>
              <a:t>0112182294</a:t>
            </a:r>
            <a:endParaRPr lang="zh-CN" altLang="en-US" sz="1771" b="0" i="0" u="none" strike="noStrike" kern="1200" cap="none" spc="0" baseline="0">
              <a:solidFill>
                <a:srgbClr val="042A3B"/>
              </a:solidFill>
              <a:latin typeface="Alexandria" pitchFamily="0" charset="0"/>
              <a:ea typeface="Alexandria" pitchFamily="0" charset="0"/>
              <a:cs typeface="Alexandria" pitchFamily="0" charset="0"/>
              <a:sym typeface="Alexandria" pitchFamily="0" charset="0"/>
            </a:endParaRPr>
          </a:p>
        </p:txBody>
      </p:sp>
      <p:sp>
        <p:nvSpPr>
          <p:cNvPr id="857" name="曲线" descr="هاتف بمكبر صوت مع تعبئة خالصة"/>
          <p:cNvSpPr>
            <a:spLocks/>
          </p:cNvSpPr>
          <p:nvPr/>
        </p:nvSpPr>
        <p:spPr>
          <a:xfrm rot="0">
            <a:off x="9190777" y="8677321"/>
            <a:ext cx="450688" cy="4506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858" name="曲线" descr="ظرف مع تعبئة خالصة"/>
          <p:cNvSpPr>
            <a:spLocks/>
          </p:cNvSpPr>
          <p:nvPr/>
        </p:nvSpPr>
        <p:spPr>
          <a:xfrm rot="0">
            <a:off x="5119846" y="8688800"/>
            <a:ext cx="450688" cy="450688"/>
          </a:xfrm>
          <a:custGeom>
            <a:gdLst>
              <a:gd name="T1" fmla="*/ 0 w 21600"/>
              <a:gd name="T2" fmla="*/ 0 h 21600"/>
              <a:gd name="T3" fmla="*/ 21600 w 21600"/>
              <a:gd name="T4" fmla="*/ 21600 h 21600"/>
            </a:gdLst>
            <a:rect l="T1" t="T2" r="T3" b="T4"/>
            <a:pathLst>
              <a:path w="21600" h="21600">
                <a:moveTo>
                  <a:pt x="0" y="0"/>
                </a:moveTo>
                <a:lnTo>
                  <a:pt x="21599" y="0"/>
                </a:lnTo>
                <a:lnTo>
                  <a:pt x="21599" y="21599"/>
                </a:lnTo>
                <a:lnTo>
                  <a:pt x="0" y="21599"/>
                </a:lnTo>
                <a:lnTo>
                  <a:pt x="0" y="0"/>
                </a:lnTo>
                <a:close/>
              </a:path>
            </a:pathLst>
          </a:custGeom>
          <a:noFill/>
          <a:ln cmpd="sng" cap="flat">
            <a:noFill/>
            <a:prstDash val="solid"/>
            <a:miter/>
          </a:ln>
        </p:spPr>
      </p:sp>
      <p:sp>
        <p:nvSpPr>
          <p:cNvPr id="859" name="مستطيل"/>
          <p:cNvSpPr>
            <a:spLocks/>
          </p:cNvSpPr>
          <p:nvPr/>
        </p:nvSpPr>
        <p:spPr>
          <a:xfrm rot="0">
            <a:off x="1422584" y="234623"/>
            <a:ext cx="1104305"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خدماتنا</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1212008170"/>
      </p:ext>
    </p:extLst>
  </p:cSld>
  <p:clrMapOvr>
    <a:masterClrMapping/>
  </p:clrMapOvr>
</p:sld>
</file>

<file path=ppt/slides/slide1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868" name="تجميع"/>
          <p:cNvGrpSpPr>
            <a:grpSpLocks/>
          </p:cNvGrpSpPr>
          <p:nvPr/>
        </p:nvGrpSpPr>
        <p:grpSpPr>
          <a:xfrm>
            <a:off x="2230242" y="1448257"/>
            <a:ext cx="6189538" cy="7590204"/>
            <a:chOff x="2230242" y="1448257"/>
            <a:chExt cx="6189538" cy="7590204"/>
          </a:xfrm>
        </p:grpSpPr>
        <p:sp>
          <p:nvSpPr>
            <p:cNvPr id="866" name="曲线"/>
            <p:cNvSpPr>
              <a:spLocks/>
            </p:cNvSpPr>
            <p:nvPr/>
          </p:nvSpPr>
          <p:spPr>
            <a:xfrm rot="0">
              <a:off x="2230242" y="6413419"/>
              <a:ext cx="6189538" cy="262504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867" name="曲线"/>
            <p:cNvSpPr>
              <a:spLocks/>
            </p:cNvSpPr>
            <p:nvPr/>
          </p:nvSpPr>
          <p:spPr>
            <a:xfrm rot="0">
              <a:off x="3662652" y="1448257"/>
              <a:ext cx="4757128" cy="643218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grpSp>
        <p:nvGrpSpPr>
          <p:cNvPr id="870" name="تجميع"/>
          <p:cNvGrpSpPr>
            <a:grpSpLocks/>
          </p:cNvGrpSpPr>
          <p:nvPr/>
        </p:nvGrpSpPr>
        <p:grpSpPr>
          <a:xfrm rot="-10800000">
            <a:off x="10150856" y="-156196"/>
            <a:ext cx="4726281" cy="9400803"/>
            <a:chOff x="10150856" y="-156196"/>
            <a:chExt cx="4726281" cy="9400803"/>
          </a:xfrm>
        </p:grpSpPr>
        <p:sp>
          <p:nvSpPr>
            <p:cNvPr id="869" name="曲线"/>
            <p:cNvSpPr>
              <a:spLocks/>
            </p:cNvSpPr>
            <p:nvPr/>
          </p:nvSpPr>
          <p:spPr>
            <a:xfrm rot="0">
              <a:off x="10150856" y="-156196"/>
              <a:ext cx="4726281" cy="9400803"/>
            </a:xfrm>
            <a:custGeom>
              <a:gdLst>
                <a:gd name="T1" fmla="*/ 0 w 21600"/>
                <a:gd name="T2" fmla="*/ 0 h 21600"/>
                <a:gd name="T3" fmla="*/ 21600 w 21600"/>
                <a:gd name="T4" fmla="*/ 21600 h 21600"/>
              </a:gdLst>
              <a:rect l="T1" t="T2" r="T3" b="T4"/>
              <a:pathLst>
                <a:path w="21600" h="21600">
                  <a:moveTo>
                    <a:pt x="21600" y="21600"/>
                  </a:moveTo>
                  <a:lnTo>
                    <a:pt x="21096" y="19850"/>
                  </a:lnTo>
                  <a:cubicBezTo>
                    <a:pt x="20623" y="18200"/>
                    <a:pt x="18507" y="17011"/>
                    <a:pt x="16048" y="17011"/>
                  </a:cubicBezTo>
                  <a:lnTo>
                    <a:pt x="3473" y="17011"/>
                  </a:lnTo>
                  <a:cubicBezTo>
                    <a:pt x="1555" y="17011"/>
                    <a:pt x="0" y="15947"/>
                    <a:pt x="0" y="14636"/>
                  </a:cubicBezTo>
                  <a:lnTo>
                    <a:pt x="0" y="0"/>
                  </a:lnTo>
                  <a:lnTo>
                    <a:pt x="15716" y="0"/>
                  </a:lnTo>
                  <a:cubicBezTo>
                    <a:pt x="18965" y="0"/>
                    <a:pt x="21600" y="1801"/>
                    <a:pt x="21600" y="4022"/>
                  </a:cubicBezTo>
                  <a:lnTo>
                    <a:pt x="21600" y="21600"/>
                  </a:lnTo>
                  <a:close/>
                </a:path>
              </a:pathLst>
            </a:custGeom>
            <a:solidFill>
              <a:srgbClr val="25656F">
                <a:alpha val="7000"/>
              </a:srgbClr>
            </a:solidFill>
            <a:ln cmpd="sng" cap="flat">
              <a:noFill/>
              <a:prstDash val="solid"/>
              <a:miter/>
            </a:ln>
          </p:spPr>
        </p:sp>
      </p:grpSp>
      <p:grpSp>
        <p:nvGrpSpPr>
          <p:cNvPr id="872" name="تجميع"/>
          <p:cNvGrpSpPr>
            <a:grpSpLocks/>
          </p:cNvGrpSpPr>
          <p:nvPr/>
        </p:nvGrpSpPr>
        <p:grpSpPr>
          <a:xfrm rot="-10800000">
            <a:off x="10150856" y="942876"/>
            <a:ext cx="4404874" cy="4180242"/>
            <a:chOff x="10150856" y="942876"/>
            <a:chExt cx="4404874" cy="4180242"/>
          </a:xfrm>
        </p:grpSpPr>
        <p:sp>
          <p:nvSpPr>
            <p:cNvPr id="871" name="曲线"/>
            <p:cNvSpPr>
              <a:spLocks/>
            </p:cNvSpPr>
            <p:nvPr/>
          </p:nvSpPr>
          <p:spPr>
            <a:xfrm rot="0">
              <a:off x="10150856" y="942876"/>
              <a:ext cx="4404874" cy="4180242"/>
            </a:xfrm>
            <a:custGeom>
              <a:gdLst>
                <a:gd name="T1" fmla="*/ 0 w 21600"/>
                <a:gd name="T2" fmla="*/ 0 h 21600"/>
                <a:gd name="T3" fmla="*/ 21600 w 21600"/>
                <a:gd name="T4" fmla="*/ 21600 h 21600"/>
              </a:gdLst>
              <a:rect l="T1" t="T2" r="T3" b="T4"/>
              <a:pathLst>
                <a:path w="21600" h="21600">
                  <a:moveTo>
                    <a:pt x="21600" y="21599"/>
                  </a:moveTo>
                  <a:lnTo>
                    <a:pt x="21096" y="19850"/>
                  </a:lnTo>
                  <a:cubicBezTo>
                    <a:pt x="20623" y="18200"/>
                    <a:pt x="18507" y="17011"/>
                    <a:pt x="16048" y="17011"/>
                  </a:cubicBezTo>
                  <a:lnTo>
                    <a:pt x="3473" y="17011"/>
                  </a:lnTo>
                  <a:cubicBezTo>
                    <a:pt x="1555" y="17011"/>
                    <a:pt x="0" y="15947"/>
                    <a:pt x="0" y="14636"/>
                  </a:cubicBezTo>
                  <a:lnTo>
                    <a:pt x="0" y="0"/>
                  </a:lnTo>
                  <a:lnTo>
                    <a:pt x="15716" y="0"/>
                  </a:lnTo>
                  <a:cubicBezTo>
                    <a:pt x="18965" y="0"/>
                    <a:pt x="21600" y="1801"/>
                    <a:pt x="21600" y="4022"/>
                  </a:cubicBezTo>
                  <a:lnTo>
                    <a:pt x="21600" y="21599"/>
                  </a:lnTo>
                  <a:close/>
                </a:path>
              </a:pathLst>
            </a:custGeom>
            <a:solidFill>
              <a:srgbClr val="25656F">
                <a:alpha val="2000"/>
              </a:srgbClr>
            </a:solidFill>
            <a:ln cmpd="sng" cap="flat">
              <a:noFill/>
              <a:prstDash val="solid"/>
              <a:miter/>
            </a:ln>
          </p:spPr>
        </p:sp>
      </p:grpSp>
      <p:sp>
        <p:nvSpPr>
          <p:cNvPr id="873" name="曲线"/>
          <p:cNvSpPr>
            <a:spLocks/>
          </p:cNvSpPr>
          <p:nvPr/>
        </p:nvSpPr>
        <p:spPr>
          <a:xfrm rot="0">
            <a:off x="216776" y="8903492"/>
            <a:ext cx="18288000" cy="18731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64000"/>
            </a:blip>
            <a:stretch>
              <a:fillRect l="-14" t="-719520" r="-14" b="-477140"/>
            </a:stretch>
          </a:blipFill>
          <a:ln cmpd="sng" cap="flat">
            <a:noFill/>
            <a:prstDash val="solid"/>
            <a:miter/>
          </a:ln>
        </p:spPr>
      </p:sp>
      <p:sp>
        <p:nvSpPr>
          <p:cNvPr id="874" name="曲线"/>
          <p:cNvSpPr>
            <a:spLocks/>
          </p:cNvSpPr>
          <p:nvPr/>
        </p:nvSpPr>
        <p:spPr>
          <a:xfrm rot="0">
            <a:off x="932117" y="9330267"/>
            <a:ext cx="16933668" cy="1254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fillRect l="-2325" t="-103161" b="-573895"/>
            </a:stretch>
          </a:blipFill>
          <a:ln cmpd="sng" cap="flat">
            <a:noFill/>
            <a:prstDash val="solid"/>
            <a:miter/>
          </a:ln>
        </p:spPr>
      </p:sp>
      <p:sp>
        <p:nvSpPr>
          <p:cNvPr id="875"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16</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876" name="曲线"/>
          <p:cNvSpPr>
            <a:spLocks/>
          </p:cNvSpPr>
          <p:nvPr/>
        </p:nvSpPr>
        <p:spPr>
          <a:xfrm rot="0">
            <a:off x="787978" y="8922542"/>
            <a:ext cx="1861376" cy="168108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fillRect t="-16169" r="-8864"/>
            </a:stretch>
          </a:blipFill>
          <a:ln cmpd="sng" cap="flat">
            <a:noFill/>
            <a:prstDash val="solid"/>
            <a:miter/>
          </a:ln>
        </p:spPr>
      </p:sp>
      <p:sp>
        <p:nvSpPr>
          <p:cNvPr id="877" name="曲线"/>
          <p:cNvSpPr>
            <a:spLocks/>
          </p:cNvSpPr>
          <p:nvPr/>
        </p:nvSpPr>
        <p:spPr>
          <a:xfrm rot="0">
            <a:off x="6456245" y="9608613"/>
            <a:ext cx="626462" cy="6264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878" name="مستطيل"/>
          <p:cNvSpPr>
            <a:spLocks/>
          </p:cNvSpPr>
          <p:nvPr/>
        </p:nvSpPr>
        <p:spPr>
          <a:xfrm rot="0">
            <a:off x="3326254" y="9886423"/>
            <a:ext cx="3044233" cy="1733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32"/>
              </a:lnSpc>
              <a:spcBef>
                <a:spcPts val="0"/>
              </a:spcBef>
              <a:spcAft>
                <a:spcPts val="0"/>
              </a:spcAft>
              <a:buNone/>
            </a:pPr>
            <a:r>
              <a:rPr lang="en-US" altLang="zh-CN"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rPr>
              <a:t>المركز الوطني للمنشآت العائلية</a:t>
            </a:r>
            <a:endParaRPr lang="zh-CN" altLang="en-US" sz="1562" b="1" i="0" u="none" strike="noStrike" kern="1200" cap="none" spc="0" baseline="0">
              <a:solidFill>
                <a:srgbClr val="1A625B"/>
              </a:solidFill>
              <a:latin typeface="Alexandria Bold" pitchFamily="0" charset="0"/>
              <a:ea typeface="Alexandria Bold" pitchFamily="0" charset="0"/>
              <a:cs typeface="Alexandria Bold" pitchFamily="0" charset="0"/>
              <a:sym typeface="Alexandria Bold" pitchFamily="0" charset="0"/>
            </a:endParaRPr>
          </a:p>
        </p:txBody>
      </p:sp>
      <p:sp>
        <p:nvSpPr>
          <p:cNvPr id="879" name="曲线"/>
          <p:cNvSpPr>
            <a:spLocks/>
          </p:cNvSpPr>
          <p:nvPr/>
        </p:nvSpPr>
        <p:spPr>
          <a:xfrm rot="0">
            <a:off x="235826" y="-457200"/>
            <a:ext cx="17997380" cy="184336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64000"/>
            </a:blip>
            <a:stretch>
              <a:fillRect l="-14" t="-719520" r="-14" b="-477140"/>
            </a:stretch>
          </a:blipFill>
          <a:ln cmpd="sng" cap="flat">
            <a:noFill/>
            <a:prstDash val="solid"/>
            <a:miter/>
          </a:ln>
        </p:spPr>
      </p:sp>
      <p:sp>
        <p:nvSpPr>
          <p:cNvPr id="880" name="曲线"/>
          <p:cNvSpPr>
            <a:spLocks/>
          </p:cNvSpPr>
          <p:nvPr/>
        </p:nvSpPr>
        <p:spPr>
          <a:xfrm rot="0">
            <a:off x="1298759" y="-309440"/>
            <a:ext cx="15979591" cy="152879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6"/>
            <a:stretch>
              <a:fillRect l="-7576" b="-532493"/>
            </a:stretch>
          </a:blipFill>
          <a:ln cmpd="sng" cap="flat">
            <a:noFill/>
            <a:prstDash val="solid"/>
            <a:miter/>
          </a:ln>
        </p:spPr>
      </p:sp>
      <p:grpSp>
        <p:nvGrpSpPr>
          <p:cNvPr id="882" name="تجميع"/>
          <p:cNvGrpSpPr>
            <a:grpSpLocks/>
          </p:cNvGrpSpPr>
          <p:nvPr/>
        </p:nvGrpSpPr>
        <p:grpSpPr>
          <a:xfrm rot="-10800000">
            <a:off x="10150856" y="3495831"/>
            <a:ext cx="4368479" cy="5605713"/>
            <a:chOff x="10150856" y="3495831"/>
            <a:chExt cx="4368479" cy="5605713"/>
          </a:xfrm>
        </p:grpSpPr>
        <p:sp>
          <p:nvSpPr>
            <p:cNvPr id="881" name="曲线"/>
            <p:cNvSpPr>
              <a:spLocks/>
            </p:cNvSpPr>
            <p:nvPr/>
          </p:nvSpPr>
          <p:spPr>
            <a:xfrm rot="0">
              <a:off x="10150856" y="3495831"/>
              <a:ext cx="4368479" cy="5605713"/>
            </a:xfrm>
            <a:custGeom>
              <a:gdLst>
                <a:gd name="T1" fmla="*/ 0 w 21600"/>
                <a:gd name="T2" fmla="*/ 0 h 21600"/>
                <a:gd name="T3" fmla="*/ 21600 w 21600"/>
                <a:gd name="T4" fmla="*/ 21600 h 21600"/>
              </a:gdLst>
              <a:rect l="T1" t="T2" r="T3" b="T4"/>
              <a:pathLst>
                <a:path w="21600" h="21600">
                  <a:moveTo>
                    <a:pt x="21600" y="21600"/>
                  </a:moveTo>
                  <a:lnTo>
                    <a:pt x="21096" y="19850"/>
                  </a:lnTo>
                  <a:cubicBezTo>
                    <a:pt x="20623" y="18200"/>
                    <a:pt x="18507" y="17011"/>
                    <a:pt x="16048" y="17011"/>
                  </a:cubicBezTo>
                  <a:lnTo>
                    <a:pt x="3473" y="17011"/>
                  </a:lnTo>
                  <a:cubicBezTo>
                    <a:pt x="1555" y="17011"/>
                    <a:pt x="0" y="15947"/>
                    <a:pt x="0" y="14636"/>
                  </a:cubicBezTo>
                  <a:lnTo>
                    <a:pt x="0" y="0"/>
                  </a:lnTo>
                  <a:lnTo>
                    <a:pt x="15716" y="0"/>
                  </a:lnTo>
                  <a:cubicBezTo>
                    <a:pt x="18965" y="0"/>
                    <a:pt x="21600" y="1801"/>
                    <a:pt x="21600" y="4022"/>
                  </a:cubicBezTo>
                  <a:lnTo>
                    <a:pt x="21600" y="21600"/>
                  </a:lnTo>
                  <a:close/>
                </a:path>
              </a:pathLst>
            </a:custGeom>
            <a:solidFill>
              <a:srgbClr val="25656F"/>
            </a:solidFill>
            <a:ln cmpd="sng" cap="flat">
              <a:noFill/>
              <a:prstDash val="solid"/>
              <a:miter/>
            </a:ln>
          </p:spPr>
        </p:sp>
      </p:grpSp>
      <p:sp>
        <p:nvSpPr>
          <p:cNvPr id="883" name="مستطيل"/>
          <p:cNvSpPr>
            <a:spLocks/>
          </p:cNvSpPr>
          <p:nvPr/>
        </p:nvSpPr>
        <p:spPr>
          <a:xfrm rot="0">
            <a:off x="13615243" y="2273294"/>
            <a:ext cx="819002" cy="51071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898"/>
              </a:lnSpc>
              <a:spcBef>
                <a:spcPts val="0"/>
              </a:spcBef>
              <a:spcAft>
                <a:spcPts val="0"/>
              </a:spcAft>
              <a:buNone/>
            </a:pPr>
            <a:r>
              <a:rPr lang="en-US" altLang="zh-CN" sz="5797" b="0" i="0" u="none" strike="noStrike" kern="1200" cap="none" spc="0" baseline="0">
                <a:solidFill>
                  <a:srgbClr val="003446"/>
                </a:solidFill>
                <a:latin typeface="Arimo" pitchFamily="0" charset="0"/>
                <a:ea typeface="Arimo" pitchFamily="0" charset="0"/>
                <a:cs typeface="Arimo" pitchFamily="0" charset="0"/>
                <a:sym typeface="Arimo" pitchFamily="0" charset="0"/>
              </a:rPr>
              <a:t>04</a:t>
            </a:r>
            <a:endParaRPr lang="zh-CN" altLang="en-US" sz="5797" b="0" i="0" u="none" strike="noStrike" kern="1200" cap="none" spc="0" baseline="0">
              <a:solidFill>
                <a:srgbClr val="003446"/>
              </a:solidFill>
              <a:latin typeface="Arimo" pitchFamily="0" charset="0"/>
              <a:ea typeface="Arimo" pitchFamily="0" charset="0"/>
              <a:cs typeface="Arimo" pitchFamily="0" charset="0"/>
              <a:sym typeface="Arimo" pitchFamily="0" charset="0"/>
            </a:endParaRPr>
          </a:p>
        </p:txBody>
      </p:sp>
      <p:sp>
        <p:nvSpPr>
          <p:cNvPr id="884" name="مستطيل"/>
          <p:cNvSpPr>
            <a:spLocks/>
          </p:cNvSpPr>
          <p:nvPr/>
        </p:nvSpPr>
        <p:spPr>
          <a:xfrm rot="0">
            <a:off x="13508523" y="5149173"/>
            <a:ext cx="819002" cy="51071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898"/>
              </a:lnSpc>
              <a:spcBef>
                <a:spcPts val="0"/>
              </a:spcBef>
              <a:spcAft>
                <a:spcPts val="0"/>
              </a:spcAft>
              <a:buNone/>
            </a:pPr>
            <a:r>
              <a:rPr lang="en-US" altLang="zh-CN" sz="5797" b="0" i="0" u="none" strike="noStrike" kern="1200" cap="none" spc="0" baseline="0">
                <a:solidFill>
                  <a:srgbClr val="FFFFFF"/>
                </a:solidFill>
                <a:latin typeface="Arimo" pitchFamily="0" charset="0"/>
                <a:ea typeface="Arimo" pitchFamily="0" charset="0"/>
                <a:cs typeface="Arimo" pitchFamily="0" charset="0"/>
                <a:sym typeface="Arimo" pitchFamily="0" charset="0"/>
              </a:rPr>
              <a:t>05</a:t>
            </a:r>
            <a:endParaRPr lang="zh-CN" altLang="en-US" sz="5797" b="0" i="0" u="none" strike="noStrike" kern="1200" cap="none" spc="0" baseline="0">
              <a:solidFill>
                <a:srgbClr val="FFFFFF"/>
              </a:solidFill>
              <a:latin typeface="Arimo" pitchFamily="0" charset="0"/>
              <a:ea typeface="Arimo" pitchFamily="0" charset="0"/>
              <a:cs typeface="Arimo" pitchFamily="0" charset="0"/>
              <a:sym typeface="Arimo" pitchFamily="0" charset="0"/>
            </a:endParaRPr>
          </a:p>
        </p:txBody>
      </p:sp>
      <p:grpSp>
        <p:nvGrpSpPr>
          <p:cNvPr id="888" name="تجميع"/>
          <p:cNvGrpSpPr>
            <a:grpSpLocks/>
          </p:cNvGrpSpPr>
          <p:nvPr/>
        </p:nvGrpSpPr>
        <p:grpSpPr>
          <a:xfrm>
            <a:off x="10529755" y="5485472"/>
            <a:ext cx="3797772" cy="174398"/>
            <a:chOff x="10529755" y="5485472"/>
            <a:chExt cx="3797772" cy="174398"/>
          </a:xfrm>
        </p:grpSpPr>
        <p:grpSp>
          <p:nvGrpSpPr>
            <p:cNvPr id="886" name="تجميع"/>
            <p:cNvGrpSpPr>
              <a:grpSpLocks/>
            </p:cNvGrpSpPr>
            <p:nvPr/>
          </p:nvGrpSpPr>
          <p:grpSpPr>
            <a:xfrm>
              <a:off x="10529755" y="5485472"/>
              <a:ext cx="176860" cy="174398"/>
              <a:chOff x="10529755" y="5485472"/>
              <a:chExt cx="176860" cy="174398"/>
            </a:xfrm>
          </p:grpSpPr>
          <p:sp>
            <p:nvSpPr>
              <p:cNvPr id="885" name="曲线"/>
              <p:cNvSpPr>
                <a:spLocks/>
              </p:cNvSpPr>
              <p:nvPr/>
            </p:nvSpPr>
            <p:spPr>
              <a:xfrm rot="0">
                <a:off x="10529755" y="5485472"/>
                <a:ext cx="176860" cy="17439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698" r="5" b="-708"/>
                </a:stretch>
              </a:blipFill>
              <a:ln cmpd="sng" cap="flat">
                <a:noFill/>
                <a:prstDash val="solid"/>
                <a:miter/>
              </a:ln>
            </p:spPr>
          </p:sp>
        </p:grpSp>
        <p:sp>
          <p:nvSpPr>
            <p:cNvPr id="887" name="خط مستقيم"/>
            <p:cNvSpPr>
              <a:spLocks/>
            </p:cNvSpPr>
            <p:nvPr/>
          </p:nvSpPr>
          <p:spPr>
            <a:xfrm rot="0">
              <a:off x="10698240" y="5652744"/>
              <a:ext cx="3629287" cy="0"/>
            </a:xfrm>
            <a:prstGeom prst="line"/>
            <a:noFill/>
            <a:ln w="19053" cmpd="sng" cap="flat">
              <a:solidFill>
                <a:srgbClr val="93C5AD"/>
              </a:solidFill>
              <a:prstDash val="solid"/>
              <a:round/>
            </a:ln>
          </p:spPr>
        </p:sp>
      </p:grpSp>
      <p:grpSp>
        <p:nvGrpSpPr>
          <p:cNvPr id="892" name="تجميع"/>
          <p:cNvGrpSpPr>
            <a:grpSpLocks/>
          </p:cNvGrpSpPr>
          <p:nvPr/>
        </p:nvGrpSpPr>
        <p:grpSpPr>
          <a:xfrm>
            <a:off x="10587244" y="2538656"/>
            <a:ext cx="3797772" cy="174398"/>
            <a:chOff x="10587244" y="2538656"/>
            <a:chExt cx="3797772" cy="174398"/>
          </a:xfrm>
        </p:grpSpPr>
        <p:grpSp>
          <p:nvGrpSpPr>
            <p:cNvPr id="890" name="تجميع"/>
            <p:cNvGrpSpPr>
              <a:grpSpLocks/>
            </p:cNvGrpSpPr>
            <p:nvPr/>
          </p:nvGrpSpPr>
          <p:grpSpPr>
            <a:xfrm>
              <a:off x="10587244" y="2538656"/>
              <a:ext cx="176860" cy="174398"/>
              <a:chOff x="10587244" y="2538656"/>
              <a:chExt cx="176860" cy="174398"/>
            </a:xfrm>
          </p:grpSpPr>
          <p:sp>
            <p:nvSpPr>
              <p:cNvPr id="889" name="曲线"/>
              <p:cNvSpPr>
                <a:spLocks/>
              </p:cNvSpPr>
              <p:nvPr/>
            </p:nvSpPr>
            <p:spPr>
              <a:xfrm rot="0">
                <a:off x="10587244" y="2538656"/>
                <a:ext cx="176860" cy="17439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fillRect t="-698" r="5" b="-708"/>
                </a:stretch>
              </a:blipFill>
              <a:ln cmpd="sng" cap="flat">
                <a:noFill/>
                <a:prstDash val="solid"/>
                <a:miter/>
              </a:ln>
            </p:spPr>
          </p:sp>
        </p:grpSp>
        <p:sp>
          <p:nvSpPr>
            <p:cNvPr id="891" name="خط مستقيم"/>
            <p:cNvSpPr>
              <a:spLocks/>
            </p:cNvSpPr>
            <p:nvPr/>
          </p:nvSpPr>
          <p:spPr>
            <a:xfrm rot="0">
              <a:off x="10755729" y="2705927"/>
              <a:ext cx="3629287" cy="0"/>
            </a:xfrm>
            <a:prstGeom prst="line"/>
            <a:noFill/>
            <a:ln w="19053" cmpd="sng" cap="flat">
              <a:solidFill>
                <a:srgbClr val="93C5AD"/>
              </a:solidFill>
              <a:prstDash val="solid"/>
              <a:round/>
            </a:ln>
          </p:spPr>
        </p:sp>
      </p:grpSp>
      <p:sp>
        <p:nvSpPr>
          <p:cNvPr id="893" name="مستطيل"/>
          <p:cNvSpPr>
            <a:spLocks/>
          </p:cNvSpPr>
          <p:nvPr/>
        </p:nvSpPr>
        <p:spPr>
          <a:xfrm rot="0">
            <a:off x="9903914" y="2870256"/>
            <a:ext cx="4489391" cy="257169"/>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068"/>
              </a:lnSpc>
              <a:spcBef>
                <a:spcPts val="0"/>
              </a:spcBef>
              <a:spcAft>
                <a:spcPts val="0"/>
              </a:spcAft>
              <a:buNone/>
            </a:pPr>
            <a:r>
              <a:rPr lang="en-US" altLang="zh-CN" sz="1723" b="1" i="0" u="none" strike="noStrike" kern="1200" cap="none" spc="0" baseline="0">
                <a:solidFill>
                  <a:srgbClr val="003446"/>
                </a:solidFill>
                <a:latin typeface="Alexandria Bold" pitchFamily="0" charset="0"/>
                <a:ea typeface="Alexandria Bold" pitchFamily="0" charset="0"/>
                <a:cs typeface="Alexandria Bold" pitchFamily="0" charset="0"/>
                <a:sym typeface="Alexandria Bold" pitchFamily="0" charset="0"/>
              </a:rPr>
              <a:t>برنامج التوعية والقيادة الفكرية</a:t>
            </a:r>
            <a:endParaRPr lang="zh-CN" altLang="en-US" sz="1723" b="1" i="0" u="none" strike="noStrike" kern="1200" cap="none" spc="0" baseline="0">
              <a:solidFill>
                <a:srgbClr val="003446"/>
              </a:solidFill>
              <a:latin typeface="Alexandria Bold" pitchFamily="0" charset="0"/>
              <a:ea typeface="Alexandria Bold" pitchFamily="0" charset="0"/>
              <a:cs typeface="Alexandria Bold" pitchFamily="0" charset="0"/>
              <a:sym typeface="Alexandria Bold" pitchFamily="0" charset="0"/>
            </a:endParaRPr>
          </a:p>
        </p:txBody>
      </p:sp>
      <p:sp>
        <p:nvSpPr>
          <p:cNvPr id="894" name="مستطيل"/>
          <p:cNvSpPr>
            <a:spLocks/>
          </p:cNvSpPr>
          <p:nvPr/>
        </p:nvSpPr>
        <p:spPr>
          <a:xfrm rot="0">
            <a:off x="10421229" y="3171981"/>
            <a:ext cx="4098107" cy="129125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609"/>
              </a:lnSpc>
              <a:spcBef>
                <a:spcPts val="0"/>
              </a:spcBef>
              <a:spcAft>
                <a:spcPts val="0"/>
              </a:spcAft>
              <a:buNone/>
            </a:pPr>
            <a:r>
              <a:rPr lang="en-US" altLang="zh-CN" sz="1340"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عقد الفعاليات وورش العمل والدورات التدريبية  في مختلف مناطق المملكة لنـشر أفضل الممارسات الداعمة لاستدامة وتنمية المنشآت العائلية وخلق بيئة للتواصل بين قيادات المنشآت العائلية.</a:t>
            </a:r>
            <a:endParaRPr lang="zh-CN" altLang="en-US" sz="1340"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895" name="مستطيل"/>
          <p:cNvSpPr>
            <a:spLocks/>
          </p:cNvSpPr>
          <p:nvPr/>
        </p:nvSpPr>
        <p:spPr>
          <a:xfrm rot="0">
            <a:off x="10377881" y="6261851"/>
            <a:ext cx="3913220" cy="2604771"/>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609"/>
              </a:lnSpc>
              <a:spcBef>
                <a:spcPts val="0"/>
              </a:spcBef>
              <a:spcAft>
                <a:spcPts val="0"/>
              </a:spcAft>
              <a:buNone/>
            </a:pPr>
            <a:r>
              <a:rPr lang="en-US" altLang="zh-CN" sz="13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تمثيل تحديات ومقترحات المنشآت العائلية للقطاع العام لدعم السياسات المتعلقة بالحوكمة. وبناء المحتوى المحلي عبر الأبحاث والدراسات عن وضع المنشآت العائلية وتحدياتها وأفضل الممارسات لاستدامتها، والتواصل الفعال مع مختلف الجهات الحكومية عبر كتابة أوراق السياسات العامة لتقديم مرئيات المنشآت العائلية ونقل تحدياتهم لصُنّاع السياسات العامة. </a:t>
            </a:r>
            <a:endParaRPr lang="zh-CN" altLang="en-US" sz="13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896" name="مستطيل"/>
          <p:cNvSpPr>
            <a:spLocks/>
          </p:cNvSpPr>
          <p:nvPr/>
        </p:nvSpPr>
        <p:spPr>
          <a:xfrm rot="0">
            <a:off x="9601972" y="5776320"/>
            <a:ext cx="4662782" cy="290227"/>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372"/>
              </a:lnSpc>
              <a:spcBef>
                <a:spcPts val="0"/>
              </a:spcBef>
              <a:spcAft>
                <a:spcPts val="0"/>
              </a:spcAft>
              <a:buNone/>
            </a:pPr>
            <a:r>
              <a:rPr lang="en-US" altLang="zh-CN" sz="172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التواصل الحكومي وبناء المحتوى</a:t>
            </a:r>
            <a:endParaRPr lang="zh-CN" altLang="en-US" sz="172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897" name="مستطيل"/>
          <p:cNvSpPr>
            <a:spLocks/>
          </p:cNvSpPr>
          <p:nvPr/>
        </p:nvSpPr>
        <p:spPr>
          <a:xfrm rot="0">
            <a:off x="8735767" y="6643108"/>
            <a:ext cx="408232" cy="362925"/>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964"/>
              </a:lnSpc>
              <a:spcBef>
                <a:spcPts val="0"/>
              </a:spcBef>
              <a:spcAft>
                <a:spcPts val="0"/>
              </a:spcAft>
              <a:buNone/>
            </a:pPr>
            <a:r>
              <a:rPr lang="en-US" altLang="zh-CN" sz="689" b="1" i="0" u="sng"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hlinkClick r:id="rId9"/>
              </a:rPr>
              <a:t>.</a:t>
            </a:r>
            <a:r>
              <a:rPr lang="en-US" altLang="zh-CN" sz="689"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10"/>
              </a:rPr>
              <a:t>....</a:t>
            </a:r>
            <a:endParaRPr lang="en-US" altLang="zh-CN" sz="689"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11"/>
            </a:endParaRPr>
          </a:p>
          <a:p>
            <a:pPr marL="0" indent="0" algn="ctr">
              <a:lnSpc>
                <a:spcPts val="964"/>
              </a:lnSpc>
              <a:spcBef>
                <a:spcPts val="0"/>
              </a:spcBef>
              <a:spcAft>
                <a:spcPts val="0"/>
              </a:spcAft>
              <a:buNone/>
            </a:pPr>
            <a:r>
              <a:rPr lang="en-US" altLang="zh-CN" sz="689"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12"/>
              </a:rPr>
              <a:t>.</a:t>
            </a:r>
            <a:endParaRPr lang="en-US" altLang="zh-CN" sz="689"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13"/>
            </a:endParaRPr>
          </a:p>
          <a:p>
            <a:pPr marL="0" indent="0" algn="ctr">
              <a:lnSpc>
                <a:spcPts val="964"/>
              </a:lnSpc>
              <a:spcBef>
                <a:spcPts val="0"/>
              </a:spcBef>
              <a:spcAft>
                <a:spcPts val="0"/>
              </a:spcAft>
              <a:buNone/>
            </a:pPr>
            <a:r>
              <a:rPr lang="en-US" altLang="zh-CN" sz="689"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14"/>
              </a:rPr>
              <a:t>.</a:t>
            </a:r>
            <a:endParaRPr lang="zh-CN" altLang="en-US" sz="689"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15"/>
            </a:endParaRPr>
          </a:p>
        </p:txBody>
      </p:sp>
      <p:sp>
        <p:nvSpPr>
          <p:cNvPr id="898" name="曲线"/>
          <p:cNvSpPr>
            <a:spLocks/>
          </p:cNvSpPr>
          <p:nvPr/>
        </p:nvSpPr>
        <p:spPr>
          <a:xfrm rot="0">
            <a:off x="2116191" y="5399412"/>
            <a:ext cx="5737903" cy="2384658"/>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noFill/>
          <a:ln cmpd="sng" cap="flat">
            <a:noFill/>
            <a:prstDash val="solid"/>
            <a:miter/>
          </a:ln>
        </p:spPr>
      </p:sp>
      <p:sp>
        <p:nvSpPr>
          <p:cNvPr id="899" name="曲线"/>
          <p:cNvSpPr>
            <a:spLocks/>
          </p:cNvSpPr>
          <p:nvPr/>
        </p:nvSpPr>
        <p:spPr>
          <a:xfrm rot="0">
            <a:off x="1969708" y="6373814"/>
            <a:ext cx="6189538" cy="2625041"/>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noFill/>
          <a:ln cmpd="sng" cap="flat">
            <a:noFill/>
            <a:prstDash val="solid"/>
            <a:miter/>
          </a:ln>
        </p:spPr>
      </p:sp>
      <p:sp>
        <p:nvSpPr>
          <p:cNvPr id="900" name="曲线"/>
          <p:cNvSpPr>
            <a:spLocks/>
          </p:cNvSpPr>
          <p:nvPr/>
        </p:nvSpPr>
        <p:spPr>
          <a:xfrm rot="0">
            <a:off x="3402118" y="1408653"/>
            <a:ext cx="4757128" cy="6432180"/>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noFill/>
          <a:ln cmpd="sng" cap="flat">
            <a:noFill/>
            <a:prstDash val="solid"/>
            <a:miter/>
          </a:ln>
        </p:spPr>
      </p:sp>
      <p:pic>
        <p:nvPicPr>
          <p:cNvPr id="901" name="صورة"/>
          <p:cNvPicPr>
            <a:picLocks noChangeAspect="1"/>
          </p:cNvPicPr>
          <p:nvPr/>
        </p:nvPicPr>
        <p:blipFill>
          <a:blip r:embed="rId16" cstate="print"/>
          <a:stretch>
            <a:fillRect/>
          </a:stretch>
        </p:blipFill>
        <p:spPr>
          <a:xfrm rot="0">
            <a:off x="3070871" y="2369076"/>
            <a:ext cx="2941979" cy="3775757"/>
          </a:xfrm>
          <a:prstGeom prst="rect"/>
          <a:noFill/>
          <a:ln w="12700" cmpd="sng" cap="flat">
            <a:noFill/>
            <a:prstDash val="solid"/>
            <a:miter/>
          </a:ln>
        </p:spPr>
      </p:pic>
      <p:pic>
        <p:nvPicPr>
          <p:cNvPr id="902" name="صورة"/>
          <p:cNvPicPr>
            <a:picLocks noChangeAspect="1"/>
          </p:cNvPicPr>
          <p:nvPr/>
        </p:nvPicPr>
        <p:blipFill>
          <a:blip r:embed="rId17" cstate="print"/>
          <a:stretch>
            <a:fillRect/>
          </a:stretch>
        </p:blipFill>
        <p:spPr>
          <a:xfrm rot="0">
            <a:off x="5454978" y="2275436"/>
            <a:ext cx="2941979" cy="3775757"/>
          </a:xfrm>
          <a:prstGeom prst="rect"/>
          <a:noFill/>
          <a:ln w="12700" cmpd="sng" cap="flat">
            <a:noFill/>
            <a:prstDash val="solid"/>
            <a:miter/>
          </a:ln>
        </p:spPr>
      </p:pic>
      <p:sp>
        <p:nvSpPr>
          <p:cNvPr id="903" name="مستطيل"/>
          <p:cNvSpPr>
            <a:spLocks/>
          </p:cNvSpPr>
          <p:nvPr/>
        </p:nvSpPr>
        <p:spPr>
          <a:xfrm rot="0">
            <a:off x="3831369" y="5918873"/>
            <a:ext cx="4021766" cy="1107483"/>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3106"/>
              </a:lnSpc>
              <a:spcBef>
                <a:spcPts val="0"/>
              </a:spcBef>
              <a:spcAft>
                <a:spcPts val="0"/>
              </a:spcAft>
              <a:buNone/>
            </a:pPr>
            <a:r>
              <a:rPr lang="en-US" altLang="zh-CN" sz="1725"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للاطلاع على المقالات المختارة والتقرير السنوي لسنة </a:t>
            </a:r>
            <a:r>
              <a:rPr lang="en-US" altLang="zh-CN" sz="1725"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2025</a:t>
            </a:r>
            <a:r>
              <a:rPr lang="en-US" altLang="zh-CN" sz="1725"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نأمل المسح الضوئي على رمز الاستجابة السريعة (</a:t>
            </a:r>
            <a:r>
              <a:rPr lang="en-US" altLang="zh-CN" sz="1725"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QR</a:t>
            </a:r>
            <a:r>
              <a:rPr lang="en-US" altLang="zh-CN" sz="1725"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a:t>
            </a:r>
            <a:endParaRPr lang="zh-CN" altLang="en-US" sz="1725"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904" name="مستطيل"/>
          <p:cNvSpPr>
            <a:spLocks/>
          </p:cNvSpPr>
          <p:nvPr/>
        </p:nvSpPr>
        <p:spPr>
          <a:xfrm rot="0">
            <a:off x="6092987" y="7854176"/>
            <a:ext cx="481469" cy="424615"/>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138"/>
              </a:lnSpc>
              <a:spcBef>
                <a:spcPts val="0"/>
              </a:spcBef>
              <a:spcAft>
                <a:spcPts val="0"/>
              </a:spcAft>
              <a:buNone/>
            </a:pPr>
            <a:r>
              <a:rPr lang="en-US" altLang="zh-CN" sz="813" b="1" i="0" u="sng"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hlinkClick r:id="rId18"/>
              </a:rPr>
              <a:t>.</a:t>
            </a:r>
            <a:r>
              <a:rPr lang="en-US" altLang="zh-CN" sz="813"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19"/>
              </a:rPr>
              <a:t>....</a:t>
            </a:r>
            <a:endParaRPr lang="en-US" altLang="zh-CN" sz="813"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0"/>
            </a:endParaRPr>
          </a:p>
          <a:p>
            <a:pPr marL="0" indent="0" algn="ctr">
              <a:lnSpc>
                <a:spcPts val="1138"/>
              </a:lnSpc>
              <a:spcBef>
                <a:spcPts val="0"/>
              </a:spcBef>
              <a:spcAft>
                <a:spcPts val="0"/>
              </a:spcAft>
              <a:buNone/>
            </a:pPr>
            <a:r>
              <a:rPr lang="en-US" altLang="zh-CN" sz="813"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1"/>
              </a:rPr>
              <a:t>.</a:t>
            </a:r>
            <a:endParaRPr lang="en-US" altLang="zh-CN" sz="813"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2"/>
            </a:endParaRPr>
          </a:p>
          <a:p>
            <a:pPr marL="0" indent="0" algn="ctr">
              <a:lnSpc>
                <a:spcPts val="1138"/>
              </a:lnSpc>
              <a:spcBef>
                <a:spcPts val="0"/>
              </a:spcBef>
              <a:spcAft>
                <a:spcPts val="0"/>
              </a:spcAft>
              <a:buNone/>
            </a:pPr>
            <a:r>
              <a:rPr lang="en-US" altLang="zh-CN" sz="813"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3"/>
              </a:rPr>
              <a:t>.</a:t>
            </a:r>
            <a:endParaRPr lang="zh-CN" altLang="en-US" sz="813"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4"/>
            </a:endParaRPr>
          </a:p>
        </p:txBody>
      </p:sp>
      <p:sp>
        <p:nvSpPr>
          <p:cNvPr id="905" name="مستطيل"/>
          <p:cNvSpPr>
            <a:spLocks/>
          </p:cNvSpPr>
          <p:nvPr/>
        </p:nvSpPr>
        <p:spPr>
          <a:xfrm rot="0">
            <a:off x="1422584" y="234623"/>
            <a:ext cx="1104305" cy="431139"/>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536"/>
              </a:lnSpc>
              <a:spcBef>
                <a:spcPts val="0"/>
              </a:spcBef>
              <a:spcAft>
                <a:spcPts val="0"/>
              </a:spcAft>
              <a:buNone/>
            </a:pPr>
            <a:r>
              <a:rPr lang="en-US" altLang="zh-CN"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rPr>
              <a:t>خدماتنا</a:t>
            </a:r>
            <a:endParaRPr lang="zh-CN" altLang="en-US" sz="2525" b="1" i="0" u="none" strike="noStrike" kern="1200" cap="none" spc="0" baseline="0">
              <a:solidFill>
                <a:srgbClr val="25656F"/>
              </a:solidFill>
              <a:latin typeface="Alexandria Semi-Bold" pitchFamily="0" charset="0"/>
              <a:ea typeface="Alexandria Semi-Bold" pitchFamily="0" charset="0"/>
              <a:cs typeface="Alexandria Semi-Bold" pitchFamily="0" charset="0"/>
              <a:sym typeface="Alexandria Semi-Bold" pitchFamily="0" charset="0"/>
            </a:endParaRPr>
          </a:p>
        </p:txBody>
      </p:sp>
      <p:grpSp>
        <p:nvGrpSpPr>
          <p:cNvPr id="908" name="تجميع"/>
          <p:cNvGrpSpPr>
            <a:grpSpLocks/>
          </p:cNvGrpSpPr>
          <p:nvPr/>
        </p:nvGrpSpPr>
        <p:grpSpPr>
          <a:xfrm>
            <a:off x="4357568" y="6649938"/>
            <a:ext cx="1134253" cy="1836303"/>
            <a:chOff x="4357568" y="6649938"/>
            <a:chExt cx="1134253" cy="1836303"/>
          </a:xfrm>
        </p:grpSpPr>
        <p:sp>
          <p:nvSpPr>
            <p:cNvPr id="906" name="曲线">
              <a:hlinkClick r:id="rId25" tooltip="https://ncfb.sa/digital-library/documents"/>
            </p:cNvPr>
            <p:cNvSpPr>
              <a:spLocks/>
            </p:cNvSpPr>
            <p:nvPr/>
          </p:nvSpPr>
          <p:spPr>
            <a:xfrm rot="0">
              <a:off x="4357568" y="7432264"/>
              <a:ext cx="1134253" cy="1053978"/>
            </a:xfrm>
            <a:custGeom>
              <a:gdLst>
                <a:gd name="T1" fmla="*/ 0 w 21600"/>
                <a:gd name="T2" fmla="*/ 0 h 21600"/>
                <a:gd name="T3" fmla="*/ 21600 w 21600"/>
                <a:gd name="T4" fmla="*/ 21600 h 21600"/>
              </a:gdLst>
              <a:rect l="T1" t="T2" r="T3" b="T4"/>
              <a:pathLst>
                <a:path w="21600" h="21600">
                  <a:moveTo>
                    <a:pt x="5337" y="0"/>
                  </a:moveTo>
                  <a:lnTo>
                    <a:pt x="16262" y="0"/>
                  </a:lnTo>
                  <a:cubicBezTo>
                    <a:pt x="19210" y="0"/>
                    <a:pt x="21600" y="2571"/>
                    <a:pt x="21600" y="5744"/>
                  </a:cubicBezTo>
                  <a:lnTo>
                    <a:pt x="21600" y="15855"/>
                  </a:lnTo>
                  <a:cubicBezTo>
                    <a:pt x="21600" y="19028"/>
                    <a:pt x="19210" y="21600"/>
                    <a:pt x="16262" y="21600"/>
                  </a:cubicBezTo>
                  <a:lnTo>
                    <a:pt x="5337" y="21600"/>
                  </a:lnTo>
                  <a:cubicBezTo>
                    <a:pt x="3922" y="21600"/>
                    <a:pt x="2564" y="20994"/>
                    <a:pt x="1563" y="19917"/>
                  </a:cubicBezTo>
                  <a:cubicBezTo>
                    <a:pt x="562" y="18840"/>
                    <a:pt x="0" y="17379"/>
                    <a:pt x="0" y="15855"/>
                  </a:cubicBezTo>
                  <a:lnTo>
                    <a:pt x="0" y="5744"/>
                  </a:lnTo>
                  <a:cubicBezTo>
                    <a:pt x="0" y="4220"/>
                    <a:pt x="562" y="2759"/>
                    <a:pt x="1563" y="1682"/>
                  </a:cubicBezTo>
                  <a:cubicBezTo>
                    <a:pt x="2564" y="605"/>
                    <a:pt x="3922" y="0"/>
                    <a:pt x="5337" y="0"/>
                  </a:cubicBezTo>
                  <a:close/>
                </a:path>
              </a:pathLst>
            </a:custGeom>
            <a:solidFill>
              <a:srgbClr val="FEFEFE"/>
            </a:solidFill>
            <a:ln cmpd="sng" cap="flat">
              <a:noFill/>
              <a:prstDash val="solid"/>
              <a:miter/>
            </a:ln>
          </p:spPr>
        </p:sp>
        <p:sp>
          <p:nvSpPr>
            <p:cNvPr id="907" name="مستطيل"/>
            <p:cNvSpPr>
              <a:spLocks/>
            </p:cNvSpPr>
            <p:nvPr/>
          </p:nvSpPr>
          <p:spPr>
            <a:xfrm rot="0">
              <a:off x="4357568" y="6649938"/>
              <a:ext cx="1134253" cy="1836303"/>
            </a:xfrm>
            <a:prstGeom prst="rect"/>
            <a:noFill/>
            <a:ln w="12700" cmpd="sng" cap="flat">
              <a:noFill/>
              <a:prstDash val="solid"/>
              <a:miter/>
            </a:ln>
          </p:spPr>
        </p:sp>
      </p:grpSp>
      <p:sp>
        <p:nvSpPr>
          <p:cNvPr id="909" name="曲线"/>
          <p:cNvSpPr>
            <a:spLocks/>
          </p:cNvSpPr>
          <p:nvPr/>
        </p:nvSpPr>
        <p:spPr>
          <a:xfrm rot="0">
            <a:off x="5489903" y="8281878"/>
            <a:ext cx="601861" cy="78037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910" name="مستطيل"/>
          <p:cNvSpPr>
            <a:spLocks/>
          </p:cNvSpPr>
          <p:nvPr/>
        </p:nvSpPr>
        <p:spPr>
          <a:xfrm rot="0">
            <a:off x="6473258" y="7386258"/>
            <a:ext cx="536117" cy="470649"/>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268"/>
              </a:lnSpc>
              <a:spcBef>
                <a:spcPts val="0"/>
              </a:spcBef>
              <a:spcAft>
                <a:spcPts val="0"/>
              </a:spcAft>
              <a:buNone/>
            </a:pPr>
            <a:r>
              <a:rPr lang="en-US" altLang="zh-CN" sz="905" b="1" i="0" u="sng" strike="noStrike" kern="1200" cap="none" spc="0" baseline="0">
                <a:solidFill>
                  <a:srgbClr val="25656F"/>
                </a:solidFill>
                <a:latin typeface="Alexandria Bold" pitchFamily="0" charset="0"/>
                <a:ea typeface="Alexandria Bold" pitchFamily="0" charset="0"/>
                <a:cs typeface="Alexandria Bold" pitchFamily="0" charset="0"/>
                <a:sym typeface="Alexandria Bold" pitchFamily="0" charset="0"/>
                <a:hlinkClick r:id="rId26"/>
              </a:rPr>
              <a:t>.</a:t>
            </a:r>
            <a:r>
              <a:rPr lang="en-US" altLang="zh-CN" sz="905"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7"/>
              </a:rPr>
              <a:t>....</a:t>
            </a:r>
            <a:endParaRPr lang="en-US" altLang="zh-CN" sz="905"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8"/>
            </a:endParaRPr>
          </a:p>
          <a:p>
            <a:pPr marL="0" indent="0" algn="ctr">
              <a:lnSpc>
                <a:spcPts val="1268"/>
              </a:lnSpc>
              <a:spcBef>
                <a:spcPts val="0"/>
              </a:spcBef>
              <a:spcAft>
                <a:spcPts val="0"/>
              </a:spcAft>
              <a:buNone/>
            </a:pPr>
            <a:r>
              <a:rPr lang="en-US" altLang="zh-CN" sz="905"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29"/>
              </a:rPr>
              <a:t>.</a:t>
            </a:r>
            <a:endParaRPr lang="en-US" altLang="zh-CN" sz="905"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30"/>
            </a:endParaRPr>
          </a:p>
          <a:p>
            <a:pPr marL="0" indent="0" algn="ctr">
              <a:lnSpc>
                <a:spcPts val="1268"/>
              </a:lnSpc>
              <a:spcBef>
                <a:spcPts val="0"/>
              </a:spcBef>
              <a:spcAft>
                <a:spcPts val="0"/>
              </a:spcAft>
              <a:buNone/>
            </a:pPr>
            <a:r>
              <a:rPr lang="en-US" altLang="zh-CN" sz="905"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31"/>
              </a:rPr>
              <a:t>.</a:t>
            </a:r>
            <a:endParaRPr lang="zh-CN" altLang="en-US" sz="905" b="0" i="0" u="sng" strike="noStrike" kern="1200" cap="none" spc="0" baseline="0">
              <a:solidFill>
                <a:srgbClr val="25656F"/>
              </a:solidFill>
              <a:latin typeface="Alexandria" pitchFamily="0" charset="0"/>
              <a:ea typeface="Alexandria" pitchFamily="0" charset="0"/>
              <a:cs typeface="Alexandria" pitchFamily="0" charset="0"/>
              <a:sym typeface="Alexandria" pitchFamily="0" charset="0"/>
              <a:hlinkClick r:id="rId32"/>
            </a:endParaRPr>
          </a:p>
        </p:txBody>
      </p:sp>
      <p:grpSp>
        <p:nvGrpSpPr>
          <p:cNvPr id="913" name="تجميع"/>
          <p:cNvGrpSpPr>
            <a:grpSpLocks/>
          </p:cNvGrpSpPr>
          <p:nvPr/>
        </p:nvGrpSpPr>
        <p:grpSpPr>
          <a:xfrm>
            <a:off x="6012648" y="6649938"/>
            <a:ext cx="1134253" cy="1836303"/>
            <a:chOff x="6012648" y="6649938"/>
            <a:chExt cx="1134253" cy="1836303"/>
          </a:xfrm>
        </p:grpSpPr>
        <p:sp>
          <p:nvSpPr>
            <p:cNvPr id="911" name="曲线">
              <a:hlinkClick r:id="rId33" tooltip="https://ncfb.sa/digital-library/documents"/>
            </p:cNvPr>
            <p:cNvSpPr>
              <a:spLocks/>
            </p:cNvSpPr>
            <p:nvPr/>
          </p:nvSpPr>
          <p:spPr>
            <a:xfrm rot="0">
              <a:off x="6012648" y="7432264"/>
              <a:ext cx="1134253" cy="1053978"/>
            </a:xfrm>
            <a:custGeom>
              <a:gdLst>
                <a:gd name="T1" fmla="*/ 0 w 21600"/>
                <a:gd name="T2" fmla="*/ 0 h 21600"/>
                <a:gd name="T3" fmla="*/ 21600 w 21600"/>
                <a:gd name="T4" fmla="*/ 21600 h 21600"/>
              </a:gdLst>
              <a:rect l="T1" t="T2" r="T3" b="T4"/>
              <a:pathLst>
                <a:path w="21600" h="21600">
                  <a:moveTo>
                    <a:pt x="5338" y="0"/>
                  </a:moveTo>
                  <a:lnTo>
                    <a:pt x="16262" y="0"/>
                  </a:lnTo>
                  <a:cubicBezTo>
                    <a:pt x="19210" y="0"/>
                    <a:pt x="21600" y="2571"/>
                    <a:pt x="21600" y="5744"/>
                  </a:cubicBezTo>
                  <a:lnTo>
                    <a:pt x="21600" y="15855"/>
                  </a:lnTo>
                  <a:cubicBezTo>
                    <a:pt x="21600" y="19028"/>
                    <a:pt x="19210" y="21600"/>
                    <a:pt x="16262" y="21600"/>
                  </a:cubicBezTo>
                  <a:lnTo>
                    <a:pt x="5338" y="21600"/>
                  </a:lnTo>
                  <a:cubicBezTo>
                    <a:pt x="3922" y="21600"/>
                    <a:pt x="2564" y="20994"/>
                    <a:pt x="1563" y="19917"/>
                  </a:cubicBezTo>
                  <a:cubicBezTo>
                    <a:pt x="562" y="18840"/>
                    <a:pt x="0" y="17379"/>
                    <a:pt x="0" y="15855"/>
                  </a:cubicBezTo>
                  <a:lnTo>
                    <a:pt x="0" y="5744"/>
                  </a:lnTo>
                  <a:cubicBezTo>
                    <a:pt x="0" y="4220"/>
                    <a:pt x="562" y="2759"/>
                    <a:pt x="1563" y="1682"/>
                  </a:cubicBezTo>
                  <a:cubicBezTo>
                    <a:pt x="2564" y="605"/>
                    <a:pt x="3922" y="0"/>
                    <a:pt x="5338" y="0"/>
                  </a:cubicBezTo>
                  <a:close/>
                </a:path>
              </a:pathLst>
            </a:custGeom>
            <a:solidFill>
              <a:srgbClr val="FEFEFE"/>
            </a:solidFill>
            <a:ln cmpd="sng" cap="flat">
              <a:noFill/>
              <a:prstDash val="solid"/>
              <a:miter/>
            </a:ln>
          </p:spPr>
        </p:sp>
        <p:sp>
          <p:nvSpPr>
            <p:cNvPr id="912" name="مستطيل"/>
            <p:cNvSpPr>
              <a:spLocks/>
            </p:cNvSpPr>
            <p:nvPr/>
          </p:nvSpPr>
          <p:spPr>
            <a:xfrm rot="0">
              <a:off x="6012648" y="6649938"/>
              <a:ext cx="1134253" cy="1836303"/>
            </a:xfrm>
            <a:prstGeom prst="rect"/>
            <a:noFill/>
            <a:ln w="12700" cmpd="sng" cap="flat">
              <a:noFill/>
              <a:prstDash val="solid"/>
              <a:miter/>
            </a:ln>
          </p:spPr>
        </p:sp>
      </p:grpSp>
      <p:pic>
        <p:nvPicPr>
          <p:cNvPr id="914" name="صورة"/>
          <p:cNvPicPr>
            <a:picLocks noChangeAspect="1"/>
          </p:cNvPicPr>
          <p:nvPr/>
        </p:nvPicPr>
        <p:blipFill>
          <a:blip r:embed="rId34" cstate="print"/>
          <a:stretch>
            <a:fillRect/>
          </a:stretch>
        </p:blipFill>
        <p:spPr>
          <a:xfrm rot="0">
            <a:off x="6028718" y="7414336"/>
            <a:ext cx="1119819" cy="1119819"/>
          </a:xfrm>
          <a:prstGeom prst="rect"/>
          <a:noFill/>
          <a:ln w="12700" cmpd="sng" cap="flat">
            <a:noFill/>
            <a:prstDash val="solid"/>
            <a:miter/>
          </a:ln>
        </p:spPr>
      </p:pic>
      <p:grpSp>
        <p:nvGrpSpPr>
          <p:cNvPr id="917" name="تجميع"/>
          <p:cNvGrpSpPr>
            <a:grpSpLocks/>
          </p:cNvGrpSpPr>
          <p:nvPr/>
        </p:nvGrpSpPr>
        <p:grpSpPr>
          <a:xfrm>
            <a:off x="5822669" y="6522844"/>
            <a:ext cx="1769708" cy="2182354"/>
            <a:chOff x="5822669" y="6522844"/>
            <a:chExt cx="1769708" cy="2182354"/>
          </a:xfrm>
        </p:grpSpPr>
        <p:sp>
          <p:nvSpPr>
            <p:cNvPr id="915" name="曲线">
              <a:hlinkClick r:id="rId35" tooltip="https://ncfborg-my.sharepoint.com/:b:/g/personal/event_ncfb_org_sa/IQAO9DjtTQU0QqMkjb8gl-cYAeX26YeWDzDyDeF2Dk37JtY?e=Em8NCJ"/>
            </p:cNvPr>
            <p:cNvSpPr>
              <a:spLocks/>
            </p:cNvSpPr>
            <p:nvPr/>
          </p:nvSpPr>
          <p:spPr>
            <a:xfrm rot="0">
              <a:off x="5822669" y="7305167"/>
              <a:ext cx="1769708" cy="1400031"/>
            </a:xfrm>
            <a:custGeom>
              <a:gdLst>
                <a:gd name="T1" fmla="*/ 0 w 21600"/>
                <a:gd name="T2" fmla="*/ 0 h 21600"/>
                <a:gd name="T3" fmla="*/ 21600 w 21600"/>
                <a:gd name="T4" fmla="*/ 21600 h 21600"/>
              </a:gdLst>
              <a:rect l="T1" t="T2" r="T3" b="T4"/>
              <a:pathLst>
                <a:path w="21600" h="21600">
                  <a:moveTo>
                    <a:pt x="2192" y="0"/>
                  </a:moveTo>
                  <a:lnTo>
                    <a:pt x="19407" y="0"/>
                  </a:lnTo>
                  <a:cubicBezTo>
                    <a:pt x="20618" y="0"/>
                    <a:pt x="21600" y="1240"/>
                    <a:pt x="21600" y="2771"/>
                  </a:cubicBezTo>
                  <a:lnTo>
                    <a:pt x="21600" y="18828"/>
                  </a:lnTo>
                  <a:cubicBezTo>
                    <a:pt x="21600" y="20359"/>
                    <a:pt x="20618" y="21600"/>
                    <a:pt x="19407" y="21600"/>
                  </a:cubicBezTo>
                  <a:lnTo>
                    <a:pt x="2192" y="21600"/>
                  </a:lnTo>
                  <a:cubicBezTo>
                    <a:pt x="1611" y="21600"/>
                    <a:pt x="1053" y="21307"/>
                    <a:pt x="642" y="20788"/>
                  </a:cubicBezTo>
                  <a:cubicBezTo>
                    <a:pt x="231" y="20268"/>
                    <a:pt x="0" y="19563"/>
                    <a:pt x="0" y="18828"/>
                  </a:cubicBezTo>
                  <a:lnTo>
                    <a:pt x="0" y="2771"/>
                  </a:lnTo>
                  <a:cubicBezTo>
                    <a:pt x="0" y="1240"/>
                    <a:pt x="981" y="0"/>
                    <a:pt x="2192" y="0"/>
                  </a:cubicBezTo>
                  <a:close/>
                </a:path>
              </a:pathLst>
            </a:custGeom>
            <a:noFill/>
            <a:ln cmpd="sng" cap="flat">
              <a:noFill/>
              <a:prstDash val="solid"/>
              <a:miter/>
            </a:ln>
          </p:spPr>
        </p:sp>
        <p:sp>
          <p:nvSpPr>
            <p:cNvPr id="916" name="مستطيل"/>
            <p:cNvSpPr>
              <a:spLocks/>
            </p:cNvSpPr>
            <p:nvPr/>
          </p:nvSpPr>
          <p:spPr>
            <a:xfrm rot="0">
              <a:off x="5822669" y="6522844"/>
              <a:ext cx="1769708" cy="2182354"/>
            </a:xfrm>
            <a:prstGeom prst="rect"/>
            <a:noFill/>
            <a:ln w="12700" cmpd="sng" cap="flat">
              <a:noFill/>
              <a:prstDash val="solid"/>
              <a:miter/>
            </a:ln>
          </p:spPr>
        </p:sp>
      </p:grpSp>
      <p:pic>
        <p:nvPicPr>
          <p:cNvPr id="918" name="صورة"/>
          <p:cNvPicPr>
            <a:picLocks noChangeAspect="1"/>
          </p:cNvPicPr>
          <p:nvPr/>
        </p:nvPicPr>
        <p:blipFill>
          <a:blip r:embed="rId36" cstate="print"/>
          <a:stretch>
            <a:fillRect/>
          </a:stretch>
        </p:blipFill>
        <p:spPr>
          <a:xfrm rot="0">
            <a:off x="4377022" y="7421755"/>
            <a:ext cx="1104980" cy="1104980"/>
          </a:xfrm>
          <a:prstGeom prst="rect"/>
          <a:noFill/>
          <a:ln w="12700" cmpd="sng" cap="flat">
            <a:noFill/>
            <a:prstDash val="solid"/>
            <a:miter/>
          </a:ln>
        </p:spPr>
      </p:pic>
      <p:grpSp>
        <p:nvGrpSpPr>
          <p:cNvPr id="921" name="تجميع"/>
          <p:cNvGrpSpPr>
            <a:grpSpLocks/>
          </p:cNvGrpSpPr>
          <p:nvPr/>
        </p:nvGrpSpPr>
        <p:grpSpPr>
          <a:xfrm>
            <a:off x="3995480" y="6548518"/>
            <a:ext cx="1636628" cy="2182354"/>
            <a:chOff x="3995480" y="6548518"/>
            <a:chExt cx="1636628" cy="2182354"/>
          </a:xfrm>
        </p:grpSpPr>
        <p:sp>
          <p:nvSpPr>
            <p:cNvPr id="919" name="曲线">
              <a:hlinkClick r:id="rId37" tooltip="https://ncfborg-my.sharepoint.com/:b:/g/personal/event_ncfb_org_sa/IQAfCvudShG2T7Hqj_k5EE_gASmUD2oP98821Dbr7PLcscU?e=pyDMG1"/>
            </p:cNvPr>
            <p:cNvSpPr>
              <a:spLocks/>
            </p:cNvSpPr>
            <p:nvPr/>
          </p:nvSpPr>
          <p:spPr>
            <a:xfrm rot="0">
              <a:off x="3995480" y="7330841"/>
              <a:ext cx="1636628" cy="1400031"/>
            </a:xfrm>
            <a:custGeom>
              <a:gdLst>
                <a:gd name="T1" fmla="*/ 0 w 21600"/>
                <a:gd name="T2" fmla="*/ 0 h 21600"/>
                <a:gd name="T3" fmla="*/ 21600 w 21600"/>
                <a:gd name="T4" fmla="*/ 21600 h 21600"/>
              </a:gdLst>
              <a:rect l="T1" t="T2" r="T3" b="T4"/>
              <a:pathLst>
                <a:path w="21600" h="21600">
                  <a:moveTo>
                    <a:pt x="2563" y="0"/>
                  </a:moveTo>
                  <a:lnTo>
                    <a:pt x="19036" y="0"/>
                  </a:lnTo>
                  <a:cubicBezTo>
                    <a:pt x="19716" y="0"/>
                    <a:pt x="20368" y="315"/>
                    <a:pt x="20849" y="877"/>
                  </a:cubicBezTo>
                  <a:cubicBezTo>
                    <a:pt x="21329" y="1439"/>
                    <a:pt x="21600" y="2202"/>
                    <a:pt x="21600" y="2997"/>
                  </a:cubicBezTo>
                  <a:lnTo>
                    <a:pt x="21600" y="18602"/>
                  </a:lnTo>
                  <a:cubicBezTo>
                    <a:pt x="21600" y="19397"/>
                    <a:pt x="21329" y="20160"/>
                    <a:pt x="20849" y="20722"/>
                  </a:cubicBezTo>
                  <a:cubicBezTo>
                    <a:pt x="20368" y="21284"/>
                    <a:pt x="19716" y="21600"/>
                    <a:pt x="19036" y="21600"/>
                  </a:cubicBezTo>
                  <a:lnTo>
                    <a:pt x="2563" y="21600"/>
                  </a:lnTo>
                  <a:cubicBezTo>
                    <a:pt x="1883" y="21600"/>
                    <a:pt x="1231" y="21284"/>
                    <a:pt x="750" y="20722"/>
                  </a:cubicBezTo>
                  <a:cubicBezTo>
                    <a:pt x="270" y="20160"/>
                    <a:pt x="0" y="19397"/>
                    <a:pt x="0" y="18602"/>
                  </a:cubicBezTo>
                  <a:lnTo>
                    <a:pt x="0" y="2997"/>
                  </a:lnTo>
                  <a:cubicBezTo>
                    <a:pt x="0" y="2202"/>
                    <a:pt x="270" y="1439"/>
                    <a:pt x="750" y="877"/>
                  </a:cubicBezTo>
                  <a:cubicBezTo>
                    <a:pt x="1231" y="315"/>
                    <a:pt x="1883" y="0"/>
                    <a:pt x="2563" y="0"/>
                  </a:cubicBezTo>
                  <a:close/>
                </a:path>
              </a:pathLst>
            </a:custGeom>
            <a:noFill/>
            <a:ln cmpd="sng" cap="flat">
              <a:noFill/>
              <a:prstDash val="solid"/>
              <a:miter/>
            </a:ln>
          </p:spPr>
        </p:sp>
        <p:sp>
          <p:nvSpPr>
            <p:cNvPr id="920" name="مستطيل"/>
            <p:cNvSpPr>
              <a:spLocks/>
            </p:cNvSpPr>
            <p:nvPr/>
          </p:nvSpPr>
          <p:spPr>
            <a:xfrm rot="0">
              <a:off x="3995480" y="6548518"/>
              <a:ext cx="1636628" cy="2182354"/>
            </a:xfrm>
            <a:prstGeom prst="rect"/>
            <a:noFill/>
            <a:ln w="12700" cmpd="sng" cap="flat">
              <a:noFill/>
              <a:prstDash val="solid"/>
              <a:miter/>
            </a:ln>
          </p:spPr>
        </p:sp>
      </p:grpSp>
    </p:spTree>
    <p:extLst>
      <p:ext uri="{BB962C8B-B14F-4D97-AF65-F5344CB8AC3E}">
        <p14:creationId xmlns:p14="http://schemas.microsoft.com/office/powerpoint/2010/main" val="1705468522"/>
      </p:ext>
    </p:extLst>
  </p:cSld>
  <p:clrMapOvr>
    <a:masterClrMapping/>
  </p:clrMapOvr>
</p:sld>
</file>

<file path=ppt/slides/slide1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928" name="曲线"/>
          <p:cNvSpPr>
            <a:spLocks/>
          </p:cNvSpPr>
          <p:nvPr/>
        </p:nvSpPr>
        <p:spPr>
          <a:xfrm rot="0">
            <a:off x="6802" y="-82314"/>
            <a:ext cx="18426340" cy="10364817"/>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1"/>
            <a:stretch>
              <a:fillRect t="-21" b="-21"/>
            </a:stretch>
          </a:blipFill>
          <a:ln cmpd="sng" cap="flat">
            <a:noFill/>
            <a:prstDash val="solid"/>
            <a:miter/>
          </a:ln>
        </p:spPr>
      </p:sp>
      <p:sp>
        <p:nvSpPr>
          <p:cNvPr id="929" name="曲线"/>
          <p:cNvSpPr>
            <a:spLocks/>
          </p:cNvSpPr>
          <p:nvPr/>
        </p:nvSpPr>
        <p:spPr>
          <a:xfrm rot="0">
            <a:off x="667313" y="349366"/>
            <a:ext cx="4829419" cy="993763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930" name="曲线"/>
          <p:cNvSpPr>
            <a:spLocks/>
          </p:cNvSpPr>
          <p:nvPr/>
        </p:nvSpPr>
        <p:spPr>
          <a:xfrm rot="0">
            <a:off x="10799" y="6829063"/>
            <a:ext cx="9209174" cy="345793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alphaModFix amt="54000"/>
            </a:blip>
            <a:stretch/>
          </a:blipFill>
          <a:ln cmpd="sng" cap="flat">
            <a:noFill/>
            <a:prstDash val="solid"/>
            <a:miter/>
          </a:ln>
        </p:spPr>
      </p:sp>
      <p:sp>
        <p:nvSpPr>
          <p:cNvPr id="931" name="曲线"/>
          <p:cNvSpPr>
            <a:spLocks/>
          </p:cNvSpPr>
          <p:nvPr/>
        </p:nvSpPr>
        <p:spPr>
          <a:xfrm rot="0">
            <a:off x="15357923" y="-82314"/>
            <a:ext cx="2194373" cy="10364817"/>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4"/>
            <a:stretch/>
          </a:blipFill>
          <a:ln cmpd="sng" cap="flat">
            <a:noFill/>
            <a:prstDash val="solid"/>
            <a:miter/>
          </a:ln>
        </p:spPr>
      </p:sp>
      <p:sp>
        <p:nvSpPr>
          <p:cNvPr id="932" name="曲线"/>
          <p:cNvSpPr>
            <a:spLocks/>
          </p:cNvSpPr>
          <p:nvPr/>
        </p:nvSpPr>
        <p:spPr>
          <a:xfrm rot="0">
            <a:off x="15906517" y="-77817"/>
            <a:ext cx="2410212" cy="1036481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blipFill>
          <a:ln cmpd="sng" cap="flat">
            <a:noFill/>
            <a:prstDash val="solid"/>
            <a:miter/>
          </a:ln>
        </p:spPr>
      </p:sp>
      <p:sp>
        <p:nvSpPr>
          <p:cNvPr id="933" name="مستطيل"/>
          <p:cNvSpPr>
            <a:spLocks/>
          </p:cNvSpPr>
          <p:nvPr/>
        </p:nvSpPr>
        <p:spPr>
          <a:xfrm rot="0">
            <a:off x="5508136" y="3451942"/>
            <a:ext cx="11336789" cy="204687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17020"/>
              </a:lnSpc>
              <a:spcBef>
                <a:spcPts val="0"/>
              </a:spcBef>
              <a:spcAft>
                <a:spcPts val="0"/>
              </a:spcAft>
              <a:buNone/>
            </a:pPr>
            <a:r>
              <a:rPr lang="en-US" altLang="zh-CN" sz="1105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أبرز المؤشرات</a:t>
            </a:r>
            <a:endParaRPr lang="zh-CN" altLang="en-US" sz="1105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934" name="خط مستقيم"/>
          <p:cNvSpPr>
            <a:spLocks/>
          </p:cNvSpPr>
          <p:nvPr/>
        </p:nvSpPr>
        <p:spPr>
          <a:xfrm rot="0">
            <a:off x="8127188" y="5798949"/>
            <a:ext cx="8657905" cy="32410"/>
          </a:xfrm>
          <a:prstGeom prst="line"/>
          <a:noFill/>
          <a:ln w="28575" cmpd="sng" cap="flat">
            <a:solidFill>
              <a:srgbClr val="F9FAFA"/>
            </a:solidFill>
            <a:prstDash val="solid"/>
            <a:round/>
            <a:headEnd type="oval" w="lg" len="lg"/>
          </a:ln>
        </p:spPr>
      </p:sp>
      <p:sp>
        <p:nvSpPr>
          <p:cNvPr id="935" name="مستطيل"/>
          <p:cNvSpPr>
            <a:spLocks/>
          </p:cNvSpPr>
          <p:nvPr/>
        </p:nvSpPr>
        <p:spPr>
          <a:xfrm rot="0">
            <a:off x="1936728" y="5407237"/>
            <a:ext cx="2149722" cy="212050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18219"/>
              </a:lnSpc>
              <a:spcBef>
                <a:spcPts val="0"/>
              </a:spcBef>
              <a:spcAft>
                <a:spcPts val="0"/>
              </a:spcAft>
              <a:buNone/>
            </a:pPr>
            <a:r>
              <a:rPr lang="en-US" altLang="zh-CN" sz="10121" b="1" i="0" u="none" strike="noStrike" kern="1200" cap="none" spc="0" baseline="0">
                <a:gradFill>
                  <a:gsLst>
                    <a:gs pos="0">
                      <a:srgbClr val="9F8251"/>
                    </a:gs>
                    <a:gs pos="100000">
                      <a:srgbClr val="E5CA9E"/>
                    </a:gs>
                  </a:gsLst>
                  <a:lin scaled="0"/>
                </a:gradFill>
                <a:latin typeface="Alexandria Medium" pitchFamily="0" charset="0"/>
                <a:ea typeface="Alexandria Medium" pitchFamily="0" charset="0"/>
                <a:cs typeface="Alexandria Medium" pitchFamily="0" charset="0"/>
                <a:sym typeface="Alexandria Medium" pitchFamily="0" charset="0"/>
              </a:rPr>
              <a:t>03</a:t>
            </a:r>
            <a:endParaRPr lang="zh-CN" altLang="en-US" sz="10121" b="1" i="0" u="none" strike="noStrike" kern="1200" cap="none" spc="0" baseline="0">
              <a:gradFill>
                <a:gsLst>
                  <a:gs pos="0">
                    <a:srgbClr val="9F8251"/>
                  </a:gs>
                  <a:gs pos="100000">
                    <a:srgbClr val="E5CA9E"/>
                  </a:gs>
                </a:gsLst>
                <a:lin scaled="0"/>
              </a:gradFill>
              <a:latin typeface="Alexandria Medium" pitchFamily="0" charset="0"/>
              <a:ea typeface="Alexandria Medium" pitchFamily="0" charset="0"/>
              <a:cs typeface="Alexandria Medium" pitchFamily="0" charset="0"/>
              <a:sym typeface="Alexandria Medium" pitchFamily="0" charset="0"/>
            </a:endParaRPr>
          </a:p>
        </p:txBody>
      </p:sp>
      <p:sp>
        <p:nvSpPr>
          <p:cNvPr id="936" name="خط مستقيم"/>
          <p:cNvSpPr>
            <a:spLocks/>
          </p:cNvSpPr>
          <p:nvPr/>
        </p:nvSpPr>
        <p:spPr>
          <a:xfrm rot="0">
            <a:off x="2573139" y="7547495"/>
            <a:ext cx="1465686" cy="0"/>
          </a:xfrm>
          <a:prstGeom prst="line"/>
          <a:noFill/>
          <a:ln w="57150" cmpd="sng" cap="flat">
            <a:gradFill rotWithShape="1">
              <a:gsLst>
                <a:gs pos="0">
                  <a:srgbClr val="9F8251">
                    <a:alpha val="100000"/>
                  </a:srgbClr>
                </a:gs>
                <a:gs pos="100000">
                  <a:srgbClr val="D5BD94">
                    <a:alpha val="100000"/>
                  </a:srgbClr>
                </a:gs>
              </a:gsLst>
              <a:lin ang="0" scaled="1"/>
            </a:gradFill>
            <a:prstDash val="solid"/>
            <a:round/>
          </a:ln>
        </p:spPr>
      </p:sp>
    </p:spTree>
    <p:extLst>
      <p:ext uri="{BB962C8B-B14F-4D97-AF65-F5344CB8AC3E}">
        <p14:creationId xmlns:p14="http://schemas.microsoft.com/office/powerpoint/2010/main" val="374139051"/>
      </p:ext>
    </p:extLst>
  </p:cSld>
  <p:clrMapOvr>
    <a:masterClrMapping/>
  </p:clrMapOvr>
</p:sld>
</file>

<file path=ppt/slides/slide18.xml><?xml version="1.0" encoding="utf-8"?>
<p:sld xmlns:p="http://schemas.openxmlformats.org/presentationml/2006/main" xmlns:r="http://schemas.openxmlformats.org/officeDocument/2006/relationships" xmlns:a="http://schemas.openxmlformats.org/drawingml/2006/main">
  <p:cSld>
    <p:bg>
      <p:bgPr>
        <a:solidFill>
          <a:srgbClr val="002C3D"/>
        </a:solidFill>
      </p:bgPr>
    </p:bg>
    <p:spTree>
      <p:nvGrpSpPr>
        <p:cNvPr id="1" name=""/>
        <p:cNvGrpSpPr/>
        <p:nvPr/>
      </p:nvGrpSpPr>
      <p:grpSpPr>
        <a:xfrm>
          <a:off x="0" y="0"/>
          <a:ext cx="0" cy="0"/>
          <a:chOff x="0" y="0"/>
          <a:chExt cx="0" cy="0"/>
        </a:xfrm>
      </p:grpSpPr>
      <p:sp>
        <p:nvSpPr>
          <p:cNvPr id="943"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18</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grpSp>
        <p:nvGrpSpPr>
          <p:cNvPr id="945" name="تجميع"/>
          <p:cNvGrpSpPr>
            <a:grpSpLocks/>
          </p:cNvGrpSpPr>
          <p:nvPr/>
        </p:nvGrpSpPr>
        <p:grpSpPr>
          <a:xfrm>
            <a:off x="11734738" y="1028700"/>
            <a:ext cx="5248308" cy="3974374"/>
            <a:chOff x="11734738" y="1028700"/>
            <a:chExt cx="5248308" cy="3974374"/>
          </a:xfrm>
        </p:grpSpPr>
        <p:sp>
          <p:nvSpPr>
            <p:cNvPr id="944" name="曲线"/>
            <p:cNvSpPr>
              <a:spLocks/>
            </p:cNvSpPr>
            <p:nvPr/>
          </p:nvSpPr>
          <p:spPr>
            <a:xfrm rot="0">
              <a:off x="11734738" y="1028700"/>
              <a:ext cx="5248308" cy="3974374"/>
            </a:xfrm>
            <a:custGeom>
              <a:gdLst>
                <a:gd name="T1" fmla="*/ 0 w 21600"/>
                <a:gd name="T2" fmla="*/ 0 h 21600"/>
                <a:gd name="T3" fmla="*/ 21600 w 21600"/>
                <a:gd name="T4" fmla="*/ 21600 h 21600"/>
              </a:gdLst>
              <a:rect l="T1" t="T2" r="T3" b="T4"/>
              <a:pathLst>
                <a:path w="21600" h="21600">
                  <a:moveTo>
                    <a:pt x="2881" y="0"/>
                  </a:moveTo>
                  <a:lnTo>
                    <a:pt x="21567" y="0"/>
                  </a:lnTo>
                  <a:cubicBezTo>
                    <a:pt x="21585" y="0"/>
                    <a:pt x="21600" y="18"/>
                    <a:pt x="21600" y="40"/>
                  </a:cubicBezTo>
                  <a:lnTo>
                    <a:pt x="21600" y="17972"/>
                  </a:lnTo>
                  <a:lnTo>
                    <a:pt x="21567" y="17972"/>
                  </a:lnTo>
                  <a:lnTo>
                    <a:pt x="21600" y="17972"/>
                  </a:lnTo>
                  <a:cubicBezTo>
                    <a:pt x="21600" y="19976"/>
                    <a:pt x="20310" y="21600"/>
                    <a:pt x="18718" y="21600"/>
                  </a:cubicBezTo>
                  <a:lnTo>
                    <a:pt x="18718" y="21559"/>
                  </a:lnTo>
                  <a:lnTo>
                    <a:pt x="18718" y="21600"/>
                  </a:lnTo>
                  <a:lnTo>
                    <a:pt x="32" y="21600"/>
                  </a:lnTo>
                  <a:cubicBezTo>
                    <a:pt x="14" y="21600"/>
                    <a:pt x="0" y="21581"/>
                    <a:pt x="0" y="21559"/>
                  </a:cubicBezTo>
                  <a:lnTo>
                    <a:pt x="0" y="3627"/>
                  </a:lnTo>
                  <a:lnTo>
                    <a:pt x="32" y="3627"/>
                  </a:lnTo>
                  <a:lnTo>
                    <a:pt x="0" y="3627"/>
                  </a:lnTo>
                  <a:cubicBezTo>
                    <a:pt x="0" y="1623"/>
                    <a:pt x="1289" y="0"/>
                    <a:pt x="2881" y="0"/>
                  </a:cubicBezTo>
                  <a:cubicBezTo>
                    <a:pt x="2891" y="0"/>
                    <a:pt x="2900" y="5"/>
                    <a:pt x="2906" y="15"/>
                  </a:cubicBezTo>
                  <a:lnTo>
                    <a:pt x="2881" y="40"/>
                  </a:lnTo>
                  <a:lnTo>
                    <a:pt x="2881" y="0"/>
                  </a:lnTo>
                </a:path>
                <a:path w="21600" h="21600">
                  <a:moveTo>
                    <a:pt x="2881" y="81"/>
                  </a:moveTo>
                  <a:cubicBezTo>
                    <a:pt x="2871" y="81"/>
                    <a:pt x="2861" y="76"/>
                    <a:pt x="2855" y="66"/>
                  </a:cubicBezTo>
                  <a:lnTo>
                    <a:pt x="2881" y="41"/>
                  </a:lnTo>
                  <a:lnTo>
                    <a:pt x="2881" y="81"/>
                  </a:lnTo>
                  <a:cubicBezTo>
                    <a:pt x="1325" y="81"/>
                    <a:pt x="65" y="1669"/>
                    <a:pt x="65" y="3627"/>
                  </a:cubicBezTo>
                  <a:lnTo>
                    <a:pt x="65" y="21559"/>
                  </a:lnTo>
                  <a:lnTo>
                    <a:pt x="32" y="21559"/>
                  </a:lnTo>
                  <a:lnTo>
                    <a:pt x="32" y="21518"/>
                  </a:lnTo>
                  <a:lnTo>
                    <a:pt x="18718" y="21518"/>
                  </a:lnTo>
                  <a:cubicBezTo>
                    <a:pt x="20274" y="21518"/>
                    <a:pt x="21535" y="19930"/>
                    <a:pt x="21535" y="17972"/>
                  </a:cubicBezTo>
                  <a:lnTo>
                    <a:pt x="21535" y="40"/>
                  </a:lnTo>
                  <a:lnTo>
                    <a:pt x="21567" y="40"/>
                  </a:lnTo>
                  <a:lnTo>
                    <a:pt x="21567" y="81"/>
                  </a:lnTo>
                  <a:lnTo>
                    <a:pt x="2881" y="81"/>
                  </a:lnTo>
                  <a:close/>
                </a:path>
              </a:pathLst>
            </a:custGeom>
            <a:solidFill>
              <a:srgbClr val="938050"/>
            </a:solidFill>
            <a:ln cmpd="sng" cap="flat">
              <a:noFill/>
              <a:prstDash val="solid"/>
              <a:miter/>
            </a:ln>
          </p:spPr>
        </p:sp>
      </p:grpSp>
      <p:sp>
        <p:nvSpPr>
          <p:cNvPr id="946" name="مستطيل"/>
          <p:cNvSpPr>
            <a:spLocks/>
          </p:cNvSpPr>
          <p:nvPr/>
        </p:nvSpPr>
        <p:spPr>
          <a:xfrm rot="0">
            <a:off x="12110202" y="2382332"/>
            <a:ext cx="4744598" cy="1162323"/>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133"/>
              </a:lnSpc>
              <a:spcBef>
                <a:spcPts val="0"/>
              </a:spcBef>
              <a:spcAft>
                <a:spcPts val="0"/>
              </a:spcAft>
              <a:buNone/>
            </a:pP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تمت الموافقة على الترتيبات التنظيمية للمركز الوطني للمنشآت العائلية وارتباطه التنظيمي، واختصاصاته، وحوكمته وتمويله.</a:t>
            </a:r>
            <a:endParaRPr lang="zh-CN" altLang="en-US"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947" name="مستطيل"/>
          <p:cNvSpPr>
            <a:spLocks/>
          </p:cNvSpPr>
          <p:nvPr/>
        </p:nvSpPr>
        <p:spPr>
          <a:xfrm rot="0">
            <a:off x="12295633" y="1421294"/>
            <a:ext cx="1838423" cy="377155"/>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940"/>
              </a:lnSpc>
              <a:spcBef>
                <a:spcPts val="0"/>
              </a:spcBef>
              <a:spcAft>
                <a:spcPts val="0"/>
              </a:spcAft>
              <a:buNone/>
            </a:pPr>
            <a:r>
              <a:rPr lang="en-US" altLang="zh-CN"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تنظيم المركز</a:t>
            </a:r>
            <a:endParaRPr lang="zh-CN" altLang="en-US"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949" name="تجميع"/>
          <p:cNvGrpSpPr>
            <a:grpSpLocks/>
          </p:cNvGrpSpPr>
          <p:nvPr/>
        </p:nvGrpSpPr>
        <p:grpSpPr>
          <a:xfrm>
            <a:off x="12174508" y="1897607"/>
            <a:ext cx="2045287" cy="96517"/>
            <a:chOff x="12174508" y="1897607"/>
            <a:chExt cx="2045287" cy="96517"/>
          </a:xfrm>
        </p:grpSpPr>
        <p:sp>
          <p:nvSpPr>
            <p:cNvPr id="948" name="曲线"/>
            <p:cNvSpPr>
              <a:spLocks/>
            </p:cNvSpPr>
            <p:nvPr/>
          </p:nvSpPr>
          <p:spPr>
            <a:xfrm rot="0">
              <a:off x="12174508" y="1897607"/>
              <a:ext cx="2045287" cy="96517"/>
            </a:xfrm>
            <a:custGeom>
              <a:gdLst>
                <a:gd name="T1" fmla="*/ 0 w 21600"/>
                <a:gd name="T2" fmla="*/ 0 h 21600"/>
                <a:gd name="T3" fmla="*/ 21600 w 21600"/>
                <a:gd name="T4" fmla="*/ 21600 h 21600"/>
              </a:gdLst>
              <a:rect l="T1" t="T2" r="T3" b="T4"/>
              <a:pathLst>
                <a:path w="21600" h="21600">
                  <a:moveTo>
                    <a:pt x="21600" y="0"/>
                  </a:moveTo>
                  <a:lnTo>
                    <a:pt x="509" y="0"/>
                  </a:lnTo>
                  <a:cubicBezTo>
                    <a:pt x="228" y="0"/>
                    <a:pt x="0" y="4836"/>
                    <a:pt x="0" y="10800"/>
                  </a:cubicBezTo>
                  <a:lnTo>
                    <a:pt x="0" y="21600"/>
                  </a:lnTo>
                  <a:lnTo>
                    <a:pt x="21600" y="21600"/>
                  </a:lnTo>
                  <a:close/>
                </a:path>
              </a:pathLst>
            </a:custGeom>
            <a:solidFill>
              <a:srgbClr val="938050"/>
            </a:solidFill>
            <a:ln cmpd="sng" cap="flat">
              <a:noFill/>
              <a:prstDash val="solid"/>
              <a:miter/>
            </a:ln>
          </p:spPr>
        </p:sp>
      </p:grpSp>
      <p:sp>
        <p:nvSpPr>
          <p:cNvPr id="950" name="خط مستقيم"/>
          <p:cNvSpPr>
            <a:spLocks/>
          </p:cNvSpPr>
          <p:nvPr/>
        </p:nvSpPr>
        <p:spPr>
          <a:xfrm flipH="1" rot="0">
            <a:off x="12173692" y="1993190"/>
            <a:ext cx="4117554" cy="1939"/>
          </a:xfrm>
          <a:prstGeom prst="line"/>
          <a:noFill/>
          <a:ln w="19050" cmpd="sng" cap="rnd">
            <a:solidFill>
              <a:srgbClr val="938050"/>
            </a:solidFill>
            <a:prstDash val="solid"/>
            <a:round/>
          </a:ln>
        </p:spPr>
      </p:sp>
      <p:grpSp>
        <p:nvGrpSpPr>
          <p:cNvPr id="952" name="تجميع"/>
          <p:cNvGrpSpPr>
            <a:grpSpLocks/>
          </p:cNvGrpSpPr>
          <p:nvPr/>
        </p:nvGrpSpPr>
        <p:grpSpPr>
          <a:xfrm>
            <a:off x="5830257" y="1028700"/>
            <a:ext cx="5248307" cy="3974374"/>
            <a:chOff x="5830257" y="1028700"/>
            <a:chExt cx="5248307" cy="3974374"/>
          </a:xfrm>
        </p:grpSpPr>
        <p:sp>
          <p:nvSpPr>
            <p:cNvPr id="951" name="曲线"/>
            <p:cNvSpPr>
              <a:spLocks/>
            </p:cNvSpPr>
            <p:nvPr/>
          </p:nvSpPr>
          <p:spPr>
            <a:xfrm rot="0">
              <a:off x="5830257" y="1028700"/>
              <a:ext cx="5248307" cy="3974374"/>
            </a:xfrm>
            <a:custGeom>
              <a:gdLst>
                <a:gd name="T1" fmla="*/ 0 w 21600"/>
                <a:gd name="T2" fmla="*/ 0 h 21600"/>
                <a:gd name="T3" fmla="*/ 21600 w 21600"/>
                <a:gd name="T4" fmla="*/ 21600 h 21600"/>
              </a:gdLst>
              <a:rect l="T1" t="T2" r="T3" b="T4"/>
              <a:pathLst>
                <a:path w="21600" h="21600">
                  <a:moveTo>
                    <a:pt x="2881" y="0"/>
                  </a:moveTo>
                  <a:lnTo>
                    <a:pt x="21567" y="0"/>
                  </a:lnTo>
                  <a:cubicBezTo>
                    <a:pt x="21585" y="0"/>
                    <a:pt x="21600" y="18"/>
                    <a:pt x="21600" y="40"/>
                  </a:cubicBezTo>
                  <a:lnTo>
                    <a:pt x="21600" y="17972"/>
                  </a:lnTo>
                  <a:lnTo>
                    <a:pt x="21567" y="17972"/>
                  </a:lnTo>
                  <a:lnTo>
                    <a:pt x="21600" y="17972"/>
                  </a:lnTo>
                  <a:cubicBezTo>
                    <a:pt x="21600" y="19976"/>
                    <a:pt x="20310" y="21600"/>
                    <a:pt x="18718" y="21600"/>
                  </a:cubicBezTo>
                  <a:lnTo>
                    <a:pt x="18718" y="21559"/>
                  </a:lnTo>
                  <a:lnTo>
                    <a:pt x="18718" y="21600"/>
                  </a:lnTo>
                  <a:lnTo>
                    <a:pt x="32" y="21600"/>
                  </a:lnTo>
                  <a:cubicBezTo>
                    <a:pt x="14" y="21600"/>
                    <a:pt x="0" y="21581"/>
                    <a:pt x="0" y="21559"/>
                  </a:cubicBezTo>
                  <a:lnTo>
                    <a:pt x="0" y="3627"/>
                  </a:lnTo>
                  <a:lnTo>
                    <a:pt x="32" y="3627"/>
                  </a:lnTo>
                  <a:lnTo>
                    <a:pt x="0" y="3627"/>
                  </a:lnTo>
                  <a:cubicBezTo>
                    <a:pt x="0" y="1623"/>
                    <a:pt x="1289" y="0"/>
                    <a:pt x="2881" y="0"/>
                  </a:cubicBezTo>
                  <a:cubicBezTo>
                    <a:pt x="2891" y="0"/>
                    <a:pt x="2900" y="5"/>
                    <a:pt x="2906" y="15"/>
                  </a:cubicBezTo>
                  <a:lnTo>
                    <a:pt x="2881" y="40"/>
                  </a:lnTo>
                  <a:lnTo>
                    <a:pt x="2881" y="0"/>
                  </a:lnTo>
                </a:path>
                <a:path w="21600" h="21600">
                  <a:moveTo>
                    <a:pt x="2881" y="81"/>
                  </a:moveTo>
                  <a:cubicBezTo>
                    <a:pt x="2871" y="81"/>
                    <a:pt x="2861" y="76"/>
                    <a:pt x="2855" y="66"/>
                  </a:cubicBezTo>
                  <a:lnTo>
                    <a:pt x="2881" y="41"/>
                  </a:lnTo>
                  <a:lnTo>
                    <a:pt x="2881" y="81"/>
                  </a:lnTo>
                  <a:cubicBezTo>
                    <a:pt x="1325" y="81"/>
                    <a:pt x="65" y="1669"/>
                    <a:pt x="65" y="3627"/>
                  </a:cubicBezTo>
                  <a:lnTo>
                    <a:pt x="65" y="21559"/>
                  </a:lnTo>
                  <a:lnTo>
                    <a:pt x="32" y="21559"/>
                  </a:lnTo>
                  <a:lnTo>
                    <a:pt x="32" y="21518"/>
                  </a:lnTo>
                  <a:lnTo>
                    <a:pt x="18718" y="21518"/>
                  </a:lnTo>
                  <a:cubicBezTo>
                    <a:pt x="20274" y="21518"/>
                    <a:pt x="21535" y="19930"/>
                    <a:pt x="21535" y="17972"/>
                  </a:cubicBezTo>
                  <a:lnTo>
                    <a:pt x="21535" y="40"/>
                  </a:lnTo>
                  <a:lnTo>
                    <a:pt x="21567" y="40"/>
                  </a:lnTo>
                  <a:lnTo>
                    <a:pt x="21567" y="81"/>
                  </a:lnTo>
                  <a:lnTo>
                    <a:pt x="2881" y="81"/>
                  </a:lnTo>
                  <a:close/>
                </a:path>
              </a:pathLst>
            </a:custGeom>
            <a:solidFill>
              <a:srgbClr val="938050"/>
            </a:solidFill>
            <a:ln cmpd="sng" cap="flat">
              <a:noFill/>
              <a:prstDash val="solid"/>
              <a:miter/>
            </a:ln>
          </p:spPr>
        </p:sp>
      </p:grpSp>
      <p:sp>
        <p:nvSpPr>
          <p:cNvPr id="953" name="مستطيل"/>
          <p:cNvSpPr>
            <a:spLocks/>
          </p:cNvSpPr>
          <p:nvPr/>
        </p:nvSpPr>
        <p:spPr>
          <a:xfrm rot="0">
            <a:off x="6205723" y="2109611"/>
            <a:ext cx="4744600" cy="156705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133"/>
              </a:lnSpc>
              <a:spcBef>
                <a:spcPts val="0"/>
              </a:spcBef>
              <a:spcAft>
                <a:spcPts val="0"/>
              </a:spcAft>
              <a:buNone/>
            </a:pP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عمل المركز على بناء قدراته البشـرية والعمل على تعزيزها وتطويرها، حيث تمكن من الاحتفاظ والاستقطاب للكفاءات النوعية القادرة على تحقيق رؤيته واستراتيجيته، حيث نما عدد الموظفين من </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3</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موظفين في بداية عام </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2023</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ليبلغ بنهاية </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2025</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إلى </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12</a:t>
            </a: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موظفا بدوام كامل.</a:t>
            </a:r>
            <a:endPar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3133"/>
              </a:lnSpc>
              <a:spcBef>
                <a:spcPts val="0"/>
              </a:spcBef>
              <a:spcAft>
                <a:spcPts val="0"/>
              </a:spcAft>
              <a:buNone/>
            </a:pPr>
            <a:endPar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3133"/>
              </a:lnSpc>
              <a:spcBef>
                <a:spcPts val="0"/>
              </a:spcBef>
              <a:spcAft>
                <a:spcPts val="0"/>
              </a:spcAft>
              <a:buNone/>
            </a:pPr>
            <a:endParaRPr lang="zh-CN" altLang="en-US"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954" name="مستطيل"/>
          <p:cNvSpPr>
            <a:spLocks/>
          </p:cNvSpPr>
          <p:nvPr/>
        </p:nvSpPr>
        <p:spPr>
          <a:xfrm rot="0">
            <a:off x="5860770" y="1421294"/>
            <a:ext cx="2678346" cy="700837"/>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940"/>
              </a:lnSpc>
              <a:spcBef>
                <a:spcPts val="0"/>
              </a:spcBef>
              <a:spcAft>
                <a:spcPts val="0"/>
              </a:spcAft>
              <a:buNone/>
            </a:pPr>
            <a:r>
              <a:rPr lang="en-US" altLang="zh-CN"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 الموارد البشرية</a:t>
            </a:r>
            <a:endParaRPr lang="en-US" altLang="zh-CN"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r">
              <a:lnSpc>
                <a:spcPts val="2940"/>
              </a:lnSpc>
              <a:spcBef>
                <a:spcPts val="0"/>
              </a:spcBef>
              <a:spcAft>
                <a:spcPts val="0"/>
              </a:spcAft>
              <a:buNone/>
            </a:pPr>
            <a:endParaRPr lang="zh-CN" altLang="en-US"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956" name="تجميع"/>
          <p:cNvGrpSpPr>
            <a:grpSpLocks/>
          </p:cNvGrpSpPr>
          <p:nvPr/>
        </p:nvGrpSpPr>
        <p:grpSpPr>
          <a:xfrm>
            <a:off x="6270028" y="1897607"/>
            <a:ext cx="2045285" cy="96517"/>
            <a:chOff x="6270028" y="1897607"/>
            <a:chExt cx="2045285" cy="96517"/>
          </a:xfrm>
        </p:grpSpPr>
        <p:sp>
          <p:nvSpPr>
            <p:cNvPr id="955" name="曲线"/>
            <p:cNvSpPr>
              <a:spLocks/>
            </p:cNvSpPr>
            <p:nvPr/>
          </p:nvSpPr>
          <p:spPr>
            <a:xfrm rot="0">
              <a:off x="6270028" y="1897607"/>
              <a:ext cx="2045285" cy="96517"/>
            </a:xfrm>
            <a:custGeom>
              <a:gdLst>
                <a:gd name="T1" fmla="*/ 0 w 21600"/>
                <a:gd name="T2" fmla="*/ 0 h 21600"/>
                <a:gd name="T3" fmla="*/ 21600 w 21600"/>
                <a:gd name="T4" fmla="*/ 21600 h 21600"/>
              </a:gdLst>
              <a:rect l="T1" t="T2" r="T3" b="T4"/>
              <a:pathLst>
                <a:path w="21600" h="21600">
                  <a:moveTo>
                    <a:pt x="21600" y="0"/>
                  </a:moveTo>
                  <a:lnTo>
                    <a:pt x="509" y="0"/>
                  </a:lnTo>
                  <a:cubicBezTo>
                    <a:pt x="228" y="0"/>
                    <a:pt x="0" y="4836"/>
                    <a:pt x="0" y="10800"/>
                  </a:cubicBezTo>
                  <a:lnTo>
                    <a:pt x="0" y="21600"/>
                  </a:lnTo>
                  <a:lnTo>
                    <a:pt x="21600" y="21600"/>
                  </a:lnTo>
                  <a:close/>
                </a:path>
              </a:pathLst>
            </a:custGeom>
            <a:solidFill>
              <a:srgbClr val="938050"/>
            </a:solidFill>
            <a:ln cmpd="sng" cap="flat">
              <a:noFill/>
              <a:prstDash val="solid"/>
              <a:miter/>
            </a:ln>
          </p:spPr>
        </p:sp>
      </p:grpSp>
      <p:sp>
        <p:nvSpPr>
          <p:cNvPr id="957" name="خط مستقيم"/>
          <p:cNvSpPr>
            <a:spLocks/>
          </p:cNvSpPr>
          <p:nvPr/>
        </p:nvSpPr>
        <p:spPr>
          <a:xfrm flipH="1" rot="0">
            <a:off x="6269212" y="1993190"/>
            <a:ext cx="4117554" cy="1939"/>
          </a:xfrm>
          <a:prstGeom prst="line"/>
          <a:noFill/>
          <a:ln w="19050" cmpd="sng" cap="rnd">
            <a:solidFill>
              <a:srgbClr val="938050"/>
            </a:solidFill>
            <a:prstDash val="solid"/>
            <a:round/>
          </a:ln>
        </p:spPr>
      </p:sp>
      <p:grpSp>
        <p:nvGrpSpPr>
          <p:cNvPr id="959" name="تجميع"/>
          <p:cNvGrpSpPr>
            <a:grpSpLocks/>
          </p:cNvGrpSpPr>
          <p:nvPr/>
        </p:nvGrpSpPr>
        <p:grpSpPr>
          <a:xfrm>
            <a:off x="11734738" y="5323419"/>
            <a:ext cx="5248308" cy="3974374"/>
            <a:chOff x="11734738" y="5323419"/>
            <a:chExt cx="5248308" cy="3974374"/>
          </a:xfrm>
        </p:grpSpPr>
        <p:sp>
          <p:nvSpPr>
            <p:cNvPr id="958" name="曲线"/>
            <p:cNvSpPr>
              <a:spLocks/>
            </p:cNvSpPr>
            <p:nvPr/>
          </p:nvSpPr>
          <p:spPr>
            <a:xfrm rot="0">
              <a:off x="11734738" y="5323419"/>
              <a:ext cx="5248308" cy="3974374"/>
            </a:xfrm>
            <a:custGeom>
              <a:gdLst>
                <a:gd name="T1" fmla="*/ 0 w 21600"/>
                <a:gd name="T2" fmla="*/ 0 h 21600"/>
                <a:gd name="T3" fmla="*/ 21600 w 21600"/>
                <a:gd name="T4" fmla="*/ 21600 h 21600"/>
              </a:gdLst>
              <a:rect l="T1" t="T2" r="T3" b="T4"/>
              <a:pathLst>
                <a:path w="21600" h="21600">
                  <a:moveTo>
                    <a:pt x="2881" y="0"/>
                  </a:moveTo>
                  <a:lnTo>
                    <a:pt x="21567" y="0"/>
                  </a:lnTo>
                  <a:cubicBezTo>
                    <a:pt x="21585" y="0"/>
                    <a:pt x="21600" y="18"/>
                    <a:pt x="21600" y="40"/>
                  </a:cubicBezTo>
                  <a:lnTo>
                    <a:pt x="21600" y="17972"/>
                  </a:lnTo>
                  <a:lnTo>
                    <a:pt x="21567" y="17972"/>
                  </a:lnTo>
                  <a:lnTo>
                    <a:pt x="21600" y="17972"/>
                  </a:lnTo>
                  <a:cubicBezTo>
                    <a:pt x="21600" y="19976"/>
                    <a:pt x="20310" y="21600"/>
                    <a:pt x="18718" y="21600"/>
                  </a:cubicBezTo>
                  <a:lnTo>
                    <a:pt x="18718" y="21559"/>
                  </a:lnTo>
                  <a:lnTo>
                    <a:pt x="18718" y="21600"/>
                  </a:lnTo>
                  <a:lnTo>
                    <a:pt x="32" y="21600"/>
                  </a:lnTo>
                  <a:cubicBezTo>
                    <a:pt x="14" y="21600"/>
                    <a:pt x="0" y="21581"/>
                    <a:pt x="0" y="21559"/>
                  </a:cubicBezTo>
                  <a:lnTo>
                    <a:pt x="0" y="3627"/>
                  </a:lnTo>
                  <a:lnTo>
                    <a:pt x="32" y="3627"/>
                  </a:lnTo>
                  <a:lnTo>
                    <a:pt x="0" y="3627"/>
                  </a:lnTo>
                  <a:cubicBezTo>
                    <a:pt x="0" y="1623"/>
                    <a:pt x="1289" y="0"/>
                    <a:pt x="2881" y="0"/>
                  </a:cubicBezTo>
                  <a:cubicBezTo>
                    <a:pt x="2891" y="0"/>
                    <a:pt x="2900" y="5"/>
                    <a:pt x="2906" y="15"/>
                  </a:cubicBezTo>
                  <a:lnTo>
                    <a:pt x="2881" y="40"/>
                  </a:lnTo>
                  <a:lnTo>
                    <a:pt x="2881" y="0"/>
                  </a:lnTo>
                </a:path>
                <a:path w="21600" h="21600">
                  <a:moveTo>
                    <a:pt x="2881" y="81"/>
                  </a:moveTo>
                  <a:cubicBezTo>
                    <a:pt x="2871" y="81"/>
                    <a:pt x="2861" y="76"/>
                    <a:pt x="2855" y="66"/>
                  </a:cubicBezTo>
                  <a:lnTo>
                    <a:pt x="2881" y="41"/>
                  </a:lnTo>
                  <a:lnTo>
                    <a:pt x="2881" y="81"/>
                  </a:lnTo>
                  <a:cubicBezTo>
                    <a:pt x="1325" y="81"/>
                    <a:pt x="65" y="1669"/>
                    <a:pt x="65" y="3627"/>
                  </a:cubicBezTo>
                  <a:lnTo>
                    <a:pt x="65" y="21559"/>
                  </a:lnTo>
                  <a:lnTo>
                    <a:pt x="32" y="21559"/>
                  </a:lnTo>
                  <a:lnTo>
                    <a:pt x="32" y="21518"/>
                  </a:lnTo>
                  <a:lnTo>
                    <a:pt x="18718" y="21518"/>
                  </a:lnTo>
                  <a:cubicBezTo>
                    <a:pt x="20274" y="21518"/>
                    <a:pt x="21535" y="19930"/>
                    <a:pt x="21535" y="17972"/>
                  </a:cubicBezTo>
                  <a:lnTo>
                    <a:pt x="21535" y="40"/>
                  </a:lnTo>
                  <a:lnTo>
                    <a:pt x="21567" y="40"/>
                  </a:lnTo>
                  <a:lnTo>
                    <a:pt x="21567" y="81"/>
                  </a:lnTo>
                  <a:lnTo>
                    <a:pt x="2881" y="81"/>
                  </a:lnTo>
                  <a:close/>
                </a:path>
              </a:pathLst>
            </a:custGeom>
            <a:solidFill>
              <a:srgbClr val="938050"/>
            </a:solidFill>
            <a:ln cmpd="sng" cap="flat">
              <a:noFill/>
              <a:prstDash val="solid"/>
              <a:miter/>
            </a:ln>
          </p:spPr>
        </p:sp>
      </p:grpSp>
      <p:sp>
        <p:nvSpPr>
          <p:cNvPr id="960" name="مستطيل"/>
          <p:cNvSpPr>
            <a:spLocks/>
          </p:cNvSpPr>
          <p:nvPr/>
        </p:nvSpPr>
        <p:spPr>
          <a:xfrm rot="0">
            <a:off x="12110202" y="6404330"/>
            <a:ext cx="4744598" cy="2352511"/>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133"/>
              </a:lnSpc>
              <a:spcBef>
                <a:spcPts val="0"/>
              </a:spcBef>
              <a:spcAft>
                <a:spcPts val="0"/>
              </a:spcAft>
              <a:buNone/>
            </a:pP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ينوع المركز في موارده المالية، حيث ساهمت عوائد المركز التدريبية والاستشارية، والدعم المقدم من أعضاء مجلس الإدارة وداعمي المركز، والرعايات في زيادة الموارد المالية للمركز وتمكينه من التوسع في تقديم الخدمات والوصول للمستفيدين. </a:t>
            </a:r>
            <a:endParaRPr lang="zh-CN" altLang="en-US"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961" name="مستطيل"/>
          <p:cNvSpPr>
            <a:spLocks/>
          </p:cNvSpPr>
          <p:nvPr/>
        </p:nvSpPr>
        <p:spPr>
          <a:xfrm rot="0">
            <a:off x="12131944" y="5716014"/>
            <a:ext cx="2165798" cy="37715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940"/>
              </a:lnSpc>
              <a:spcBef>
                <a:spcPts val="0"/>
              </a:spcBef>
              <a:spcAft>
                <a:spcPts val="0"/>
              </a:spcAft>
              <a:buNone/>
            </a:pPr>
            <a:r>
              <a:rPr lang="en-US" altLang="zh-CN"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 الموارد المالية</a:t>
            </a:r>
            <a:endParaRPr lang="zh-CN" altLang="en-US"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963" name="تجميع"/>
          <p:cNvGrpSpPr>
            <a:grpSpLocks/>
          </p:cNvGrpSpPr>
          <p:nvPr/>
        </p:nvGrpSpPr>
        <p:grpSpPr>
          <a:xfrm>
            <a:off x="12174508" y="6192326"/>
            <a:ext cx="2045287" cy="96517"/>
            <a:chOff x="12174508" y="6192326"/>
            <a:chExt cx="2045287" cy="96517"/>
          </a:xfrm>
        </p:grpSpPr>
        <p:sp>
          <p:nvSpPr>
            <p:cNvPr id="962" name="曲线"/>
            <p:cNvSpPr>
              <a:spLocks/>
            </p:cNvSpPr>
            <p:nvPr/>
          </p:nvSpPr>
          <p:spPr>
            <a:xfrm rot="0">
              <a:off x="12174508" y="6192326"/>
              <a:ext cx="2045287" cy="96517"/>
            </a:xfrm>
            <a:custGeom>
              <a:gdLst>
                <a:gd name="T1" fmla="*/ 0 w 21600"/>
                <a:gd name="T2" fmla="*/ 0 h 21600"/>
                <a:gd name="T3" fmla="*/ 21600 w 21600"/>
                <a:gd name="T4" fmla="*/ 21600 h 21600"/>
              </a:gdLst>
              <a:rect l="T1" t="T2" r="T3" b="T4"/>
              <a:pathLst>
                <a:path w="21600" h="21600">
                  <a:moveTo>
                    <a:pt x="21600" y="0"/>
                  </a:moveTo>
                  <a:lnTo>
                    <a:pt x="509" y="0"/>
                  </a:lnTo>
                  <a:cubicBezTo>
                    <a:pt x="228" y="0"/>
                    <a:pt x="0" y="4836"/>
                    <a:pt x="0" y="10799"/>
                  </a:cubicBezTo>
                  <a:lnTo>
                    <a:pt x="0" y="21600"/>
                  </a:lnTo>
                  <a:lnTo>
                    <a:pt x="21600" y="21600"/>
                  </a:lnTo>
                  <a:close/>
                </a:path>
              </a:pathLst>
            </a:custGeom>
            <a:solidFill>
              <a:srgbClr val="938050"/>
            </a:solidFill>
            <a:ln cmpd="sng" cap="flat">
              <a:noFill/>
              <a:prstDash val="solid"/>
              <a:miter/>
            </a:ln>
          </p:spPr>
        </p:sp>
      </p:grpSp>
      <p:sp>
        <p:nvSpPr>
          <p:cNvPr id="964" name="خط مستقيم"/>
          <p:cNvSpPr>
            <a:spLocks/>
          </p:cNvSpPr>
          <p:nvPr/>
        </p:nvSpPr>
        <p:spPr>
          <a:xfrm flipH="1" rot="0">
            <a:off x="12173692" y="6287909"/>
            <a:ext cx="4117554" cy="1939"/>
          </a:xfrm>
          <a:prstGeom prst="line"/>
          <a:noFill/>
          <a:ln w="19050" cmpd="sng" cap="rnd">
            <a:solidFill>
              <a:srgbClr val="938050"/>
            </a:solidFill>
            <a:prstDash val="solid"/>
            <a:round/>
          </a:ln>
        </p:spPr>
      </p:sp>
      <p:grpSp>
        <p:nvGrpSpPr>
          <p:cNvPr id="966" name="تجميع"/>
          <p:cNvGrpSpPr>
            <a:grpSpLocks/>
          </p:cNvGrpSpPr>
          <p:nvPr/>
        </p:nvGrpSpPr>
        <p:grpSpPr>
          <a:xfrm>
            <a:off x="5830257" y="5323419"/>
            <a:ext cx="5248307" cy="3974374"/>
            <a:chOff x="5830257" y="5323419"/>
            <a:chExt cx="5248307" cy="3974374"/>
          </a:xfrm>
        </p:grpSpPr>
        <p:sp>
          <p:nvSpPr>
            <p:cNvPr id="965" name="曲线"/>
            <p:cNvSpPr>
              <a:spLocks/>
            </p:cNvSpPr>
            <p:nvPr/>
          </p:nvSpPr>
          <p:spPr>
            <a:xfrm rot="0">
              <a:off x="5830257" y="5323419"/>
              <a:ext cx="5248307" cy="3974374"/>
            </a:xfrm>
            <a:custGeom>
              <a:gdLst>
                <a:gd name="T1" fmla="*/ 0 w 21600"/>
                <a:gd name="T2" fmla="*/ 0 h 21600"/>
                <a:gd name="T3" fmla="*/ 21600 w 21600"/>
                <a:gd name="T4" fmla="*/ 21600 h 21600"/>
              </a:gdLst>
              <a:rect l="T1" t="T2" r="T3" b="T4"/>
              <a:pathLst>
                <a:path w="21600" h="21600">
                  <a:moveTo>
                    <a:pt x="2881" y="0"/>
                  </a:moveTo>
                  <a:lnTo>
                    <a:pt x="21567" y="0"/>
                  </a:lnTo>
                  <a:cubicBezTo>
                    <a:pt x="21585" y="0"/>
                    <a:pt x="21600" y="18"/>
                    <a:pt x="21600" y="40"/>
                  </a:cubicBezTo>
                  <a:lnTo>
                    <a:pt x="21600" y="17972"/>
                  </a:lnTo>
                  <a:lnTo>
                    <a:pt x="21567" y="17972"/>
                  </a:lnTo>
                  <a:lnTo>
                    <a:pt x="21600" y="17972"/>
                  </a:lnTo>
                  <a:cubicBezTo>
                    <a:pt x="21600" y="19976"/>
                    <a:pt x="20310" y="21600"/>
                    <a:pt x="18718" y="21600"/>
                  </a:cubicBezTo>
                  <a:lnTo>
                    <a:pt x="18718" y="21559"/>
                  </a:lnTo>
                  <a:lnTo>
                    <a:pt x="18718" y="21600"/>
                  </a:lnTo>
                  <a:lnTo>
                    <a:pt x="32" y="21600"/>
                  </a:lnTo>
                  <a:cubicBezTo>
                    <a:pt x="14" y="21600"/>
                    <a:pt x="0" y="21581"/>
                    <a:pt x="0" y="21559"/>
                  </a:cubicBezTo>
                  <a:lnTo>
                    <a:pt x="0" y="3627"/>
                  </a:lnTo>
                  <a:lnTo>
                    <a:pt x="32" y="3627"/>
                  </a:lnTo>
                  <a:lnTo>
                    <a:pt x="0" y="3627"/>
                  </a:lnTo>
                  <a:cubicBezTo>
                    <a:pt x="0" y="1623"/>
                    <a:pt x="1289" y="0"/>
                    <a:pt x="2881" y="0"/>
                  </a:cubicBezTo>
                  <a:cubicBezTo>
                    <a:pt x="2891" y="0"/>
                    <a:pt x="2900" y="5"/>
                    <a:pt x="2906" y="15"/>
                  </a:cubicBezTo>
                  <a:lnTo>
                    <a:pt x="2881" y="40"/>
                  </a:lnTo>
                  <a:lnTo>
                    <a:pt x="2881" y="0"/>
                  </a:lnTo>
                </a:path>
                <a:path w="21600" h="21600">
                  <a:moveTo>
                    <a:pt x="2881" y="81"/>
                  </a:moveTo>
                  <a:cubicBezTo>
                    <a:pt x="2871" y="81"/>
                    <a:pt x="2861" y="76"/>
                    <a:pt x="2855" y="66"/>
                  </a:cubicBezTo>
                  <a:lnTo>
                    <a:pt x="2881" y="41"/>
                  </a:lnTo>
                  <a:lnTo>
                    <a:pt x="2881" y="81"/>
                  </a:lnTo>
                  <a:cubicBezTo>
                    <a:pt x="1325" y="81"/>
                    <a:pt x="65" y="1669"/>
                    <a:pt x="65" y="3627"/>
                  </a:cubicBezTo>
                  <a:lnTo>
                    <a:pt x="65" y="21559"/>
                  </a:lnTo>
                  <a:lnTo>
                    <a:pt x="32" y="21559"/>
                  </a:lnTo>
                  <a:lnTo>
                    <a:pt x="32" y="21518"/>
                  </a:lnTo>
                  <a:lnTo>
                    <a:pt x="18718" y="21518"/>
                  </a:lnTo>
                  <a:cubicBezTo>
                    <a:pt x="20274" y="21518"/>
                    <a:pt x="21535" y="19930"/>
                    <a:pt x="21535" y="17972"/>
                  </a:cubicBezTo>
                  <a:lnTo>
                    <a:pt x="21535" y="40"/>
                  </a:lnTo>
                  <a:lnTo>
                    <a:pt x="21567" y="40"/>
                  </a:lnTo>
                  <a:lnTo>
                    <a:pt x="21567" y="81"/>
                  </a:lnTo>
                  <a:lnTo>
                    <a:pt x="2881" y="81"/>
                  </a:lnTo>
                  <a:close/>
                </a:path>
              </a:pathLst>
            </a:custGeom>
            <a:solidFill>
              <a:srgbClr val="938050"/>
            </a:solidFill>
            <a:ln cmpd="sng" cap="flat">
              <a:noFill/>
              <a:prstDash val="solid"/>
              <a:miter/>
            </a:ln>
          </p:spPr>
        </p:sp>
      </p:grpSp>
      <p:sp>
        <p:nvSpPr>
          <p:cNvPr id="967" name="مستطيل"/>
          <p:cNvSpPr>
            <a:spLocks/>
          </p:cNvSpPr>
          <p:nvPr/>
        </p:nvSpPr>
        <p:spPr>
          <a:xfrm rot="0">
            <a:off x="6205723" y="6404330"/>
            <a:ext cx="4744600" cy="1559053"/>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133"/>
              </a:lnSpc>
              <a:spcBef>
                <a:spcPts val="0"/>
              </a:spcBef>
              <a:spcAft>
                <a:spcPts val="0"/>
              </a:spcAft>
              <a:buNone/>
            </a:pPr>
            <a:r>
              <a:rPr lang="en-US" altLang="zh-CN"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تم إقرار التنظيم الأساسي لوقفية المركز الذي مصارفه المركز وبرامجه، وهو أحد وسائل استدامته. وتم إقرار مجلس النظارة، وفتح قنوات للمساهمة في الوقف وتفعيله. </a:t>
            </a:r>
            <a:endParaRPr lang="zh-CN" altLang="en-US" sz="1740"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968" name="مستطيل"/>
          <p:cNvSpPr>
            <a:spLocks/>
          </p:cNvSpPr>
          <p:nvPr/>
        </p:nvSpPr>
        <p:spPr>
          <a:xfrm rot="0">
            <a:off x="6368693" y="5716014"/>
            <a:ext cx="1866994" cy="377156"/>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2940"/>
              </a:lnSpc>
              <a:spcBef>
                <a:spcPts val="0"/>
              </a:spcBef>
              <a:spcAft>
                <a:spcPts val="0"/>
              </a:spcAft>
              <a:buNone/>
            </a:pPr>
            <a:r>
              <a:rPr lang="en-US" altLang="zh-CN"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وقفية المركز</a:t>
            </a:r>
            <a:endParaRPr lang="zh-CN" altLang="en-US" sz="2352"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970" name="تجميع"/>
          <p:cNvGrpSpPr>
            <a:grpSpLocks/>
          </p:cNvGrpSpPr>
          <p:nvPr/>
        </p:nvGrpSpPr>
        <p:grpSpPr>
          <a:xfrm>
            <a:off x="6270028" y="6192326"/>
            <a:ext cx="2045285" cy="96517"/>
            <a:chOff x="6270028" y="6192326"/>
            <a:chExt cx="2045285" cy="96517"/>
          </a:xfrm>
        </p:grpSpPr>
        <p:sp>
          <p:nvSpPr>
            <p:cNvPr id="969" name="曲线"/>
            <p:cNvSpPr>
              <a:spLocks/>
            </p:cNvSpPr>
            <p:nvPr/>
          </p:nvSpPr>
          <p:spPr>
            <a:xfrm rot="0">
              <a:off x="6270028" y="6192326"/>
              <a:ext cx="2045285" cy="96517"/>
            </a:xfrm>
            <a:custGeom>
              <a:gdLst>
                <a:gd name="T1" fmla="*/ 0 w 21600"/>
                <a:gd name="T2" fmla="*/ 0 h 21600"/>
                <a:gd name="T3" fmla="*/ 21600 w 21600"/>
                <a:gd name="T4" fmla="*/ 21600 h 21600"/>
              </a:gdLst>
              <a:rect l="T1" t="T2" r="T3" b="T4"/>
              <a:pathLst>
                <a:path w="21600" h="21600">
                  <a:moveTo>
                    <a:pt x="21600" y="0"/>
                  </a:moveTo>
                  <a:lnTo>
                    <a:pt x="509" y="0"/>
                  </a:lnTo>
                  <a:cubicBezTo>
                    <a:pt x="228" y="0"/>
                    <a:pt x="0" y="4836"/>
                    <a:pt x="0" y="10799"/>
                  </a:cubicBezTo>
                  <a:lnTo>
                    <a:pt x="0" y="21600"/>
                  </a:lnTo>
                  <a:lnTo>
                    <a:pt x="21600" y="21600"/>
                  </a:lnTo>
                  <a:close/>
                </a:path>
              </a:pathLst>
            </a:custGeom>
            <a:solidFill>
              <a:srgbClr val="938050"/>
            </a:solidFill>
            <a:ln cmpd="sng" cap="flat">
              <a:noFill/>
              <a:prstDash val="solid"/>
              <a:miter/>
            </a:ln>
          </p:spPr>
        </p:sp>
      </p:grpSp>
      <p:sp>
        <p:nvSpPr>
          <p:cNvPr id="971" name="خط مستقيم"/>
          <p:cNvSpPr>
            <a:spLocks/>
          </p:cNvSpPr>
          <p:nvPr/>
        </p:nvSpPr>
        <p:spPr>
          <a:xfrm flipH="1" rot="0">
            <a:off x="6269212" y="6287909"/>
            <a:ext cx="4117554" cy="1939"/>
          </a:xfrm>
          <a:prstGeom prst="line"/>
          <a:noFill/>
          <a:ln w="19050" cmpd="sng" cap="rnd">
            <a:solidFill>
              <a:srgbClr val="938050"/>
            </a:solidFill>
            <a:prstDash val="solid"/>
            <a:round/>
          </a:ln>
        </p:spPr>
      </p:sp>
      <p:sp>
        <p:nvSpPr>
          <p:cNvPr id="972" name="曲线"/>
          <p:cNvSpPr>
            <a:spLocks/>
          </p:cNvSpPr>
          <p:nvPr/>
        </p:nvSpPr>
        <p:spPr>
          <a:xfrm rot="0">
            <a:off x="864766" y="1028700"/>
            <a:ext cx="4012992" cy="8353719"/>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1"/>
            <a:stretch>
              <a:fillRect l="-143584" t="-25138" r="-147161"/>
            </a:stretch>
          </a:blipFill>
          <a:ln cmpd="sng" cap="flat">
            <a:noFill/>
            <a:prstDash val="solid"/>
            <a:miter/>
          </a:ln>
        </p:spPr>
      </p:sp>
    </p:spTree>
    <p:extLst>
      <p:ext uri="{BB962C8B-B14F-4D97-AF65-F5344CB8AC3E}">
        <p14:creationId xmlns:p14="http://schemas.microsoft.com/office/powerpoint/2010/main" val="57528520"/>
      </p:ext>
    </p:extLst>
  </p:cSld>
  <p:clrMapOvr>
    <a:masterClrMapping/>
  </p:clrMapOvr>
</p:sld>
</file>

<file path=ppt/slides/slide19.xml><?xml version="1.0" encoding="utf-8"?>
<p:sld xmlns:p="http://schemas.openxmlformats.org/presentationml/2006/main" xmlns:r="http://schemas.openxmlformats.org/officeDocument/2006/relationships" xmlns:a="http://schemas.openxmlformats.org/drawingml/2006/main">
  <p:cSld>
    <p:bg>
      <p:bgPr>
        <a:solidFill>
          <a:srgbClr val="002C3D"/>
        </a:solidFill>
      </p:bgPr>
    </p:bg>
    <p:spTree>
      <p:nvGrpSpPr>
        <p:cNvPr id="1" name=""/>
        <p:cNvGrpSpPr/>
        <p:nvPr/>
      </p:nvGrpSpPr>
      <p:grpSpPr>
        <a:xfrm>
          <a:off x="0" y="0"/>
          <a:ext cx="0" cy="0"/>
          <a:chOff x="0" y="0"/>
          <a:chExt cx="0" cy="0"/>
        </a:xfrm>
      </p:grpSpPr>
      <p:sp>
        <p:nvSpPr>
          <p:cNvPr id="979"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19</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980" name="曲线"/>
          <p:cNvSpPr>
            <a:spLocks/>
          </p:cNvSpPr>
          <p:nvPr/>
        </p:nvSpPr>
        <p:spPr>
          <a:xfrm rot="0">
            <a:off x="-221380" y="-8284983"/>
            <a:ext cx="20829672" cy="292683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grpSp>
        <p:nvGrpSpPr>
          <p:cNvPr id="982" name="تجميع"/>
          <p:cNvGrpSpPr>
            <a:grpSpLocks/>
          </p:cNvGrpSpPr>
          <p:nvPr/>
        </p:nvGrpSpPr>
        <p:grpSpPr>
          <a:xfrm>
            <a:off x="8351763" y="-2390449"/>
            <a:ext cx="11763257" cy="16662882"/>
            <a:chOff x="8351763" y="-2390449"/>
            <a:chExt cx="11763257" cy="16662882"/>
          </a:xfrm>
        </p:grpSpPr>
        <p:sp>
          <p:nvSpPr>
            <p:cNvPr id="981" name="曲线"/>
            <p:cNvSpPr>
              <a:spLocks/>
            </p:cNvSpPr>
            <p:nvPr/>
          </p:nvSpPr>
          <p:spPr>
            <a:xfrm rot="0">
              <a:off x="8351763" y="-2390449"/>
              <a:ext cx="11763257" cy="1666288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solidFill>
              <a:srgbClr val="012B3C"/>
            </a:solidFill>
            <a:ln cmpd="sng" cap="flat">
              <a:noFill/>
              <a:prstDash val="solid"/>
              <a:miter/>
            </a:ln>
          </p:spPr>
        </p:sp>
      </p:grpSp>
      <p:sp>
        <p:nvSpPr>
          <p:cNvPr id="983" name="مستطيل"/>
          <p:cNvSpPr>
            <a:spLocks/>
          </p:cNvSpPr>
          <p:nvPr/>
        </p:nvSpPr>
        <p:spPr>
          <a:xfrm rot="0">
            <a:off x="8671715" y="1893040"/>
            <a:ext cx="8587584" cy="634851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609"/>
              </a:lnSpc>
              <a:spcBef>
                <a:spcPts val="0"/>
              </a:spcBef>
              <a:spcAft>
                <a:spcPts val="0"/>
              </a:spcAft>
              <a:buNone/>
            </a:pP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يعمل المركز الوطني للمنشآت العائلية على بناء منظومة متكاملة تدعم استدامة ونمو هذا القطاع الحيوي، وقد شهدت أعمال المركز نقلة نوعية خلال الأعوام القليلة الماضية، حيث أبرم في عام </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2025</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خمسا وعشرين شراكة واتفاقية، ليصل إجمالي الاتفاقيات إلى </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60</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اتفاقية منذ عام </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2021</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 في إطار تعزيز التعاون مع الجهات الحكومية والخاصة والقطاع الثالث. وأسهمت هذه الجهود في تطوير الخدمات، وتعزيز التواصل، ودعم نمو المنشآت العائلية في مختلف مناطق المملكة، بما يرفع مساهمتها في الناتج المحلي الإجمالي والتوظيف، ويحقق مستهدفات رؤية المملكة </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2030</a:t>
            </a: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a:t>
            </a:r>
            <a:endParaRPr lang="zh-CN" altLang="en-US"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984" name="مستطيل"/>
          <p:cNvSpPr>
            <a:spLocks/>
          </p:cNvSpPr>
          <p:nvPr/>
        </p:nvSpPr>
        <p:spPr>
          <a:xfrm rot="0">
            <a:off x="1028700" y="2839805"/>
            <a:ext cx="5347459" cy="2809579"/>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6232"/>
              </a:lnSpc>
              <a:spcBef>
                <a:spcPts val="0"/>
              </a:spcBef>
              <a:spcAft>
                <a:spcPts val="0"/>
              </a:spcAft>
              <a:buNone/>
            </a:pPr>
            <a:r>
              <a:rPr lang="en-US" altLang="zh-CN" sz="1560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60</a:t>
            </a:r>
            <a:endParaRPr lang="en-US" altLang="zh-CN" sz="15608"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a:p>
            <a:pPr marL="0" indent="0" algn="ctr">
              <a:lnSpc>
                <a:spcPts val="6162"/>
              </a:lnSpc>
              <a:spcBef>
                <a:spcPts val="0"/>
              </a:spcBef>
              <a:spcAft>
                <a:spcPts val="0"/>
              </a:spcAft>
              <a:buNone/>
            </a:pPr>
            <a:r>
              <a:rPr lang="en-US" altLang="zh-CN" sz="592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اتفاقية</a:t>
            </a:r>
            <a:endParaRPr lang="zh-CN" altLang="en-US" sz="5925"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Tree>
    <p:extLst>
      <p:ext uri="{BB962C8B-B14F-4D97-AF65-F5344CB8AC3E}">
        <p14:creationId xmlns:p14="http://schemas.microsoft.com/office/powerpoint/2010/main" val="1522819592"/>
      </p:ext>
    </p:extLst>
  </p:cSld>
  <p:clrMapOvr>
    <a:masterClrMapping/>
  </p:clrMapOvr>
</p:sld>
</file>

<file path=ppt/slides/slide20.xml><?xml version="1.0" encoding="utf-8"?>
<p:sld xmlns:p="http://schemas.openxmlformats.org/presentationml/2006/main" xmlns:r="http://schemas.openxmlformats.org/officeDocument/2006/relationships" xmlns:a="http://schemas.openxmlformats.org/drawingml/2006/main">
  <p:cSld>
    <p:bg>
      <p:bgPr>
        <a:solidFill>
          <a:srgbClr val="002C3D"/>
        </a:solidFill>
      </p:bgPr>
    </p:bg>
    <p:spTree>
      <p:nvGrpSpPr>
        <p:cNvPr id="1" name=""/>
        <p:cNvGrpSpPr/>
        <p:nvPr/>
      </p:nvGrpSpPr>
      <p:grpSpPr>
        <a:xfrm>
          <a:off x="0" y="0"/>
          <a:ext cx="0" cy="0"/>
          <a:chOff x="0" y="0"/>
          <a:chExt cx="0" cy="0"/>
        </a:xfrm>
      </p:grpSpPr>
      <p:sp>
        <p:nvSpPr>
          <p:cNvPr id="991"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20</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992" name="曲线"/>
          <p:cNvSpPr>
            <a:spLocks/>
          </p:cNvSpPr>
          <p:nvPr/>
        </p:nvSpPr>
        <p:spPr>
          <a:xfrm rot="0">
            <a:off x="-217805" y="-1561153"/>
            <a:ext cx="5783120" cy="1535679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993" name="曲线"/>
          <p:cNvSpPr>
            <a:spLocks/>
          </p:cNvSpPr>
          <p:nvPr/>
        </p:nvSpPr>
        <p:spPr>
          <a:xfrm rot="0">
            <a:off x="1270" y="-3001094"/>
            <a:ext cx="4203075" cy="1080345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994" name="مستطيل"/>
          <p:cNvSpPr>
            <a:spLocks/>
          </p:cNvSpPr>
          <p:nvPr/>
        </p:nvSpPr>
        <p:spPr>
          <a:xfrm rot="0">
            <a:off x="10056185" y="1514847"/>
            <a:ext cx="7203114" cy="1344621"/>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5640"/>
              </a:lnSpc>
              <a:spcBef>
                <a:spcPts val="0"/>
              </a:spcBef>
              <a:spcAft>
                <a:spcPts val="0"/>
              </a:spcAft>
              <a:buNone/>
            </a:pPr>
            <a:r>
              <a:rPr lang="en-US" altLang="zh-CN" sz="327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بـرنــامج الوســائل البـديــلة لتـسويــة منازعات المنشآت والأوقاف العائلية</a:t>
            </a:r>
            <a:endParaRPr lang="zh-CN" altLang="en-US" sz="327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995" name="مستطيل"/>
          <p:cNvSpPr>
            <a:spLocks/>
          </p:cNvSpPr>
          <p:nvPr/>
        </p:nvSpPr>
        <p:spPr>
          <a:xfrm rot="0">
            <a:off x="6324551" y="3088850"/>
            <a:ext cx="10934747" cy="312906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609"/>
              </a:lnSpc>
              <a:spcBef>
                <a:spcPts val="0"/>
              </a:spcBef>
              <a:spcAft>
                <a:spcPts val="0"/>
              </a:spcAft>
              <a:buNone/>
            </a:pP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يعد برنامج الوسائل البديلة لتسوية منازعات المنشآت والأوقاف العائلية أحد البرامج النوعية لدى المركز ويقوم بالنظر في النزاعات والخلافات لدى المنشآت العائلية قبل القضاء وذلك عبر التسوية الودية والصلح.</a:t>
            </a:r>
            <a:endPar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125"/>
              </a:lnSpc>
              <a:spcBef>
                <a:spcPts val="0"/>
              </a:spcBef>
              <a:spcAft>
                <a:spcPts val="0"/>
              </a:spcAft>
              <a:buNone/>
            </a:pPr>
            <a:endPar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4609"/>
              </a:lnSpc>
              <a:spcBef>
                <a:spcPts val="0"/>
              </a:spcBef>
              <a:spcAft>
                <a:spcPts val="0"/>
              </a:spcAft>
              <a:buNone/>
            </a:pPr>
            <a:r>
              <a:rPr lang="en-US" altLang="zh-CN"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ويتميز البرنامج بالتخصص في المنشآت والأوقاف العائلية وكذلك الوسطاء والمصلحين المتخصصين والشرعيين.</a:t>
            </a:r>
            <a:endParaRPr lang="zh-CN" altLang="en-US" sz="2561"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999" name="تجميع"/>
          <p:cNvGrpSpPr>
            <a:grpSpLocks/>
          </p:cNvGrpSpPr>
          <p:nvPr/>
        </p:nvGrpSpPr>
        <p:grpSpPr>
          <a:xfrm>
            <a:off x="1709839" y="2038760"/>
            <a:ext cx="2405636" cy="1102117"/>
            <a:chOff x="1709839" y="2038760"/>
            <a:chExt cx="2405636" cy="1102117"/>
          </a:xfrm>
        </p:grpSpPr>
        <p:sp>
          <p:nvSpPr>
            <p:cNvPr id="996" name="曲线"/>
            <p:cNvSpPr>
              <a:spLocks/>
            </p:cNvSpPr>
            <p:nvPr/>
          </p:nvSpPr>
          <p:spPr>
            <a:xfrm rot="0">
              <a:off x="1990316" y="2891806"/>
              <a:ext cx="1844682" cy="24907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blipFill>
            <a:ln cmpd="sng" cap="flat">
              <a:noFill/>
              <a:prstDash val="solid"/>
              <a:miter/>
            </a:ln>
          </p:spPr>
        </p:sp>
        <p:sp>
          <p:nvSpPr>
            <p:cNvPr id="997" name="مستطيل"/>
            <p:cNvSpPr>
              <a:spLocks/>
            </p:cNvSpPr>
            <p:nvPr/>
          </p:nvSpPr>
          <p:spPr>
            <a:xfrm rot="0">
              <a:off x="2044641" y="2038760"/>
              <a:ext cx="1736033" cy="5594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18"/>
                </a:lnSpc>
                <a:spcBef>
                  <a:spcPts val="0"/>
                </a:spcBef>
                <a:spcAft>
                  <a:spcPts val="0"/>
                </a:spcAft>
                <a:buNone/>
              </a:pPr>
              <a:r>
                <a:rPr lang="en-US" altLang="zh-CN"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56</a:t>
              </a:r>
              <a:endParaRPr lang="zh-CN" altLang="en-US"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998" name="مستطيل"/>
            <p:cNvSpPr>
              <a:spLocks/>
            </p:cNvSpPr>
            <p:nvPr/>
          </p:nvSpPr>
          <p:spPr>
            <a:xfrm rot="0">
              <a:off x="1709839" y="2541067"/>
              <a:ext cx="2405636" cy="50498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721"/>
                </a:lnSpc>
                <a:spcBef>
                  <a:spcPts val="0"/>
                </a:spcBef>
                <a:spcAft>
                  <a:spcPts val="0"/>
                </a:spcAft>
                <a:buNone/>
              </a:pPr>
              <a:r>
                <a:rPr lang="en-US" altLang="zh-CN"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وسيطًا معتمدًا</a:t>
              </a:r>
              <a:endParaRPr lang="zh-CN" altLang="en-US"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grpSp>
      <p:grpSp>
        <p:nvGrpSpPr>
          <p:cNvPr id="1003" name="تجميع"/>
          <p:cNvGrpSpPr>
            <a:grpSpLocks/>
          </p:cNvGrpSpPr>
          <p:nvPr/>
        </p:nvGrpSpPr>
        <p:grpSpPr>
          <a:xfrm>
            <a:off x="2044641" y="545521"/>
            <a:ext cx="1736033" cy="1255785"/>
            <a:chOff x="2044641" y="545521"/>
            <a:chExt cx="1736033" cy="1255785"/>
          </a:xfrm>
        </p:grpSpPr>
        <p:sp>
          <p:nvSpPr>
            <p:cNvPr id="1000" name="曲线"/>
            <p:cNvSpPr>
              <a:spLocks/>
            </p:cNvSpPr>
            <p:nvPr/>
          </p:nvSpPr>
          <p:spPr>
            <a:xfrm rot="0">
              <a:off x="2122635" y="1552235"/>
              <a:ext cx="1580045" cy="249071"/>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4"/>
              <a:stretch/>
            </a:blipFill>
            <a:ln cmpd="sng" cap="flat">
              <a:noFill/>
              <a:prstDash val="solid"/>
              <a:miter/>
            </a:ln>
          </p:spPr>
        </p:sp>
        <p:sp>
          <p:nvSpPr>
            <p:cNvPr id="1001" name="مستطيل"/>
            <p:cNvSpPr>
              <a:spLocks/>
            </p:cNvSpPr>
            <p:nvPr/>
          </p:nvSpPr>
          <p:spPr>
            <a:xfrm rot="0">
              <a:off x="2044641" y="545521"/>
              <a:ext cx="1736033" cy="5594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18"/>
                </a:lnSpc>
                <a:spcBef>
                  <a:spcPts val="0"/>
                </a:spcBef>
                <a:spcAft>
                  <a:spcPts val="0"/>
                </a:spcAft>
                <a:buNone/>
              </a:pPr>
              <a:r>
                <a:rPr lang="en-US" altLang="zh-CN"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260+</a:t>
              </a:r>
              <a:endParaRPr lang="zh-CN" altLang="en-US"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02" name="مستطيل"/>
            <p:cNvSpPr>
              <a:spLocks/>
            </p:cNvSpPr>
            <p:nvPr/>
          </p:nvSpPr>
          <p:spPr>
            <a:xfrm rot="0">
              <a:off x="2081872" y="1047828"/>
              <a:ext cx="1661571" cy="504407"/>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721"/>
                </a:lnSpc>
                <a:spcBef>
                  <a:spcPts val="0"/>
                </a:spcBef>
                <a:spcAft>
                  <a:spcPts val="0"/>
                </a:spcAft>
                <a:buNone/>
              </a:pPr>
              <a:r>
                <a:rPr lang="en-US" altLang="zh-CN"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وســــاطــة</a:t>
              </a:r>
              <a:endParaRPr lang="zh-CN" altLang="en-US"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grpSp>
      <p:grpSp>
        <p:nvGrpSpPr>
          <p:cNvPr id="1008" name="تجميع"/>
          <p:cNvGrpSpPr>
            <a:grpSpLocks/>
          </p:cNvGrpSpPr>
          <p:nvPr/>
        </p:nvGrpSpPr>
        <p:grpSpPr>
          <a:xfrm>
            <a:off x="1990317" y="3378330"/>
            <a:ext cx="1844682" cy="1931765"/>
            <a:chOff x="1990317" y="3378330"/>
            <a:chExt cx="1844682" cy="1931765"/>
          </a:xfrm>
        </p:grpSpPr>
        <p:sp>
          <p:nvSpPr>
            <p:cNvPr id="1004" name="曲线"/>
            <p:cNvSpPr>
              <a:spLocks/>
            </p:cNvSpPr>
            <p:nvPr/>
          </p:nvSpPr>
          <p:spPr>
            <a:xfrm rot="0">
              <a:off x="1990317" y="5061025"/>
              <a:ext cx="1844682" cy="24907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blipFill>
            <a:ln cmpd="sng" cap="flat">
              <a:noFill/>
              <a:prstDash val="solid"/>
              <a:miter/>
            </a:ln>
          </p:spPr>
        </p:sp>
        <p:sp>
          <p:nvSpPr>
            <p:cNvPr id="1005" name="مستطيل"/>
            <p:cNvSpPr>
              <a:spLocks/>
            </p:cNvSpPr>
            <p:nvPr/>
          </p:nvSpPr>
          <p:spPr>
            <a:xfrm rot="0">
              <a:off x="2044641" y="3378330"/>
              <a:ext cx="1736034" cy="5594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18"/>
                </a:lnSpc>
                <a:spcBef>
                  <a:spcPts val="0"/>
                </a:spcBef>
                <a:spcAft>
                  <a:spcPts val="0"/>
                </a:spcAft>
                <a:buNone/>
              </a:pPr>
              <a:r>
                <a:rPr lang="en-US" altLang="zh-CN"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638+</a:t>
              </a:r>
              <a:endParaRPr lang="zh-CN" altLang="en-US"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06" name="مستطيل"/>
            <p:cNvSpPr>
              <a:spLocks/>
            </p:cNvSpPr>
            <p:nvPr/>
          </p:nvSpPr>
          <p:spPr>
            <a:xfrm rot="0">
              <a:off x="2148506" y="3833012"/>
              <a:ext cx="1528304" cy="50842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721"/>
                </a:lnSpc>
                <a:spcBef>
                  <a:spcPts val="0"/>
                </a:spcBef>
                <a:spcAft>
                  <a:spcPts val="0"/>
                </a:spcAft>
                <a:buNone/>
              </a:pPr>
              <a:r>
                <a:rPr lang="en-US" altLang="zh-CN"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مـلـــيــــون</a:t>
              </a:r>
              <a:endParaRPr lang="zh-CN" altLang="en-US"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07" name="مستطيل"/>
            <p:cNvSpPr>
              <a:spLocks/>
            </p:cNvSpPr>
            <p:nvPr/>
          </p:nvSpPr>
          <p:spPr>
            <a:xfrm rot="0">
              <a:off x="2032556" y="4409496"/>
              <a:ext cx="1760204" cy="622953"/>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696"/>
                </a:lnSpc>
                <a:spcBef>
                  <a:spcPts val="0"/>
                </a:spcBef>
                <a:spcAft>
                  <a:spcPts val="0"/>
                </a:spcAft>
                <a:buNone/>
              </a:pPr>
              <a:r>
                <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حج</a:t>
              </a:r>
              <a:r>
                <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م القضايا المالية</a:t>
              </a:r>
              <a:endPar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a:p>
              <a:pPr marL="0" indent="0" algn="ctr">
                <a:lnSpc>
                  <a:spcPts val="2696"/>
                </a:lnSpc>
                <a:spcBef>
                  <a:spcPts val="0"/>
                </a:spcBef>
                <a:spcAft>
                  <a:spcPts val="0"/>
                </a:spcAft>
                <a:buNone/>
              </a:pPr>
              <a:r>
                <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 تم النظر فيها</a:t>
              </a:r>
              <a:endParaRPr lang="zh-CN" altLang="en-US"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grpSp>
      <p:sp>
        <p:nvSpPr>
          <p:cNvPr id="1009" name="مستطيل"/>
          <p:cNvSpPr>
            <a:spLocks/>
          </p:cNvSpPr>
          <p:nvPr/>
        </p:nvSpPr>
        <p:spPr>
          <a:xfrm rot="0">
            <a:off x="577306" y="7648596"/>
            <a:ext cx="4670705" cy="196954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3200"/>
              </a:lnSpc>
              <a:spcBef>
                <a:spcPts val="0"/>
              </a:spcBef>
              <a:spcAft>
                <a:spcPts val="0"/>
              </a:spcAft>
              <a:buNone/>
            </a:pPr>
            <a:r>
              <a:rPr lang="en-US" altLang="zh-CN" sz="177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مع الإشارة إلى أن الأثر يفوق هذه المبالغ لأنه يقاس بحجم المنشأة ومساهمتها في التوظيف والاقتصاد، فالنزاع حول مبلغ ما يمكن أن يعطل المنشأة ويحد من قيمتها ونموها ومساهمتها، وقد يؤدي بها إلى الفشل.</a:t>
            </a:r>
            <a:endParaRPr lang="zh-CN" altLang="en-US" sz="177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grpSp>
        <p:nvGrpSpPr>
          <p:cNvPr id="1014" name="تجميع"/>
          <p:cNvGrpSpPr>
            <a:grpSpLocks/>
          </p:cNvGrpSpPr>
          <p:nvPr/>
        </p:nvGrpSpPr>
        <p:grpSpPr>
          <a:xfrm>
            <a:off x="1943872" y="5547549"/>
            <a:ext cx="1937572" cy="2011232"/>
            <a:chOff x="1943872" y="5547549"/>
            <a:chExt cx="1937572" cy="2011232"/>
          </a:xfrm>
        </p:grpSpPr>
        <p:sp>
          <p:nvSpPr>
            <p:cNvPr id="1010" name="مستطيل"/>
            <p:cNvSpPr>
              <a:spLocks/>
            </p:cNvSpPr>
            <p:nvPr/>
          </p:nvSpPr>
          <p:spPr>
            <a:xfrm rot="0">
              <a:off x="2044641" y="5547549"/>
              <a:ext cx="1736033" cy="559456"/>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18"/>
                </a:lnSpc>
                <a:spcBef>
                  <a:spcPts val="0"/>
                </a:spcBef>
                <a:spcAft>
                  <a:spcPts val="0"/>
                </a:spcAft>
                <a:buNone/>
              </a:pPr>
              <a:r>
                <a:rPr lang="en-US" altLang="zh-CN"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283+</a:t>
              </a:r>
              <a:endParaRPr lang="zh-CN" altLang="en-US" sz="395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11" name="مستطيل"/>
            <p:cNvSpPr>
              <a:spLocks/>
            </p:cNvSpPr>
            <p:nvPr/>
          </p:nvSpPr>
          <p:spPr>
            <a:xfrm rot="0">
              <a:off x="2148505" y="6018618"/>
              <a:ext cx="1528304" cy="50842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721"/>
                </a:lnSpc>
                <a:spcBef>
                  <a:spcPts val="0"/>
                </a:spcBef>
                <a:spcAft>
                  <a:spcPts val="0"/>
                </a:spcAft>
                <a:buNone/>
              </a:pPr>
              <a:r>
                <a:rPr lang="en-US" altLang="zh-CN"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مـلـــيــــون</a:t>
              </a:r>
              <a:endParaRPr lang="zh-CN" altLang="en-US" sz="2622"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12" name="مستطيل"/>
            <p:cNvSpPr>
              <a:spLocks/>
            </p:cNvSpPr>
            <p:nvPr/>
          </p:nvSpPr>
          <p:spPr>
            <a:xfrm rot="0">
              <a:off x="1943872" y="6634202"/>
              <a:ext cx="1937572" cy="622953"/>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2696"/>
                </a:lnSpc>
                <a:spcBef>
                  <a:spcPts val="0"/>
                </a:spcBef>
                <a:spcAft>
                  <a:spcPts val="0"/>
                </a:spcAft>
                <a:buNone/>
              </a:pPr>
              <a:r>
                <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حج</a:t>
              </a:r>
              <a:r>
                <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م القضايا المالية </a:t>
              </a:r>
              <a:endPar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a:p>
              <a:pPr marL="0" indent="0" algn="ctr">
                <a:lnSpc>
                  <a:spcPts val="2696"/>
                </a:lnSpc>
                <a:spcBef>
                  <a:spcPts val="0"/>
                </a:spcBef>
                <a:spcAft>
                  <a:spcPts val="0"/>
                </a:spcAft>
                <a:buNone/>
              </a:pPr>
              <a:r>
                <a:rPr lang="en-US" altLang="zh-CN"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تم التوصل لصلح فيها</a:t>
              </a:r>
              <a:endParaRPr lang="zh-CN" altLang="en-US" sz="1498"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13" name="曲线"/>
            <p:cNvSpPr>
              <a:spLocks/>
            </p:cNvSpPr>
            <p:nvPr/>
          </p:nvSpPr>
          <p:spPr>
            <a:xfrm rot="0">
              <a:off x="1990316" y="7309709"/>
              <a:ext cx="1844682" cy="24907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6"/>
              <a:stretch/>
            </a:blipFill>
            <a:ln cmpd="sng" cap="flat">
              <a:noFill/>
              <a:prstDash val="solid"/>
              <a:miter/>
            </a:ln>
          </p:spPr>
        </p:sp>
      </p:grpSp>
      <p:sp>
        <p:nvSpPr>
          <p:cNvPr id="1015" name="曲线"/>
          <p:cNvSpPr>
            <a:spLocks/>
          </p:cNvSpPr>
          <p:nvPr/>
        </p:nvSpPr>
        <p:spPr>
          <a:xfrm rot="0">
            <a:off x="8538820" y="6278244"/>
            <a:ext cx="9739890" cy="4274212"/>
          </a:xfrm>
          <a:custGeom>
            <a:gdLst>
              <a:gd name="T1" fmla="*/ 0 w 21600"/>
              <a:gd name="T2" fmla="*/ 0 h 21600"/>
              <a:gd name="T3" fmla="*/ 21600 w 21600"/>
              <a:gd name="T4" fmla="*/ 21600 h 21600"/>
            </a:gdLst>
            <a:rect l="T1" t="T2" r="T3" b="T4"/>
            <a:pathLst>
              <a:path w="21600" h="21600">
                <a:moveTo>
                  <a:pt x="0" y="0"/>
                </a:moveTo>
                <a:lnTo>
                  <a:pt x="21600" y="0"/>
                </a:lnTo>
                <a:lnTo>
                  <a:pt x="21600" y="21599"/>
                </a:lnTo>
                <a:lnTo>
                  <a:pt x="0" y="21599"/>
                </a:lnTo>
                <a:lnTo>
                  <a:pt x="0" y="0"/>
                </a:lnTo>
                <a:close/>
              </a:path>
            </a:pathLst>
          </a:custGeom>
          <a:blipFill rotWithShape="1">
            <a:blip r:embed="rId7"/>
            <a:stretch>
              <a:fillRect l="-76754" t="-465959"/>
            </a:stretch>
          </a:blipFill>
          <a:ln cmpd="sng" cap="flat">
            <a:noFill/>
            <a:prstDash val="solid"/>
            <a:miter/>
          </a:ln>
        </p:spPr>
      </p:sp>
      <p:grpSp>
        <p:nvGrpSpPr>
          <p:cNvPr id="1017" name="تجميع"/>
          <p:cNvGrpSpPr>
            <a:grpSpLocks/>
          </p:cNvGrpSpPr>
          <p:nvPr/>
        </p:nvGrpSpPr>
        <p:grpSpPr>
          <a:xfrm>
            <a:off x="12745067" y="9209154"/>
            <a:ext cx="2326671" cy="818006"/>
            <a:chOff x="12745067" y="9209154"/>
            <a:chExt cx="2326671" cy="818006"/>
          </a:xfrm>
        </p:grpSpPr>
        <p:sp>
          <p:nvSpPr>
            <p:cNvPr id="1016" name="曲线"/>
            <p:cNvSpPr>
              <a:spLocks/>
            </p:cNvSpPr>
            <p:nvPr/>
          </p:nvSpPr>
          <p:spPr>
            <a:xfrm rot="0">
              <a:off x="12745067" y="9209154"/>
              <a:ext cx="2326671" cy="81800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fillRect l="-48" r="-49" b="4"/>
              </a:stretch>
            </a:blipFill>
            <a:ln cmpd="sng" cap="flat">
              <a:noFill/>
              <a:prstDash val="solid"/>
              <a:miter/>
            </a:ln>
          </p:spPr>
        </p:sp>
      </p:grpSp>
    </p:spTree>
    <p:extLst>
      <p:ext uri="{BB962C8B-B14F-4D97-AF65-F5344CB8AC3E}">
        <p14:creationId xmlns:p14="http://schemas.microsoft.com/office/powerpoint/2010/main" val="781274444"/>
      </p:ext>
    </p:extLst>
  </p:cSld>
  <p:clrMapOvr>
    <a:masterClrMapping/>
  </p:clrMapOvr>
</p:sld>
</file>

<file path=ppt/slides/slide21.xml><?xml version="1.0" encoding="utf-8"?>
<p:sld xmlns:p="http://schemas.openxmlformats.org/presentationml/2006/main" xmlns:r="http://schemas.openxmlformats.org/officeDocument/2006/relationships" xmlns:a="http://schemas.openxmlformats.org/drawingml/2006/main">
  <p:cSld>
    <p:bg>
      <p:bgPr>
        <a:solidFill>
          <a:srgbClr val="002C3D"/>
        </a:solidFill>
      </p:bgPr>
    </p:bg>
    <p:spTree>
      <p:nvGrpSpPr>
        <p:cNvPr id="1" name=""/>
        <p:cNvGrpSpPr/>
        <p:nvPr/>
      </p:nvGrpSpPr>
      <p:grpSpPr>
        <a:xfrm>
          <a:off x="0" y="0"/>
          <a:ext cx="0" cy="0"/>
          <a:chOff x="0" y="0"/>
          <a:chExt cx="0" cy="0"/>
        </a:xfrm>
      </p:grpSpPr>
      <p:sp>
        <p:nvSpPr>
          <p:cNvPr id="1024"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21</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1025" name="曲线"/>
          <p:cNvSpPr>
            <a:spLocks/>
          </p:cNvSpPr>
          <p:nvPr/>
        </p:nvSpPr>
        <p:spPr>
          <a:xfrm rot="0">
            <a:off x="5522793" y="-3137302"/>
            <a:ext cx="10903408" cy="926414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alphaModFix amt="14000"/>
            </a:blip>
            <a:stretch>
              <a:fillRect l="-70257" t="-88851" b="-92713"/>
            </a:stretch>
          </a:blipFill>
          <a:ln cmpd="sng" cap="flat">
            <a:noFill/>
            <a:prstDash val="solid"/>
            <a:miter/>
          </a:ln>
        </p:spPr>
      </p:sp>
      <p:sp>
        <p:nvSpPr>
          <p:cNvPr id="1026" name="曲线"/>
          <p:cNvSpPr>
            <a:spLocks/>
          </p:cNvSpPr>
          <p:nvPr/>
        </p:nvSpPr>
        <p:spPr>
          <a:xfrm rot="0">
            <a:off x="-217805" y="-1561153"/>
            <a:ext cx="5783120" cy="1535679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1027" name="曲线"/>
          <p:cNvSpPr>
            <a:spLocks/>
          </p:cNvSpPr>
          <p:nvPr/>
        </p:nvSpPr>
        <p:spPr>
          <a:xfrm rot="0">
            <a:off x="1270" y="-3001094"/>
            <a:ext cx="4203075" cy="1080345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blipFill>
          <a:ln cmpd="sng" cap="flat">
            <a:noFill/>
            <a:prstDash val="solid"/>
            <a:miter/>
          </a:ln>
        </p:spPr>
      </p:sp>
      <p:sp>
        <p:nvSpPr>
          <p:cNvPr id="1028" name="مستطيل"/>
          <p:cNvSpPr>
            <a:spLocks/>
          </p:cNvSpPr>
          <p:nvPr/>
        </p:nvSpPr>
        <p:spPr>
          <a:xfrm rot="0">
            <a:off x="14399907" y="933238"/>
            <a:ext cx="2859393" cy="961988"/>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8451"/>
              </a:lnSpc>
              <a:spcBef>
                <a:spcPts val="0"/>
              </a:spcBef>
              <a:spcAft>
                <a:spcPts val="0"/>
              </a:spcAft>
              <a:buNone/>
            </a:pPr>
            <a:r>
              <a:rPr lang="en-US" altLang="zh-CN" sz="4913"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الفعاليات</a:t>
            </a:r>
            <a:endParaRPr lang="zh-CN" altLang="en-US" sz="4913"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29" name="مستطيل"/>
          <p:cNvSpPr>
            <a:spLocks/>
          </p:cNvSpPr>
          <p:nvPr/>
        </p:nvSpPr>
        <p:spPr>
          <a:xfrm rot="0">
            <a:off x="489792" y="5582028"/>
            <a:ext cx="4807334" cy="3169692"/>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200"/>
              </a:lnSpc>
              <a:spcBef>
                <a:spcPts val="0"/>
              </a:spcBef>
              <a:spcAft>
                <a:spcPts val="0"/>
              </a:spcAft>
              <a:buNone/>
            </a:pPr>
            <a:r>
              <a:rPr lang="en-US" altLang="zh-CN" sz="177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شارك المركز كمتحدث ومنظم في عدد من الفعاليات والملتقيات المحلية والدولية للتعريف بالمركز، وتسليط الضوء على واقع المنشآت العائلية وتحدياتها وسبل استدامتها، محققًا نموًا ملحوظًا في حجم الحضور والانتشار خلال السنوات الماضية.</a:t>
            </a:r>
            <a:endParaRPr lang="en-US" altLang="zh-CN" sz="177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3200"/>
              </a:lnSpc>
              <a:spcBef>
                <a:spcPts val="0"/>
              </a:spcBef>
              <a:spcAft>
                <a:spcPts val="0"/>
              </a:spcAft>
              <a:buNone/>
            </a:pPr>
            <a:r>
              <a:rPr lang="en-US" altLang="zh-CN" sz="177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فعلى مستوى المدن المستهدف</a:t>
            </a:r>
            <a:endParaRPr lang="en-US" altLang="zh-CN" sz="177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3200"/>
              </a:lnSpc>
              <a:spcBef>
                <a:spcPts val="0"/>
              </a:spcBef>
              <a:spcAft>
                <a:spcPts val="0"/>
              </a:spcAft>
              <a:buNone/>
            </a:pPr>
            <a:endParaRPr lang="zh-CN" altLang="en-US" sz="1777"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030" name="曲线"/>
          <p:cNvSpPr>
            <a:spLocks/>
          </p:cNvSpPr>
          <p:nvPr/>
        </p:nvSpPr>
        <p:spPr>
          <a:xfrm rot="0">
            <a:off x="1635686" y="2427938"/>
            <a:ext cx="2076138" cy="327273"/>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4">
              <a:alphaModFix amt="41000"/>
            </a:blip>
            <a:stretch/>
          </a:blipFill>
          <a:ln cmpd="sng" cap="flat">
            <a:noFill/>
            <a:prstDash val="solid"/>
            <a:miter/>
          </a:ln>
        </p:spPr>
      </p:sp>
      <p:sp>
        <p:nvSpPr>
          <p:cNvPr id="1031" name="مستطيل"/>
          <p:cNvSpPr>
            <a:spLocks/>
          </p:cNvSpPr>
          <p:nvPr/>
        </p:nvSpPr>
        <p:spPr>
          <a:xfrm rot="0">
            <a:off x="1533203" y="1114425"/>
            <a:ext cx="2281103" cy="70570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5412"/>
              </a:lnSpc>
              <a:spcBef>
                <a:spcPts val="0"/>
              </a:spcBef>
              <a:spcAft>
                <a:spcPts val="0"/>
              </a:spcAft>
              <a:buNone/>
            </a:pPr>
            <a:r>
              <a:rPr lang="en-US" altLang="zh-CN" sz="5204"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198</a:t>
            </a:r>
            <a:endParaRPr lang="zh-CN" altLang="en-US" sz="5204"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32" name="مستطيل"/>
          <p:cNvSpPr>
            <a:spLocks/>
          </p:cNvSpPr>
          <p:nvPr/>
        </p:nvSpPr>
        <p:spPr>
          <a:xfrm rot="0">
            <a:off x="1983621" y="1695201"/>
            <a:ext cx="1380266" cy="712616"/>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6203"/>
              </a:lnSpc>
              <a:spcBef>
                <a:spcPts val="0"/>
              </a:spcBef>
              <a:spcAft>
                <a:spcPts val="0"/>
              </a:spcAft>
              <a:buNone/>
            </a:pPr>
            <a:r>
              <a:rPr lang="en-US" altLang="zh-CN" sz="344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فعالية</a:t>
            </a:r>
            <a:endParaRPr lang="zh-CN" altLang="en-US" sz="344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33" name="曲线"/>
          <p:cNvSpPr>
            <a:spLocks/>
          </p:cNvSpPr>
          <p:nvPr/>
        </p:nvSpPr>
        <p:spPr>
          <a:xfrm rot="0">
            <a:off x="1635686" y="4742940"/>
            <a:ext cx="2076138" cy="327273"/>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5">
              <a:alphaModFix amt="44000"/>
            </a:blip>
            <a:stretch/>
          </a:blipFill>
          <a:ln cmpd="sng" cap="flat">
            <a:noFill/>
            <a:prstDash val="solid"/>
            <a:miter/>
          </a:ln>
        </p:spPr>
      </p:sp>
      <p:sp>
        <p:nvSpPr>
          <p:cNvPr id="1034" name="مستطيل"/>
          <p:cNvSpPr>
            <a:spLocks/>
          </p:cNvSpPr>
          <p:nvPr/>
        </p:nvSpPr>
        <p:spPr>
          <a:xfrm rot="0">
            <a:off x="1533203" y="3423709"/>
            <a:ext cx="2281103" cy="705708"/>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5412"/>
              </a:lnSpc>
              <a:spcBef>
                <a:spcPts val="0"/>
              </a:spcBef>
              <a:spcAft>
                <a:spcPts val="0"/>
              </a:spcAft>
              <a:buNone/>
            </a:pPr>
            <a:r>
              <a:rPr lang="en-US" altLang="zh-CN" sz="5204"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68</a:t>
            </a:r>
            <a:endParaRPr lang="zh-CN" altLang="en-US" sz="5204"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35" name="مستطيل"/>
          <p:cNvSpPr>
            <a:spLocks/>
          </p:cNvSpPr>
          <p:nvPr/>
        </p:nvSpPr>
        <p:spPr>
          <a:xfrm rot="0">
            <a:off x="2048353" y="4004487"/>
            <a:ext cx="1250805" cy="712616"/>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6203"/>
              </a:lnSpc>
              <a:spcBef>
                <a:spcPts val="0"/>
              </a:spcBef>
              <a:spcAft>
                <a:spcPts val="0"/>
              </a:spcAft>
              <a:buNone/>
            </a:pPr>
            <a:r>
              <a:rPr lang="en-US" altLang="zh-CN" sz="344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المدن</a:t>
            </a:r>
            <a:endParaRPr lang="zh-CN" altLang="en-US" sz="344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36" name="曲线"/>
          <p:cNvSpPr>
            <a:spLocks/>
          </p:cNvSpPr>
          <p:nvPr/>
        </p:nvSpPr>
        <p:spPr>
          <a:xfrm rot="0">
            <a:off x="7616590" y="3684364"/>
            <a:ext cx="9642710" cy="2078314"/>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6"/>
            <a:stretch>
              <a:fillRect t="-71957"/>
            </a:stretch>
          </a:blipFill>
          <a:ln cmpd="sng" cap="flat">
            <a:noFill/>
            <a:prstDash val="solid"/>
            <a:miter/>
          </a:ln>
        </p:spPr>
      </p:sp>
      <p:sp>
        <p:nvSpPr>
          <p:cNvPr id="1037" name="曲线"/>
          <p:cNvSpPr>
            <a:spLocks/>
          </p:cNvSpPr>
          <p:nvPr/>
        </p:nvSpPr>
        <p:spPr>
          <a:xfrm rot="0">
            <a:off x="7606475" y="7266279"/>
            <a:ext cx="9642710" cy="208098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fillRect t="-66875" b="-45407"/>
            </a:stretch>
          </a:blipFill>
          <a:ln cmpd="sng" cap="flat">
            <a:noFill/>
            <a:prstDash val="solid"/>
            <a:miter/>
          </a:ln>
        </p:spPr>
      </p:sp>
      <p:sp>
        <p:nvSpPr>
          <p:cNvPr id="1038" name="曲线"/>
          <p:cNvSpPr>
            <a:spLocks/>
          </p:cNvSpPr>
          <p:nvPr/>
        </p:nvSpPr>
        <p:spPr>
          <a:xfrm rot="0">
            <a:off x="7616590" y="2427938"/>
            <a:ext cx="9632595" cy="125594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alphaModFix amt="81000"/>
            </a:blip>
            <a:stretch>
              <a:fillRect l="-298619" t="-168740" r="-113296" b="-1186398"/>
            </a:stretch>
          </a:blipFill>
          <a:ln cmpd="sng" cap="flat">
            <a:noFill/>
            <a:prstDash val="solid"/>
            <a:miter/>
          </a:ln>
        </p:spPr>
      </p:sp>
      <p:sp>
        <p:nvSpPr>
          <p:cNvPr id="1039" name="مستطيل"/>
          <p:cNvSpPr>
            <a:spLocks/>
          </p:cNvSpPr>
          <p:nvPr/>
        </p:nvSpPr>
        <p:spPr>
          <a:xfrm rot="0">
            <a:off x="15429238" y="2404637"/>
            <a:ext cx="1745813" cy="422205"/>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525"/>
              </a:lnSpc>
              <a:spcBef>
                <a:spcPts val="0"/>
              </a:spcBef>
              <a:spcAft>
                <a:spcPts val="0"/>
              </a:spcAft>
              <a:buNone/>
            </a:pPr>
            <a:r>
              <a:rPr lang="en-US" altLang="zh-CN" sz="1959"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النمو الجغرافي</a:t>
            </a:r>
            <a:endParaRPr lang="zh-CN" altLang="en-US" sz="1959"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40" name="مستطيل"/>
          <p:cNvSpPr>
            <a:spLocks/>
          </p:cNvSpPr>
          <p:nvPr/>
        </p:nvSpPr>
        <p:spPr>
          <a:xfrm rot="0">
            <a:off x="11287445" y="2922562"/>
            <a:ext cx="5887605" cy="567461"/>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908"/>
              </a:lnSpc>
              <a:spcBef>
                <a:spcPts val="0"/>
              </a:spcBef>
              <a:spcAft>
                <a:spcPts val="0"/>
              </a:spcAft>
              <a:buNone/>
            </a:pPr>
            <a:r>
              <a:rPr lang="en-US" altLang="zh-CN" sz="272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توسع مستمر في المدن المستهدفة</a:t>
            </a:r>
            <a:endParaRPr lang="zh-CN" altLang="en-US" sz="272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41" name="曲线"/>
          <p:cNvSpPr>
            <a:spLocks/>
          </p:cNvSpPr>
          <p:nvPr/>
        </p:nvSpPr>
        <p:spPr>
          <a:xfrm rot="0">
            <a:off x="7606475" y="6010329"/>
            <a:ext cx="9642710" cy="125594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9">
              <a:alphaModFix amt="81000"/>
            </a:blip>
            <a:stretch>
              <a:fillRect l="-298201" t="-168740" r="-113177" b="-1186398"/>
            </a:stretch>
          </a:blipFill>
          <a:ln cmpd="sng" cap="flat">
            <a:noFill/>
            <a:prstDash val="solid"/>
            <a:miter/>
          </a:ln>
        </p:spPr>
      </p:sp>
      <p:sp>
        <p:nvSpPr>
          <p:cNvPr id="1042" name="مستطيل"/>
          <p:cNvSpPr>
            <a:spLocks/>
          </p:cNvSpPr>
          <p:nvPr/>
        </p:nvSpPr>
        <p:spPr>
          <a:xfrm rot="0">
            <a:off x="14717719" y="5987027"/>
            <a:ext cx="2457331" cy="422205"/>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525"/>
              </a:lnSpc>
              <a:spcBef>
                <a:spcPts val="0"/>
              </a:spcBef>
              <a:spcAft>
                <a:spcPts val="0"/>
              </a:spcAft>
              <a:buNone/>
            </a:pPr>
            <a:r>
              <a:rPr lang="en-US" altLang="zh-CN" sz="1959"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الفعاليات والملتقيات</a:t>
            </a:r>
            <a:endParaRPr lang="zh-CN" altLang="en-US" sz="1959"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043" name="مستطيل"/>
          <p:cNvSpPr>
            <a:spLocks/>
          </p:cNvSpPr>
          <p:nvPr/>
        </p:nvSpPr>
        <p:spPr>
          <a:xfrm rot="0">
            <a:off x="10040435" y="6504954"/>
            <a:ext cx="7134615" cy="567460"/>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908"/>
              </a:lnSpc>
              <a:spcBef>
                <a:spcPts val="0"/>
              </a:spcBef>
              <a:spcAft>
                <a:spcPts val="0"/>
              </a:spcAft>
              <a:buNone/>
            </a:pPr>
            <a:r>
              <a:rPr lang="en-US" altLang="zh-CN" sz="272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حضور منتظم في المنصات المحلية والدولية</a:t>
            </a:r>
            <a:endParaRPr lang="zh-CN" altLang="en-US" sz="2726"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387422879"/>
      </p:ext>
    </p:extLst>
  </p:cSld>
  <p:clrMapOvr>
    <a:masterClrMapping/>
  </p:clrMapOvr>
</p:sld>
</file>

<file path=ppt/slides/slide22.xml><?xml version="1.0" encoding="utf-8"?>
<p:sld xmlns:p="http://schemas.openxmlformats.org/presentationml/2006/main" xmlns:r="http://schemas.openxmlformats.org/officeDocument/2006/relationships" xmlns:a="http://schemas.openxmlformats.org/drawingml/2006/main">
  <p:cSld>
    <p:bg>
      <p:bgPr>
        <a:solidFill>
          <a:srgbClr val="002C3D"/>
        </a:solidFill>
      </p:bgPr>
    </p:bg>
    <p:spTree>
      <p:nvGrpSpPr>
        <p:cNvPr id="1" name=""/>
        <p:cNvGrpSpPr/>
        <p:nvPr/>
      </p:nvGrpSpPr>
      <p:grpSpPr>
        <a:xfrm>
          <a:off x="0" y="0"/>
          <a:ext cx="0" cy="0"/>
          <a:chOff x="0" y="0"/>
          <a:chExt cx="0" cy="0"/>
        </a:xfrm>
      </p:grpSpPr>
      <p:sp>
        <p:nvSpPr>
          <p:cNvPr id="1050"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22</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1051" name="曲线"/>
          <p:cNvSpPr>
            <a:spLocks/>
          </p:cNvSpPr>
          <p:nvPr/>
        </p:nvSpPr>
        <p:spPr>
          <a:xfrm rot="0">
            <a:off x="-1083919" y="-1611253"/>
            <a:ext cx="5783120" cy="1535679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1052" name="曲线"/>
          <p:cNvSpPr>
            <a:spLocks/>
          </p:cNvSpPr>
          <p:nvPr/>
        </p:nvSpPr>
        <p:spPr>
          <a:xfrm rot="0">
            <a:off x="0" y="-2897204"/>
            <a:ext cx="2503402" cy="615300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1053" name="曲线"/>
          <p:cNvSpPr>
            <a:spLocks/>
          </p:cNvSpPr>
          <p:nvPr/>
        </p:nvSpPr>
        <p:spPr>
          <a:xfrm rot="0">
            <a:off x="12387044" y="7696617"/>
            <a:ext cx="5582758" cy="246348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blipFill>
          <a:ln cmpd="sng" cap="flat">
            <a:noFill/>
            <a:prstDash val="solid"/>
            <a:miter/>
          </a:ln>
        </p:spPr>
      </p:sp>
      <p:sp>
        <p:nvSpPr>
          <p:cNvPr id="1054" name="曲线"/>
          <p:cNvSpPr>
            <a:spLocks/>
          </p:cNvSpPr>
          <p:nvPr/>
        </p:nvSpPr>
        <p:spPr>
          <a:xfrm rot="0">
            <a:off x="794016" y="2371916"/>
            <a:ext cx="3278943" cy="106066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1055" name="曲线"/>
          <p:cNvSpPr>
            <a:spLocks/>
          </p:cNvSpPr>
          <p:nvPr/>
        </p:nvSpPr>
        <p:spPr>
          <a:xfrm rot="0">
            <a:off x="794016" y="4133992"/>
            <a:ext cx="3278943" cy="123174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blipFill>
          <a:ln cmpd="sng" cap="flat">
            <a:noFill/>
            <a:prstDash val="solid"/>
            <a:miter/>
          </a:ln>
        </p:spPr>
      </p:sp>
      <p:sp>
        <p:nvSpPr>
          <p:cNvPr id="1056" name="曲线"/>
          <p:cNvSpPr>
            <a:spLocks/>
          </p:cNvSpPr>
          <p:nvPr/>
        </p:nvSpPr>
        <p:spPr>
          <a:xfrm rot="0">
            <a:off x="794016" y="6067142"/>
            <a:ext cx="3278943" cy="106066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6"/>
            <a:stretch/>
          </a:blipFill>
          <a:ln cmpd="sng" cap="flat">
            <a:noFill/>
            <a:prstDash val="solid"/>
            <a:miter/>
          </a:ln>
        </p:spPr>
      </p:sp>
      <p:sp>
        <p:nvSpPr>
          <p:cNvPr id="1057" name="曲线"/>
          <p:cNvSpPr>
            <a:spLocks/>
          </p:cNvSpPr>
          <p:nvPr/>
        </p:nvSpPr>
        <p:spPr>
          <a:xfrm rot="0">
            <a:off x="794016" y="8177070"/>
            <a:ext cx="3278943" cy="53033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stretch/>
          </a:blipFill>
          <a:ln cmpd="sng" cap="flat">
            <a:noFill/>
            <a:prstDash val="solid"/>
            <a:miter/>
          </a:ln>
        </p:spPr>
      </p:sp>
      <p:sp>
        <p:nvSpPr>
          <p:cNvPr id="1058" name="مستطيل"/>
          <p:cNvSpPr>
            <a:spLocks/>
          </p:cNvSpPr>
          <p:nvPr/>
        </p:nvSpPr>
        <p:spPr>
          <a:xfrm rot="0">
            <a:off x="960856" y="2044833"/>
            <a:ext cx="2945263" cy="873075"/>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6678"/>
              </a:lnSpc>
              <a:spcBef>
                <a:spcPts val="0"/>
              </a:spcBef>
              <a:spcAft>
                <a:spcPts val="0"/>
              </a:spcAft>
              <a:buNone/>
            </a:pPr>
            <a:r>
              <a:rPr lang="en-US" altLang="zh-CN"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38</a:t>
            </a:r>
            <a:endParaRPr lang="zh-CN" altLang="en-US"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59" name="مستطيل"/>
          <p:cNvSpPr>
            <a:spLocks/>
          </p:cNvSpPr>
          <p:nvPr/>
        </p:nvSpPr>
        <p:spPr>
          <a:xfrm rot="0">
            <a:off x="960856" y="3968041"/>
            <a:ext cx="2945263" cy="873075"/>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6678"/>
              </a:lnSpc>
              <a:spcBef>
                <a:spcPts val="0"/>
              </a:spcBef>
              <a:spcAft>
                <a:spcPts val="0"/>
              </a:spcAft>
              <a:buNone/>
            </a:pPr>
            <a:r>
              <a:rPr lang="en-US" altLang="zh-CN"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1920</a:t>
            </a:r>
            <a:endParaRPr lang="zh-CN" altLang="en-US"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60" name="مستطيل"/>
          <p:cNvSpPr>
            <a:spLocks/>
          </p:cNvSpPr>
          <p:nvPr/>
        </p:nvSpPr>
        <p:spPr>
          <a:xfrm rot="0">
            <a:off x="960856" y="5725743"/>
            <a:ext cx="2945263" cy="873074"/>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6678"/>
              </a:lnSpc>
              <a:spcBef>
                <a:spcPts val="0"/>
              </a:spcBef>
              <a:spcAft>
                <a:spcPts val="0"/>
              </a:spcAft>
              <a:buNone/>
            </a:pPr>
            <a:r>
              <a:rPr lang="en-US" altLang="zh-CN"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224</a:t>
            </a:r>
            <a:endParaRPr lang="zh-CN" altLang="en-US"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061" name="مستطيل"/>
          <p:cNvSpPr>
            <a:spLocks/>
          </p:cNvSpPr>
          <p:nvPr/>
        </p:nvSpPr>
        <p:spPr>
          <a:xfrm rot="0">
            <a:off x="960856" y="7449833"/>
            <a:ext cx="2945263" cy="873075"/>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6678"/>
              </a:lnSpc>
              <a:spcBef>
                <a:spcPts val="0"/>
              </a:spcBef>
              <a:spcAft>
                <a:spcPts val="0"/>
              </a:spcAft>
              <a:buNone/>
            </a:pPr>
            <a:r>
              <a:rPr lang="en-US" altLang="zh-CN"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320</a:t>
            </a:r>
            <a:endParaRPr lang="zh-CN" altLang="en-US" sz="6421"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grpSp>
        <p:nvGrpSpPr>
          <p:cNvPr id="1065" name="تجميع"/>
          <p:cNvGrpSpPr>
            <a:grpSpLocks/>
          </p:cNvGrpSpPr>
          <p:nvPr/>
        </p:nvGrpSpPr>
        <p:grpSpPr>
          <a:xfrm>
            <a:off x="5556746" y="800806"/>
            <a:ext cx="12041962" cy="1690547"/>
            <a:chOff x="5556746" y="800806"/>
            <a:chExt cx="12041962" cy="1690547"/>
          </a:xfrm>
        </p:grpSpPr>
        <p:sp>
          <p:nvSpPr>
            <p:cNvPr id="1062" name="曲线"/>
            <p:cNvSpPr>
              <a:spLocks/>
            </p:cNvSpPr>
            <p:nvPr/>
          </p:nvSpPr>
          <p:spPr>
            <a:xfrm rot="0">
              <a:off x="12401420" y="806760"/>
              <a:ext cx="5197287" cy="59672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stretch/>
            </a:blipFill>
            <a:ln cmpd="sng" cap="flat">
              <a:noFill/>
              <a:prstDash val="solid"/>
              <a:miter/>
            </a:ln>
          </p:spPr>
        </p:sp>
        <p:sp>
          <p:nvSpPr>
            <p:cNvPr id="1063" name="مستطيل"/>
            <p:cNvSpPr>
              <a:spLocks/>
            </p:cNvSpPr>
            <p:nvPr/>
          </p:nvSpPr>
          <p:spPr>
            <a:xfrm rot="0">
              <a:off x="5556746" y="1483035"/>
              <a:ext cx="11885153" cy="100831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60"/>
                </a:lnSpc>
                <a:spcBef>
                  <a:spcPts val="0"/>
                </a:spcBef>
                <a:spcAft>
                  <a:spcPts val="0"/>
                </a:spcAft>
                <a:buNone/>
              </a:pP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تم تقديم برنامج التحول المؤسسي بشكل خاص لـ(</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38</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منشأة عائلية، بهدف مساعدتها أصحاب القرار في التحول المؤسسي، وخفض المشاكل القانونية والمنازعات، والتعريف بأسباب النزاعات وسبل الوقاية منها، إضافة إلى كيفية إعداد الميثاق العائلي وبناء التوافق بين أفراد العائلة حول الخطة المستقبلية.</a:t>
              </a:r>
              <a:endParaRPr lang="zh-CN" altLang="en-US"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064" name="مستطيل"/>
            <p:cNvSpPr>
              <a:spLocks/>
            </p:cNvSpPr>
            <p:nvPr/>
          </p:nvSpPr>
          <p:spPr>
            <a:xfrm rot="0">
              <a:off x="14162748" y="800806"/>
              <a:ext cx="3254635" cy="44677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90"/>
                </a:lnSpc>
                <a:spcBef>
                  <a:spcPts val="0"/>
                </a:spcBef>
                <a:spcAft>
                  <a:spcPts val="0"/>
                </a:spcAft>
                <a:buNone/>
              </a:pPr>
              <a:r>
                <a:rPr lang="en-US" altLang="zh-CN"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برنامج التحول المؤسسي</a:t>
              </a:r>
              <a:endParaRPr lang="zh-CN" altLang="en-US"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grpSp>
      <p:grpSp>
        <p:nvGrpSpPr>
          <p:cNvPr id="1069" name="تجميع"/>
          <p:cNvGrpSpPr>
            <a:grpSpLocks/>
          </p:cNvGrpSpPr>
          <p:nvPr/>
        </p:nvGrpSpPr>
        <p:grpSpPr>
          <a:xfrm>
            <a:off x="5675239" y="2956934"/>
            <a:ext cx="11923468" cy="2106055"/>
            <a:chOff x="5675239" y="2956934"/>
            <a:chExt cx="11923468" cy="2106055"/>
          </a:xfrm>
        </p:grpSpPr>
        <p:sp>
          <p:nvSpPr>
            <p:cNvPr id="1066" name="曲线"/>
            <p:cNvSpPr>
              <a:spLocks/>
            </p:cNvSpPr>
            <p:nvPr/>
          </p:nvSpPr>
          <p:spPr>
            <a:xfrm rot="0">
              <a:off x="13038623" y="2956934"/>
              <a:ext cx="4560083" cy="802051"/>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9"/>
              <a:stretch>
                <a:fillRect l="-6986" r="-6986"/>
              </a:stretch>
            </a:blipFill>
            <a:ln cmpd="sng" cap="flat">
              <a:noFill/>
              <a:prstDash val="solid"/>
              <a:miter/>
            </a:ln>
          </p:spPr>
        </p:sp>
        <p:sp>
          <p:nvSpPr>
            <p:cNvPr id="1067" name="مستطيل"/>
            <p:cNvSpPr>
              <a:spLocks/>
            </p:cNvSpPr>
            <p:nvPr/>
          </p:nvSpPr>
          <p:spPr>
            <a:xfrm rot="0">
              <a:off x="5675239" y="3670461"/>
              <a:ext cx="11767079" cy="139252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60"/>
                </a:lnSpc>
                <a:spcBef>
                  <a:spcPts val="0"/>
                </a:spcBef>
                <a:spcAft>
                  <a:spcPts val="0"/>
                </a:spcAft>
                <a:buNone/>
              </a:pP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قدّم المركز أعمال الإشراف على التحول المؤسسي لكبريات المنشآت العائلية في المملكة بإجمالي </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1920</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ساعة، شملت الدعم المستمر عبر مختلف مراحل التحول المؤسسي؛ بهدف تمكين المنشآت العائلية من ممارسة أعمالها وفق أفضل الممارسات في مجال حوكمة المنشأة العائلية، وتضمنت هذه الأعمال إعادة هيكلة الأنظمة والعمليات الداخلية، ورفع مستوى الحوكمة، وتطبيق أفضل الممارسات المحلية والدولية، بما يسهم في نجاح التحول المؤسسي وضمان التعاقب السلس بين الأجيال.</a:t>
              </a:r>
              <a:endParaRPr lang="zh-CN" altLang="en-US"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068" name="مستطيل"/>
            <p:cNvSpPr>
              <a:spLocks/>
            </p:cNvSpPr>
            <p:nvPr/>
          </p:nvSpPr>
          <p:spPr>
            <a:xfrm rot="0">
              <a:off x="13260307" y="2987895"/>
              <a:ext cx="4179308" cy="44677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90"/>
                </a:lnSpc>
                <a:spcBef>
                  <a:spcPts val="0"/>
                </a:spcBef>
                <a:spcAft>
                  <a:spcPts val="0"/>
                </a:spcAft>
                <a:buNone/>
              </a:pPr>
              <a:r>
                <a:rPr lang="en-US" altLang="zh-CN"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الإشراف على التحول المؤسسي</a:t>
              </a:r>
              <a:endParaRPr lang="zh-CN" altLang="en-US"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grpSp>
      <p:grpSp>
        <p:nvGrpSpPr>
          <p:cNvPr id="1073" name="تجميع"/>
          <p:cNvGrpSpPr>
            <a:grpSpLocks/>
          </p:cNvGrpSpPr>
          <p:nvPr/>
        </p:nvGrpSpPr>
        <p:grpSpPr>
          <a:xfrm>
            <a:off x="5579832" y="5484930"/>
            <a:ext cx="12018877" cy="2048294"/>
            <a:chOff x="5579832" y="5484930"/>
            <a:chExt cx="12018877" cy="2048294"/>
          </a:xfrm>
        </p:grpSpPr>
        <p:sp>
          <p:nvSpPr>
            <p:cNvPr id="1070" name="曲线"/>
            <p:cNvSpPr>
              <a:spLocks/>
            </p:cNvSpPr>
            <p:nvPr/>
          </p:nvSpPr>
          <p:spPr>
            <a:xfrm rot="0">
              <a:off x="13038623" y="5528569"/>
              <a:ext cx="4560083" cy="603141"/>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10"/>
              <a:stretch>
                <a:fillRect l="-6986" r="-6986"/>
              </a:stretch>
            </a:blipFill>
            <a:ln cmpd="sng" cap="flat">
              <a:noFill/>
              <a:prstDash val="solid"/>
              <a:miter/>
            </a:ln>
          </p:spPr>
        </p:sp>
        <p:sp>
          <p:nvSpPr>
            <p:cNvPr id="1071" name="مستطيل"/>
            <p:cNvSpPr>
              <a:spLocks/>
            </p:cNvSpPr>
            <p:nvPr/>
          </p:nvSpPr>
          <p:spPr>
            <a:xfrm rot="0">
              <a:off x="5579832" y="6140696"/>
              <a:ext cx="11849277" cy="1392528"/>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60"/>
                </a:lnSpc>
                <a:spcBef>
                  <a:spcPts val="0"/>
                </a:spcBef>
                <a:spcAft>
                  <a:spcPts val="0"/>
                </a:spcAft>
                <a:buNone/>
              </a:pP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تم تنفيذ أعمال مراجعة وتطوير المواثيق العائلية بإجمالي </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224</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ساعة، شملت تقييم الميثاق العائلي القائم، وتحليل مدى توافقه مع تطلعات العائلة وأفضل الممارسات، ومتطلبات الحوكمة. كما تضمنت المراجعة آليات انتقال الملكية، وتوزيع المسؤوليات، وآليات اتخاذ القرار، وحل النزاعات، بما يعزز التماسك العائلي، ويحمي مصالح المنشأة ويدعم استمراريتها على المدى الطويل. تسبق المراجعة المرحلة الخارجية المجانية الخاصة، ويعقبها مخرج التقرير الختامي لنتائج مراجعة الميثاق العائلي القائم.</a:t>
              </a:r>
              <a:endParaRPr lang="zh-CN" altLang="en-US"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072" name="مستطيل"/>
            <p:cNvSpPr>
              <a:spLocks/>
            </p:cNvSpPr>
            <p:nvPr/>
          </p:nvSpPr>
          <p:spPr>
            <a:xfrm rot="0">
              <a:off x="14106231" y="5484930"/>
              <a:ext cx="3333382" cy="44677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90"/>
                </a:lnSpc>
                <a:spcBef>
                  <a:spcPts val="0"/>
                </a:spcBef>
                <a:spcAft>
                  <a:spcPts val="0"/>
                </a:spcAft>
                <a:buNone/>
              </a:pPr>
              <a:r>
                <a:rPr lang="en-US" altLang="zh-CN"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مراجعة المواثيق العائلية</a:t>
              </a:r>
              <a:endParaRPr lang="zh-CN" altLang="en-US"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grpSp>
      <p:grpSp>
        <p:nvGrpSpPr>
          <p:cNvPr id="1077" name="تجميع"/>
          <p:cNvGrpSpPr>
            <a:grpSpLocks/>
          </p:cNvGrpSpPr>
          <p:nvPr/>
        </p:nvGrpSpPr>
        <p:grpSpPr>
          <a:xfrm>
            <a:off x="5556746" y="7998805"/>
            <a:ext cx="12041962" cy="1348084"/>
            <a:chOff x="5556746" y="7998805"/>
            <a:chExt cx="12041962" cy="1348084"/>
          </a:xfrm>
        </p:grpSpPr>
        <p:sp>
          <p:nvSpPr>
            <p:cNvPr id="1074" name="曲线"/>
            <p:cNvSpPr>
              <a:spLocks/>
            </p:cNvSpPr>
            <p:nvPr/>
          </p:nvSpPr>
          <p:spPr>
            <a:xfrm rot="0">
              <a:off x="14935844" y="7998805"/>
              <a:ext cx="2662863" cy="60314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1"/>
              <a:stretch>
                <a:fillRect l="-6986" r="-6986"/>
              </a:stretch>
            </a:blipFill>
            <a:ln cmpd="sng" cap="flat">
              <a:noFill/>
              <a:prstDash val="solid"/>
              <a:miter/>
            </a:ln>
          </p:spPr>
        </p:sp>
        <p:sp>
          <p:nvSpPr>
            <p:cNvPr id="1075" name="مستطيل"/>
            <p:cNvSpPr>
              <a:spLocks/>
            </p:cNvSpPr>
            <p:nvPr/>
          </p:nvSpPr>
          <p:spPr>
            <a:xfrm rot="0">
              <a:off x="5556746" y="8676979"/>
              <a:ext cx="11872363" cy="66990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60"/>
                </a:lnSpc>
                <a:spcBef>
                  <a:spcPts val="0"/>
                </a:spcBef>
                <a:spcAft>
                  <a:spcPts val="0"/>
                </a:spcAft>
                <a:buNone/>
              </a:pP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تم إعداد تقارير الفحص الشامل للمنشآت العائلية بإجمالي </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320</a:t>
              </a:r>
              <a:r>
                <a:rPr lang="en-US" altLang="zh-CN"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ساعة، شمل تقييم مستوى الحوكمة داخل المنشأة العائلية، وتحليل نقاط القوة والضعف، وتقديم توصيات استراتيجية عملية تهدف إلى تعزيز النضج المؤسسي واستدامة المنشأة.</a:t>
              </a:r>
              <a:endParaRPr lang="zh-CN" altLang="en-US" sz="1616"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076" name="مستطيل"/>
            <p:cNvSpPr>
              <a:spLocks/>
            </p:cNvSpPr>
            <p:nvPr/>
          </p:nvSpPr>
          <p:spPr>
            <a:xfrm rot="0">
              <a:off x="15338303" y="8008756"/>
              <a:ext cx="2101311" cy="446771"/>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190"/>
                </a:lnSpc>
                <a:spcBef>
                  <a:spcPts val="0"/>
                </a:spcBef>
                <a:spcAft>
                  <a:spcPts val="0"/>
                </a:spcAft>
                <a:buNone/>
              </a:pPr>
              <a:r>
                <a:rPr lang="en-US" altLang="zh-CN"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تحليل المنشأة</a:t>
              </a:r>
              <a:endParaRPr lang="zh-CN" altLang="en-US" sz="2328"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grpSp>
      <p:sp>
        <p:nvSpPr>
          <p:cNvPr id="1078" name="مستطيل"/>
          <p:cNvSpPr>
            <a:spLocks/>
          </p:cNvSpPr>
          <p:nvPr/>
        </p:nvSpPr>
        <p:spPr>
          <a:xfrm rot="0">
            <a:off x="1807641" y="2673376"/>
            <a:ext cx="1251694" cy="553853"/>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850"/>
              </a:lnSpc>
              <a:spcBef>
                <a:spcPts val="0"/>
              </a:spcBef>
              <a:spcAft>
                <a:spcPts val="0"/>
              </a:spcAft>
              <a:buNone/>
            </a:pPr>
            <a:r>
              <a:rPr lang="en-US" altLang="zh-CN"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برنامج</a:t>
            </a:r>
            <a:endParaRPr lang="zh-CN" altLang="en-US"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sp>
        <p:nvSpPr>
          <p:cNvPr id="1079" name="مستطيل"/>
          <p:cNvSpPr>
            <a:spLocks/>
          </p:cNvSpPr>
          <p:nvPr/>
        </p:nvSpPr>
        <p:spPr>
          <a:xfrm rot="0">
            <a:off x="1807641" y="4597463"/>
            <a:ext cx="1251694" cy="55385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850"/>
              </a:lnSpc>
              <a:spcBef>
                <a:spcPts val="0"/>
              </a:spcBef>
              <a:spcAft>
                <a:spcPts val="0"/>
              </a:spcAft>
              <a:buNone/>
            </a:pPr>
            <a:r>
              <a:rPr lang="en-US" altLang="zh-CN"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ساعة</a:t>
            </a:r>
            <a:endParaRPr lang="zh-CN" altLang="en-US"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sp>
        <p:nvSpPr>
          <p:cNvPr id="1080" name="مستطيل"/>
          <p:cNvSpPr>
            <a:spLocks/>
          </p:cNvSpPr>
          <p:nvPr/>
        </p:nvSpPr>
        <p:spPr>
          <a:xfrm rot="0">
            <a:off x="1807641" y="6446419"/>
            <a:ext cx="1251694" cy="553853"/>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850"/>
              </a:lnSpc>
              <a:spcBef>
                <a:spcPts val="0"/>
              </a:spcBef>
              <a:spcAft>
                <a:spcPts val="0"/>
              </a:spcAft>
              <a:buNone/>
            </a:pPr>
            <a:r>
              <a:rPr lang="en-US" altLang="zh-CN"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ساعة</a:t>
            </a:r>
            <a:endParaRPr lang="zh-CN" altLang="en-US"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sp>
        <p:nvSpPr>
          <p:cNvPr id="1081" name="مستطيل"/>
          <p:cNvSpPr>
            <a:spLocks/>
          </p:cNvSpPr>
          <p:nvPr/>
        </p:nvSpPr>
        <p:spPr>
          <a:xfrm rot="0">
            <a:off x="1807641" y="8108884"/>
            <a:ext cx="1251694" cy="553853"/>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4850"/>
              </a:lnSpc>
              <a:spcBef>
                <a:spcPts val="0"/>
              </a:spcBef>
              <a:spcAft>
                <a:spcPts val="0"/>
              </a:spcAft>
              <a:buNone/>
            </a:pPr>
            <a:r>
              <a:rPr lang="en-US" altLang="zh-CN"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rPr>
              <a:t>ساعة</a:t>
            </a:r>
            <a:endParaRPr lang="zh-CN" altLang="en-US" sz="2695" b="1" i="0" u="none" strike="noStrike" kern="1200" cap="none" spc="0" baseline="0">
              <a:solidFill>
                <a:srgbClr val="FFFFFF"/>
              </a:solidFill>
              <a:latin typeface="Alexandria Medium" pitchFamily="0" charset="0"/>
              <a:ea typeface="Alexandria Medium" pitchFamily="0" charset="0"/>
              <a:cs typeface="Alexandria Medium" pitchFamily="0" charset="0"/>
              <a:sym typeface="Alexandria Medium" pitchFamily="0" charset="0"/>
            </a:endParaRPr>
          </a:p>
        </p:txBody>
      </p:sp>
    </p:spTree>
    <p:extLst>
      <p:ext uri="{BB962C8B-B14F-4D97-AF65-F5344CB8AC3E}">
        <p14:creationId xmlns:p14="http://schemas.microsoft.com/office/powerpoint/2010/main" val="798872441"/>
      </p:ext>
    </p:extLst>
  </p:cSld>
  <p:clrMapOvr>
    <a:masterClrMapping/>
  </p:clrMapOvr>
</p:sld>
</file>

<file path=ppt/slides/slide23.xml><?xml version="1.0" encoding="utf-8"?>
<p:sld xmlns:p="http://schemas.openxmlformats.org/presentationml/2006/main" xmlns:r="http://schemas.openxmlformats.org/officeDocument/2006/relationships" xmlns:a="http://schemas.openxmlformats.org/drawingml/2006/main">
  <p:cSld>
    <p:bg>
      <p:bgPr>
        <a:solidFill>
          <a:srgbClr val="002C3D"/>
        </a:solidFill>
      </p:bgPr>
    </p:bg>
    <p:spTree>
      <p:nvGrpSpPr>
        <p:cNvPr id="1" name=""/>
        <p:cNvGrpSpPr/>
        <p:nvPr/>
      </p:nvGrpSpPr>
      <p:grpSpPr>
        <a:xfrm>
          <a:off x="0" y="0"/>
          <a:ext cx="0" cy="0"/>
          <a:chOff x="0" y="0"/>
          <a:chExt cx="0" cy="0"/>
        </a:xfrm>
      </p:grpSpPr>
      <p:sp>
        <p:nvSpPr>
          <p:cNvPr id="1088"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23</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1089" name="曲线"/>
          <p:cNvSpPr>
            <a:spLocks/>
          </p:cNvSpPr>
          <p:nvPr/>
        </p:nvSpPr>
        <p:spPr>
          <a:xfrm rot="0">
            <a:off x="9308297" y="676401"/>
            <a:ext cx="8086293" cy="10538088"/>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1">
              <a:alphaModFix amt="79000"/>
            </a:blip>
            <a:stretch>
              <a:fillRect t="-537" b="-22443"/>
            </a:stretch>
          </a:blipFill>
          <a:ln cmpd="sng" cap="flat">
            <a:noFill/>
            <a:prstDash val="solid"/>
            <a:miter/>
          </a:ln>
        </p:spPr>
      </p:sp>
      <p:sp>
        <p:nvSpPr>
          <p:cNvPr id="1090" name="曲线"/>
          <p:cNvSpPr>
            <a:spLocks/>
          </p:cNvSpPr>
          <p:nvPr/>
        </p:nvSpPr>
        <p:spPr>
          <a:xfrm rot="0">
            <a:off x="10018424" y="2306381"/>
            <a:ext cx="6519713" cy="4158927"/>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2"/>
            <a:stretch/>
          </a:blipFill>
          <a:ln cmpd="sng" cap="flat">
            <a:noFill/>
            <a:prstDash val="solid"/>
            <a:miter/>
          </a:ln>
        </p:spPr>
      </p:sp>
      <p:sp>
        <p:nvSpPr>
          <p:cNvPr id="1091" name="曲线"/>
          <p:cNvSpPr>
            <a:spLocks/>
          </p:cNvSpPr>
          <p:nvPr/>
        </p:nvSpPr>
        <p:spPr>
          <a:xfrm rot="0">
            <a:off x="12230974" y="922113"/>
            <a:ext cx="4307162" cy="1389247"/>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blipFill>
          <a:ln cmpd="sng" cap="flat">
            <a:noFill/>
            <a:prstDash val="solid"/>
            <a:miter/>
          </a:ln>
        </p:spPr>
      </p:sp>
      <p:sp>
        <p:nvSpPr>
          <p:cNvPr id="1092" name="曲线"/>
          <p:cNvSpPr>
            <a:spLocks/>
          </p:cNvSpPr>
          <p:nvPr/>
        </p:nvSpPr>
        <p:spPr>
          <a:xfrm rot="0">
            <a:off x="10018424" y="7262009"/>
            <a:ext cx="6519713" cy="2767387"/>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4"/>
            <a:stretch>
              <a:fillRect t="-8572"/>
            </a:stretch>
          </a:blipFill>
          <a:ln cmpd="sng" cap="flat">
            <a:noFill/>
            <a:prstDash val="solid"/>
            <a:miter/>
          </a:ln>
        </p:spPr>
      </p:sp>
      <p:sp>
        <p:nvSpPr>
          <p:cNvPr id="1093" name="曲线"/>
          <p:cNvSpPr>
            <a:spLocks/>
          </p:cNvSpPr>
          <p:nvPr/>
        </p:nvSpPr>
        <p:spPr>
          <a:xfrm rot="0">
            <a:off x="29928" y="-837128"/>
            <a:ext cx="6877739" cy="1826349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stretch/>
          </a:blipFill>
          <a:ln cmpd="sng" cap="flat">
            <a:noFill/>
            <a:prstDash val="solid"/>
            <a:miter/>
          </a:ln>
        </p:spPr>
      </p:sp>
      <p:sp>
        <p:nvSpPr>
          <p:cNvPr id="1094" name="曲线"/>
          <p:cNvSpPr>
            <a:spLocks/>
          </p:cNvSpPr>
          <p:nvPr/>
        </p:nvSpPr>
        <p:spPr>
          <a:xfrm rot="0">
            <a:off x="3709217" y="2738640"/>
            <a:ext cx="3212056" cy="255612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6"/>
            <a:stretch/>
          </a:blipFill>
          <a:ln cmpd="sng" cap="flat">
            <a:noFill/>
            <a:prstDash val="solid"/>
            <a:miter/>
          </a:ln>
        </p:spPr>
      </p:sp>
      <p:sp>
        <p:nvSpPr>
          <p:cNvPr id="1095" name="曲线"/>
          <p:cNvSpPr>
            <a:spLocks/>
          </p:cNvSpPr>
          <p:nvPr/>
        </p:nvSpPr>
        <p:spPr>
          <a:xfrm rot="0">
            <a:off x="1683781" y="5822068"/>
            <a:ext cx="3846485" cy="3040716"/>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7"/>
            <a:stretch/>
          </a:blipFill>
          <a:ln cmpd="sng" cap="flat">
            <a:noFill/>
            <a:prstDash val="solid"/>
            <a:miter/>
          </a:ln>
        </p:spPr>
      </p:sp>
      <p:pic>
        <p:nvPicPr>
          <p:cNvPr id="1096" name="صورة"/>
          <p:cNvPicPr>
            <a:picLocks noChangeAspect="1"/>
          </p:cNvPicPr>
          <p:nvPr/>
        </p:nvPicPr>
        <p:blipFill>
          <a:blip r:embed="rId8" cstate="print"/>
          <a:stretch>
            <a:fillRect/>
          </a:stretch>
        </p:blipFill>
        <p:spPr>
          <a:xfrm rot="0">
            <a:off x="526133" y="2674782"/>
            <a:ext cx="2115308" cy="2714801"/>
          </a:xfrm>
          <a:prstGeom prst="rect"/>
          <a:noFill/>
          <a:ln w="12700" cmpd="sng" cap="flat">
            <a:noFill/>
            <a:prstDash val="solid"/>
            <a:miter/>
          </a:ln>
        </p:spPr>
      </p:pic>
      <p:pic>
        <p:nvPicPr>
          <p:cNvPr id="1097" name="صورة"/>
          <p:cNvPicPr>
            <a:picLocks noChangeAspect="1"/>
          </p:cNvPicPr>
          <p:nvPr/>
        </p:nvPicPr>
        <p:blipFill>
          <a:blip r:embed="rId9" cstate="print"/>
          <a:stretch>
            <a:fillRect/>
          </a:stretch>
        </p:blipFill>
        <p:spPr>
          <a:xfrm rot="0">
            <a:off x="2240327" y="2642973"/>
            <a:ext cx="2115308" cy="2714800"/>
          </a:xfrm>
          <a:prstGeom prst="rect"/>
          <a:noFill/>
          <a:ln w="12700" cmpd="sng" cap="flat">
            <a:noFill/>
            <a:prstDash val="solid"/>
            <a:miter/>
          </a:ln>
        </p:spPr>
      </p:pic>
      <p:sp>
        <p:nvSpPr>
          <p:cNvPr id="1098" name="مستطيل"/>
          <p:cNvSpPr>
            <a:spLocks/>
          </p:cNvSpPr>
          <p:nvPr/>
        </p:nvSpPr>
        <p:spPr>
          <a:xfrm rot="0">
            <a:off x="10434591" y="2447568"/>
            <a:ext cx="5821305" cy="394716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65"/>
              </a:lnSpc>
              <a:spcBef>
                <a:spcPts val="0"/>
              </a:spcBef>
              <a:spcAft>
                <a:spcPts val="0"/>
              </a:spcAft>
              <a:buNone/>
            </a:pPr>
            <a:r>
              <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لزيادة معدلات الوعي حول أهمية المنشآت العائلية وتعظيم الأثر قام المركز بالتواصل الفعال مع المنشآت العائلية عبر مختلف الوسائل، وقد بلغ عدد المسجلين في قواعد بيانات المركز ما يزيد عن </a:t>
            </a:r>
            <a:r>
              <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33</a:t>
            </a:r>
            <a:r>
              <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 ألف مشترك من المنشآت العائلية.</a:t>
            </a:r>
            <a:endPar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865"/>
              </a:lnSpc>
              <a:spcBef>
                <a:spcPts val="0"/>
              </a:spcBef>
              <a:spcAft>
                <a:spcPts val="0"/>
              </a:spcAft>
              <a:buNone/>
            </a:pPr>
            <a:r>
              <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قام المركز بالتوسع في إعداد ونشر المحتوى مكتوب والمرئي الذي يدعم استدامة وتنمية المنشآت العائلية، بالإضافة إلى تغطية فعاليات وأخبار المركز لتعزيز استفادة المنشآت العائلية من المركز واستقطاب المزيد منها. وقد كان لمثل هذا الحراك الإعلامي أثر على وسائل التواصل الاجتماعي حيث زاد في العام المنصرم عدد متابعي الحسابات بنسبة تتجاوز </a:t>
            </a:r>
            <a:r>
              <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45</a:t>
            </a:r>
            <a:r>
              <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a:t>
            </a:r>
            <a:endPar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a:p>
            <a:pPr marL="0" indent="0" algn="just">
              <a:lnSpc>
                <a:spcPts val="2865"/>
              </a:lnSpc>
              <a:spcBef>
                <a:spcPts val="0"/>
              </a:spcBef>
              <a:spcAft>
                <a:spcPts val="0"/>
              </a:spcAft>
              <a:buNone/>
            </a:pPr>
            <a:endParaRPr lang="zh-CN" altLang="en-US"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099" name="مستطيل"/>
          <p:cNvSpPr>
            <a:spLocks/>
          </p:cNvSpPr>
          <p:nvPr/>
        </p:nvSpPr>
        <p:spPr>
          <a:xfrm rot="0">
            <a:off x="10434591" y="8169946"/>
            <a:ext cx="5821305" cy="1418743"/>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865"/>
              </a:lnSpc>
              <a:spcBef>
                <a:spcPts val="0"/>
              </a:spcBef>
              <a:spcAft>
                <a:spcPts val="0"/>
              </a:spcAft>
              <a:buNone/>
            </a:pPr>
            <a:r>
              <a:rPr lang="en-US" altLang="zh-CN"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أصبح المركز الجهة الأكثر نشاطا في إصدار المحتوى العربي حول استدامة المنشآت العائلية، ويستقطب تفاعلا من مختلف الدول العربية، وذلك عبر نشاطه في إعداد المنشورات والدراسات والأدلة الإرشادية والمقالات واستكتاب الخبراء من مختلف دول العالم.</a:t>
            </a:r>
            <a:endParaRPr lang="zh-CN" altLang="en-US" sz="1592"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100" name="مستطيل"/>
          <p:cNvSpPr>
            <a:spLocks/>
          </p:cNvSpPr>
          <p:nvPr/>
        </p:nvSpPr>
        <p:spPr>
          <a:xfrm rot="0">
            <a:off x="13680603" y="7554823"/>
            <a:ext cx="1769227" cy="367473"/>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104"/>
              </a:lnSpc>
              <a:spcBef>
                <a:spcPts val="0"/>
              </a:spcBef>
              <a:spcAft>
                <a:spcPts val="0"/>
              </a:spcAft>
              <a:buNone/>
            </a:pPr>
            <a:r>
              <a:rPr lang="en-US" altLang="zh-CN" sz="172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دراسة وبحثا نوعيا</a:t>
            </a:r>
            <a:endParaRPr lang="zh-CN" altLang="en-US" sz="172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101" name="مستطيل"/>
          <p:cNvSpPr>
            <a:spLocks/>
          </p:cNvSpPr>
          <p:nvPr/>
        </p:nvSpPr>
        <p:spPr>
          <a:xfrm rot="0">
            <a:off x="11309869" y="7564348"/>
            <a:ext cx="1479282" cy="367473"/>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3104"/>
              </a:lnSpc>
              <a:spcBef>
                <a:spcPts val="0"/>
              </a:spcBef>
              <a:spcAft>
                <a:spcPts val="0"/>
              </a:spcAft>
              <a:buNone/>
            </a:pPr>
            <a:r>
              <a:rPr lang="en-US" altLang="zh-CN" sz="172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مقالاً ومنشوراً</a:t>
            </a:r>
            <a:endParaRPr lang="zh-CN" altLang="en-US" sz="172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102" name="مستطيل"/>
          <p:cNvSpPr>
            <a:spLocks/>
          </p:cNvSpPr>
          <p:nvPr/>
        </p:nvSpPr>
        <p:spPr>
          <a:xfrm rot="0">
            <a:off x="13017049" y="6789158"/>
            <a:ext cx="3096336" cy="9327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7019"/>
              </a:lnSpc>
              <a:spcBef>
                <a:spcPts val="0"/>
              </a:spcBef>
              <a:spcAft>
                <a:spcPts val="0"/>
              </a:spcAft>
              <a:buNone/>
            </a:pPr>
            <a:r>
              <a:rPr lang="en-US" altLang="zh-CN" sz="67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22</a:t>
            </a:r>
            <a:endParaRPr lang="zh-CN" altLang="en-US" sz="67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103" name="مستطيل"/>
          <p:cNvSpPr>
            <a:spLocks/>
          </p:cNvSpPr>
          <p:nvPr/>
        </p:nvSpPr>
        <p:spPr>
          <a:xfrm rot="0">
            <a:off x="10472691" y="6789158"/>
            <a:ext cx="3096336" cy="93275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7019"/>
              </a:lnSpc>
              <a:spcBef>
                <a:spcPts val="0"/>
              </a:spcBef>
              <a:spcAft>
                <a:spcPts val="0"/>
              </a:spcAft>
              <a:buNone/>
            </a:pPr>
            <a:r>
              <a:rPr lang="en-US" altLang="zh-CN" sz="67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181</a:t>
            </a:r>
            <a:endParaRPr lang="zh-CN" altLang="en-US" sz="67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104" name="مستطيل"/>
          <p:cNvSpPr>
            <a:spLocks/>
          </p:cNvSpPr>
          <p:nvPr/>
        </p:nvSpPr>
        <p:spPr>
          <a:xfrm rot="0">
            <a:off x="13899003" y="1212212"/>
            <a:ext cx="3096336" cy="932758"/>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7019"/>
              </a:lnSpc>
              <a:spcBef>
                <a:spcPts val="0"/>
              </a:spcBef>
              <a:spcAft>
                <a:spcPts val="0"/>
              </a:spcAft>
              <a:buNone/>
            </a:pPr>
            <a:r>
              <a:rPr lang="en-US" altLang="zh-CN" sz="67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33 +</a:t>
            </a:r>
            <a:endParaRPr lang="zh-CN" altLang="en-US" sz="6750"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105" name="مستطيل"/>
          <p:cNvSpPr>
            <a:spLocks/>
          </p:cNvSpPr>
          <p:nvPr/>
        </p:nvSpPr>
        <p:spPr>
          <a:xfrm rot="0">
            <a:off x="13787565" y="1396061"/>
            <a:ext cx="597441" cy="576786"/>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4903"/>
              </a:lnSpc>
              <a:spcBef>
                <a:spcPts val="0"/>
              </a:spcBef>
              <a:spcAft>
                <a:spcPts val="0"/>
              </a:spcAft>
              <a:buNone/>
            </a:pPr>
            <a:r>
              <a:rPr lang="en-US" altLang="zh-CN" sz="272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ألف</a:t>
            </a:r>
            <a:endParaRPr lang="zh-CN" altLang="en-US" sz="2724" b="1" i="0" u="none" strike="noStrike" kern="1200" cap="none" spc="0"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Tree>
    <p:extLst>
      <p:ext uri="{BB962C8B-B14F-4D97-AF65-F5344CB8AC3E}">
        <p14:creationId xmlns:p14="http://schemas.microsoft.com/office/powerpoint/2010/main" val="1374111085"/>
      </p:ext>
    </p:extLst>
  </p:cSld>
  <p:clrMapOvr>
    <a:masterClrMapping/>
  </p:clrMapOvr>
</p:sld>
</file>

<file path=ppt/slides/slide24.xml><?xml version="1.0" encoding="utf-8"?>
<p:sld xmlns:p="http://schemas.openxmlformats.org/presentationml/2006/main" xmlns:r="http://schemas.openxmlformats.org/officeDocument/2006/relationships" xmlns:a="http://schemas.openxmlformats.org/drawingml/2006/main">
  <p:cSld>
    <p:bg>
      <p:bgPr>
        <a:solidFill>
          <a:srgbClr val="002C3D"/>
        </a:solidFill>
      </p:bgPr>
    </p:bg>
    <p:spTree>
      <p:nvGrpSpPr>
        <p:cNvPr id="1" name=""/>
        <p:cNvGrpSpPr/>
        <p:nvPr/>
      </p:nvGrpSpPr>
      <p:grpSpPr>
        <a:xfrm>
          <a:off x="0" y="0"/>
          <a:ext cx="0" cy="0"/>
          <a:chOff x="0" y="0"/>
          <a:chExt cx="0" cy="0"/>
        </a:xfrm>
      </p:grpSpPr>
      <p:sp>
        <p:nvSpPr>
          <p:cNvPr id="1112" name="مستطيل"/>
          <p:cNvSpPr>
            <a:spLocks/>
          </p:cNvSpPr>
          <p:nvPr/>
        </p:nvSpPr>
        <p:spPr>
          <a:xfrm rot="0">
            <a:off x="16678189" y="9637490"/>
            <a:ext cx="162129" cy="342467"/>
          </a:xfrm>
          <a:prstGeom prst="rect"/>
          <a:noFill/>
          <a:ln w="12700" cmpd="sng" cap="flat">
            <a:noFill/>
            <a:prstDash val="solid"/>
            <a:miter/>
          </a:ln>
        </p:spPr>
        <p:txBody>
          <a:bodyPr vert="horz" wrap="none" lIns="0" tIns="0" rIns="0" bIns="0" anchor="t" anchorCtr="0">
            <a:prstTxWarp prst="textNoShape"/>
            <a:spAutoFit/>
          </a:bodyPr>
          <a:lstStyle/>
          <a:p>
            <a:pPr marL="0" indent="0" algn="ctr">
              <a:lnSpc>
                <a:spcPts val="2179"/>
              </a:lnSpc>
              <a:spcBef>
                <a:spcPts val="0"/>
              </a:spcBef>
              <a:spcAft>
                <a:spcPts val="0"/>
              </a:spcAft>
              <a:buNone/>
            </a:pPr>
            <a:r>
              <a:rPr lang="en-US" altLang="zh-CN"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rPr>
              <a:t>24</a:t>
            </a:r>
            <a:endParaRPr lang="zh-CN" altLang="en-US" sz="1556" b="0" i="0" u="none" strike="noStrike" kern="1200" cap="none" spc="0" baseline="0">
              <a:solidFill>
                <a:srgbClr val="003446"/>
              </a:solidFill>
              <a:latin typeface="Alexandria" pitchFamily="0" charset="0"/>
              <a:ea typeface="Alexandria" pitchFamily="0" charset="0"/>
              <a:cs typeface="Alexandria" pitchFamily="0" charset="0"/>
              <a:sym typeface="Alexandria" pitchFamily="0" charset="0"/>
            </a:endParaRPr>
          </a:p>
        </p:txBody>
      </p:sp>
      <p:sp>
        <p:nvSpPr>
          <p:cNvPr id="1113" name="مستطيل"/>
          <p:cNvSpPr>
            <a:spLocks/>
          </p:cNvSpPr>
          <p:nvPr/>
        </p:nvSpPr>
        <p:spPr>
          <a:xfrm rot="0">
            <a:off x="7426255" y="866775"/>
            <a:ext cx="9833046" cy="644997"/>
          </a:xfrm>
          <a:prstGeom prst="rect"/>
          <a:noFill/>
          <a:ln w="12700" cmpd="sng" cap="flat">
            <a:noFill/>
            <a:prstDash val="solid"/>
            <a:miter/>
          </a:ln>
        </p:spPr>
        <p:txBody>
          <a:bodyPr vert="horz" wrap="square" lIns="0" tIns="0" rIns="0" bIns="0" anchor="t" anchorCtr="0">
            <a:prstTxWarp prst="textNoShape"/>
            <a:spAutoFit/>
          </a:bodyPr>
          <a:lstStyle/>
          <a:p>
            <a:pPr marL="0" indent="0" algn="r">
              <a:lnSpc>
                <a:spcPts val="5640"/>
              </a:lnSpc>
              <a:spcBef>
                <a:spcPts val="0"/>
              </a:spcBef>
              <a:spcAft>
                <a:spcPts val="0"/>
              </a:spcAft>
              <a:buNone/>
            </a:pPr>
            <a:r>
              <a:rPr lang="en-US" altLang="zh-CN" sz="327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rPr>
              <a:t>برنامج تعزيز القدرات البشرية والاستشارية</a:t>
            </a:r>
            <a:endParaRPr lang="zh-CN" altLang="en-US" sz="3279" b="1" i="0" u="none" strike="noStrike" kern="1200" cap="none" spc="0" baseline="0">
              <a:solidFill>
                <a:srgbClr val="FFFFFF"/>
              </a:solidFill>
              <a:latin typeface="Alexandria Bold" pitchFamily="0" charset="0"/>
              <a:ea typeface="Alexandria Bold" pitchFamily="0" charset="0"/>
              <a:cs typeface="Alexandria Bold" pitchFamily="0" charset="0"/>
              <a:sym typeface="Alexandria Bold" pitchFamily="0" charset="0"/>
            </a:endParaRPr>
          </a:p>
        </p:txBody>
      </p:sp>
      <p:sp>
        <p:nvSpPr>
          <p:cNvPr id="1114" name="曲线"/>
          <p:cNvSpPr>
            <a:spLocks/>
          </p:cNvSpPr>
          <p:nvPr/>
        </p:nvSpPr>
        <p:spPr>
          <a:xfrm rot="0">
            <a:off x="-1083919" y="-1611253"/>
            <a:ext cx="5783120" cy="1535679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1115" name="曲线"/>
          <p:cNvSpPr>
            <a:spLocks/>
          </p:cNvSpPr>
          <p:nvPr/>
        </p:nvSpPr>
        <p:spPr>
          <a:xfrm rot="0">
            <a:off x="0" y="-98413"/>
            <a:ext cx="4629799" cy="348940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1116" name="曲线"/>
          <p:cNvSpPr>
            <a:spLocks/>
          </p:cNvSpPr>
          <p:nvPr/>
        </p:nvSpPr>
        <p:spPr>
          <a:xfrm rot="0">
            <a:off x="1047797" y="871408"/>
            <a:ext cx="2743764" cy="1744702"/>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3"/>
            <a:stretch/>
          </a:blipFill>
          <a:ln cmpd="sng" cap="flat">
            <a:noFill/>
            <a:prstDash val="solid"/>
            <a:miter/>
          </a:ln>
        </p:spPr>
      </p:sp>
      <p:sp>
        <p:nvSpPr>
          <p:cNvPr id="1117" name="مستطيل"/>
          <p:cNvSpPr>
            <a:spLocks/>
          </p:cNvSpPr>
          <p:nvPr/>
        </p:nvSpPr>
        <p:spPr>
          <a:xfrm rot="0">
            <a:off x="1477028" y="967092"/>
            <a:ext cx="1630201" cy="1734085"/>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14362"/>
              </a:lnSpc>
              <a:spcBef>
                <a:spcPts val="0"/>
              </a:spcBef>
              <a:spcAft>
                <a:spcPts val="0"/>
              </a:spcAft>
              <a:buNone/>
            </a:pPr>
            <a:r>
              <a:rPr lang="en-US" altLang="zh-CN" sz="9575" b="1" i="0" u="none" strike="noStrike" kern="1200" cap="none" spc="-478" baseline="0">
                <a:solidFill>
                  <a:srgbClr val="FFFFFF"/>
                </a:solidFill>
                <a:latin typeface=" Avenir Next Arabic Bold" pitchFamily="0" charset="0"/>
                <a:ea typeface=" Avenir Next Arabic Bold" pitchFamily="0" charset="0"/>
                <a:cs typeface=" Avenir Next Arabic Bold" pitchFamily="0" charset="0"/>
                <a:sym typeface=" Avenir Next Arabic Bold" pitchFamily="0" charset="0"/>
              </a:rPr>
              <a:t>59</a:t>
            </a:r>
            <a:endParaRPr lang="zh-CN" altLang="en-US" sz="9575" b="1" i="0" u="none" strike="noStrike" kern="1200" cap="none" spc="-478" baseline="0">
              <a:solidFill>
                <a:srgbClr val="FFFFFF"/>
              </a:solidFill>
              <a:latin typeface=" Avenir Next Arabic Bold" pitchFamily="0" charset="0"/>
              <a:ea typeface=" Avenir Next Arabic Bold" pitchFamily="0" charset="0"/>
              <a:cs typeface=" Avenir Next Arabic Bold" pitchFamily="0" charset="0"/>
              <a:sym typeface=" Avenir Next Arabic Bold" pitchFamily="0" charset="0"/>
            </a:endParaRPr>
          </a:p>
        </p:txBody>
      </p:sp>
      <p:sp>
        <p:nvSpPr>
          <p:cNvPr id="1118" name="مستطيل"/>
          <p:cNvSpPr>
            <a:spLocks/>
          </p:cNvSpPr>
          <p:nvPr/>
        </p:nvSpPr>
        <p:spPr>
          <a:xfrm rot="0">
            <a:off x="1531732" y="2388918"/>
            <a:ext cx="1498910" cy="602112"/>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5058"/>
              </a:lnSpc>
              <a:spcBef>
                <a:spcPts val="0"/>
              </a:spcBef>
              <a:spcAft>
                <a:spcPts val="0"/>
              </a:spcAft>
              <a:buNone/>
            </a:pPr>
            <a:r>
              <a:rPr lang="en-US" altLang="zh-CN" sz="3372" b="1" i="0" u="none" strike="noStrike" kern="1200" cap="none" spc="-168" baseline="0">
                <a:solidFill>
                  <a:srgbClr val="FFFFFF"/>
                </a:solidFill>
                <a:latin typeface="Alexandria Semi-Bold" pitchFamily="0" charset="0"/>
                <a:ea typeface="Alexandria Semi-Bold" pitchFamily="0" charset="0"/>
                <a:cs typeface="Alexandria Semi-Bold" pitchFamily="0" charset="0"/>
                <a:sym typeface="Alexandria Semi-Bold" pitchFamily="0" charset="0"/>
              </a:rPr>
              <a:t>برنامجا</a:t>
            </a:r>
            <a:endParaRPr lang="zh-CN" altLang="en-US" sz="3372" b="1" i="0" u="none" strike="noStrike" kern="1200" cap="none" spc="-168"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119" name="مستطيل"/>
          <p:cNvSpPr>
            <a:spLocks/>
          </p:cNvSpPr>
          <p:nvPr/>
        </p:nvSpPr>
        <p:spPr>
          <a:xfrm rot="0">
            <a:off x="4844493" y="1811723"/>
            <a:ext cx="12386579" cy="1044941"/>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779"/>
              </a:lnSpc>
              <a:spcBef>
                <a:spcPts val="0"/>
              </a:spcBef>
              <a:spcAft>
                <a:spcPts val="0"/>
              </a:spcAft>
              <a:buNone/>
            </a:pPr>
            <a:r>
              <a:rPr lang="en-US" altLang="zh-CN" sz="1985" b="0" i="0" u="none" strike="noStrike" kern="1200" cap="none" spc="-99" baseline="0">
                <a:solidFill>
                  <a:srgbClr val="FFFFFF"/>
                </a:solidFill>
                <a:latin typeface="Alexandria" pitchFamily="0" charset="0"/>
                <a:ea typeface="Alexandria" pitchFamily="0" charset="0"/>
                <a:cs typeface="Alexandria" pitchFamily="0" charset="0"/>
                <a:sym typeface="Alexandria" pitchFamily="0" charset="0"/>
              </a:rPr>
              <a:t>تم تقديم </a:t>
            </a:r>
            <a:r>
              <a:rPr lang="en-US" altLang="zh-CN" sz="1985" b="0" i="0" u="none" strike="noStrike" kern="1200" cap="none" spc="-99" baseline="0">
                <a:solidFill>
                  <a:srgbClr val="FFFFFF"/>
                </a:solidFill>
                <a:latin typeface="Alexandria" pitchFamily="0" charset="0"/>
                <a:ea typeface="Alexandria" pitchFamily="0" charset="0"/>
                <a:cs typeface="Alexandria" pitchFamily="0" charset="0"/>
                <a:sym typeface="Alexandria" pitchFamily="0" charset="0"/>
              </a:rPr>
              <a:t>59</a:t>
            </a:r>
            <a:r>
              <a:rPr lang="en-US" altLang="zh-CN" sz="1985" b="0" i="0" u="none" strike="noStrike" kern="1200" cap="none" spc="-99" baseline="0">
                <a:solidFill>
                  <a:srgbClr val="FFFFFF"/>
                </a:solidFill>
                <a:latin typeface="Alexandria" pitchFamily="0" charset="0"/>
                <a:ea typeface="Alexandria" pitchFamily="0" charset="0"/>
                <a:cs typeface="Alexandria" pitchFamily="0" charset="0"/>
                <a:sym typeface="Alexandria" pitchFamily="0" charset="0"/>
              </a:rPr>
              <a:t> برنامجًا تدريبيًا في مختلف مناطق المملكة وخارجها لنشر أفضل الممارسات الداعمة لاستدامة وتنمية المنشآت العائلية، كبرنامج إدارة الأعمال في المنشآت العائلية، ورحلة الابتكار المستدام للشركات العائلية، وتطوير وإعداد الجيل القادم، وآليات إعداد الميثاق العائلي ومجلس المرأة، وموجز مجلس الإدارة وغيرها.</a:t>
            </a:r>
            <a:endParaRPr lang="zh-CN" altLang="en-US" sz="1985" b="0" i="0" u="none" strike="noStrike" kern="1200" cap="none" spc="-99"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120" name="曲线"/>
          <p:cNvSpPr>
            <a:spLocks/>
          </p:cNvSpPr>
          <p:nvPr/>
        </p:nvSpPr>
        <p:spPr>
          <a:xfrm rot="0">
            <a:off x="13434034" y="3562443"/>
            <a:ext cx="3920516" cy="63106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stretch/>
          </a:blipFill>
          <a:ln cmpd="sng" cap="flat">
            <a:noFill/>
            <a:prstDash val="solid"/>
            <a:miter/>
          </a:ln>
        </p:spPr>
      </p:sp>
      <p:sp>
        <p:nvSpPr>
          <p:cNvPr id="1121" name="مستطيل"/>
          <p:cNvSpPr>
            <a:spLocks/>
          </p:cNvSpPr>
          <p:nvPr/>
        </p:nvSpPr>
        <p:spPr>
          <a:xfrm rot="0">
            <a:off x="15253124" y="3566786"/>
            <a:ext cx="1740097" cy="400247"/>
          </a:xfrm>
          <a:prstGeom prst="rect"/>
          <a:noFill/>
          <a:ln w="12700" cmpd="sng" cap="flat">
            <a:noFill/>
            <a:prstDash val="solid"/>
            <a:miter/>
          </a:ln>
        </p:spPr>
        <p:txBody>
          <a:bodyPr vert="horz" wrap="square" lIns="0" tIns="0" rIns="0" bIns="0" anchor="t" anchorCtr="0">
            <a:prstTxWarp prst="textNoShape"/>
            <a:spAutoFit/>
          </a:bodyPr>
          <a:lstStyle/>
          <a:p>
            <a:pPr marL="0" indent="0" algn="l">
              <a:lnSpc>
                <a:spcPts val="3366"/>
              </a:lnSpc>
              <a:spcBef>
                <a:spcPts val="0"/>
              </a:spcBef>
              <a:spcAft>
                <a:spcPts val="0"/>
              </a:spcAft>
              <a:buNone/>
            </a:pPr>
            <a:r>
              <a:rPr lang="en-US" altLang="zh-CN" sz="2244" b="1" i="0" u="none" strike="noStrike" kern="1200" cap="none" spc="-112" baseline="0">
                <a:solidFill>
                  <a:srgbClr val="FFFFFF"/>
                </a:solidFill>
                <a:latin typeface="Alexandria Semi-Bold" pitchFamily="0" charset="0"/>
                <a:ea typeface="Alexandria Semi-Bold" pitchFamily="0" charset="0"/>
                <a:cs typeface="Alexandria Semi-Bold" pitchFamily="0" charset="0"/>
                <a:sym typeface="Alexandria Semi-Bold" pitchFamily="0" charset="0"/>
              </a:rPr>
              <a:t>من أبرز البرامج:</a:t>
            </a:r>
            <a:endParaRPr lang="zh-CN" altLang="en-US" sz="2244" b="1" i="0" u="none" strike="noStrike" kern="1200" cap="none" spc="-112" baseline="0">
              <a:solidFill>
                <a:srgbClr val="FFFFFF"/>
              </a:solidFill>
              <a:latin typeface="Alexandria Semi-Bold" pitchFamily="0" charset="0"/>
              <a:ea typeface="Alexandria Semi-Bold" pitchFamily="0" charset="0"/>
              <a:cs typeface="Alexandria Semi-Bold" pitchFamily="0" charset="0"/>
              <a:sym typeface="Alexandria Semi-Bold" pitchFamily="0" charset="0"/>
            </a:endParaRPr>
          </a:p>
        </p:txBody>
      </p:sp>
      <p:sp>
        <p:nvSpPr>
          <p:cNvPr id="1122" name="曲线"/>
          <p:cNvSpPr>
            <a:spLocks/>
          </p:cNvSpPr>
          <p:nvPr/>
        </p:nvSpPr>
        <p:spPr>
          <a:xfrm rot="0">
            <a:off x="-510879" y="6152032"/>
            <a:ext cx="18005392" cy="161710"/>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5"/>
            <a:stretch>
              <a:fillRect t="-70132" b="-70132"/>
            </a:stretch>
          </a:blipFill>
          <a:ln cmpd="sng" cap="flat">
            <a:noFill/>
            <a:prstDash val="solid"/>
            <a:miter/>
          </a:ln>
        </p:spPr>
      </p:sp>
      <p:sp>
        <p:nvSpPr>
          <p:cNvPr id="1123" name="مستطيل"/>
          <p:cNvSpPr>
            <a:spLocks/>
          </p:cNvSpPr>
          <p:nvPr/>
        </p:nvSpPr>
        <p:spPr>
          <a:xfrm rot="0">
            <a:off x="4844838" y="5399196"/>
            <a:ext cx="12390995" cy="67652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787"/>
              </a:lnSpc>
              <a:spcBef>
                <a:spcPts val="0"/>
              </a:spcBef>
              <a:spcAft>
                <a:spcPts val="0"/>
              </a:spcAft>
              <a:buNone/>
            </a:pPr>
            <a:r>
              <a:rPr lang="en-US" altLang="zh-CN"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برنامج إنسياد لإدارة الأعمال العائلية هو برنامج تأحيلي متكامل لإعداد مُلاّك المنشآت العائلية ويركّز على الحالات الواقعية والأدوات العملية لتعزيز الحوكمة واستدامة ونمو المنشآت العائلية.</a:t>
            </a:r>
            <a:endParaRPr lang="zh-CN" altLang="en-US"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124" name="مستطيل"/>
          <p:cNvSpPr>
            <a:spLocks/>
          </p:cNvSpPr>
          <p:nvPr/>
        </p:nvSpPr>
        <p:spPr>
          <a:xfrm rot="0">
            <a:off x="4863888" y="4220971"/>
            <a:ext cx="12390995" cy="67652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787"/>
              </a:lnSpc>
              <a:spcBef>
                <a:spcPts val="0"/>
              </a:spcBef>
              <a:spcAft>
                <a:spcPts val="0"/>
              </a:spcAft>
              <a:buNone/>
            </a:pPr>
            <a:r>
              <a:rPr lang="en-US" altLang="zh-CN"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برنامج مستشار المنشآت العائلية المعتمد يهدف إلى تأهيل المستشارين عبر محتوى نظري وتطبيقي يُمكّنهم من تقديم استشارات مهنية تدعم استدامة ونمو المنشآت العائلية.</a:t>
            </a:r>
            <a:endParaRPr lang="zh-CN" altLang="en-US"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125" name="曲线"/>
          <p:cNvSpPr>
            <a:spLocks/>
          </p:cNvSpPr>
          <p:nvPr/>
        </p:nvSpPr>
        <p:spPr>
          <a:xfrm rot="0">
            <a:off x="-510879" y="5006320"/>
            <a:ext cx="18005392" cy="161710"/>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6"/>
            <a:stretch>
              <a:fillRect t="-70132" b="-70132"/>
            </a:stretch>
          </a:blipFill>
          <a:ln cmpd="sng" cap="flat">
            <a:noFill/>
            <a:prstDash val="solid"/>
            <a:miter/>
          </a:ln>
        </p:spPr>
      </p:sp>
      <p:sp>
        <p:nvSpPr>
          <p:cNvPr id="1126" name="مستطيل"/>
          <p:cNvSpPr>
            <a:spLocks/>
          </p:cNvSpPr>
          <p:nvPr/>
        </p:nvSpPr>
        <p:spPr>
          <a:xfrm rot="0">
            <a:off x="4873068" y="6577421"/>
            <a:ext cx="12390995" cy="67652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787"/>
              </a:lnSpc>
              <a:spcBef>
                <a:spcPts val="0"/>
              </a:spcBef>
              <a:spcAft>
                <a:spcPts val="0"/>
              </a:spcAft>
              <a:buNone/>
            </a:pPr>
            <a:r>
              <a:rPr lang="en-US" altLang="zh-CN"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برنامج وسيط المنشآت العائلية المعتمد يهدف إلى تأهيل المتخصصين والمعارف والمهارات اللازمة لإدارة وتسوية النزاعات العائلية بما يعزز من قدرتهم على بناء حلول توافقية تحقق مصلحة جميع الأطراف.</a:t>
            </a:r>
            <a:endParaRPr lang="zh-CN" altLang="en-US"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127" name="曲线"/>
          <p:cNvSpPr>
            <a:spLocks/>
          </p:cNvSpPr>
          <p:nvPr/>
        </p:nvSpPr>
        <p:spPr>
          <a:xfrm rot="0">
            <a:off x="-510879" y="7330257"/>
            <a:ext cx="18005392" cy="161710"/>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7"/>
            <a:stretch>
              <a:fillRect t="-70132" b="-70132"/>
            </a:stretch>
          </a:blipFill>
          <a:ln cmpd="sng" cap="flat">
            <a:noFill/>
            <a:prstDash val="solid"/>
            <a:miter/>
          </a:ln>
        </p:spPr>
      </p:sp>
      <p:sp>
        <p:nvSpPr>
          <p:cNvPr id="1128" name="مستطيل"/>
          <p:cNvSpPr>
            <a:spLocks/>
          </p:cNvSpPr>
          <p:nvPr/>
        </p:nvSpPr>
        <p:spPr>
          <a:xfrm rot="0">
            <a:off x="4844838" y="7755646"/>
            <a:ext cx="12390995" cy="67652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787"/>
              </a:lnSpc>
              <a:spcBef>
                <a:spcPts val="0"/>
              </a:spcBef>
              <a:spcAft>
                <a:spcPts val="0"/>
              </a:spcAft>
              <a:buNone/>
            </a:pPr>
            <a:r>
              <a:rPr lang="en-US" altLang="zh-CN"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برامج تطوير الأجيال كمعسكر روابي لتطوير الأجيال ومختبر التعاقب القيادي تهدف لاستكشاف أدوات التطوير المهني ومسارات التعاقب القيادي لبناء إرث مؤسسي مستدام يدعم استمرارية ونمو المنشآت العائلية.</a:t>
            </a:r>
            <a:endParaRPr lang="zh-CN" altLang="en-US"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129" name="曲线"/>
          <p:cNvSpPr>
            <a:spLocks/>
          </p:cNvSpPr>
          <p:nvPr/>
        </p:nvSpPr>
        <p:spPr>
          <a:xfrm rot="0">
            <a:off x="-510879" y="8508482"/>
            <a:ext cx="18005392" cy="161710"/>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8"/>
            <a:stretch>
              <a:fillRect t="-70132" b="-70132"/>
            </a:stretch>
          </a:blipFill>
          <a:ln cmpd="sng" cap="flat">
            <a:noFill/>
            <a:prstDash val="solid"/>
            <a:miter/>
          </a:ln>
        </p:spPr>
      </p:sp>
      <p:sp>
        <p:nvSpPr>
          <p:cNvPr id="1130" name="مستطيل"/>
          <p:cNvSpPr>
            <a:spLocks/>
          </p:cNvSpPr>
          <p:nvPr/>
        </p:nvSpPr>
        <p:spPr>
          <a:xfrm rot="0">
            <a:off x="4844493" y="8933870"/>
            <a:ext cx="12390995" cy="676529"/>
          </a:xfrm>
          <a:prstGeom prst="rect"/>
          <a:noFill/>
          <a:ln w="12700" cmpd="sng" cap="flat">
            <a:noFill/>
            <a:prstDash val="solid"/>
            <a:miter/>
          </a:ln>
        </p:spPr>
        <p:txBody>
          <a:bodyPr vert="horz" wrap="square" lIns="0" tIns="0" rIns="0" bIns="0" anchor="t" anchorCtr="0">
            <a:prstTxWarp prst="textNoShape"/>
            <a:spAutoFit/>
          </a:bodyPr>
          <a:lstStyle/>
          <a:p>
            <a:pPr marL="0" indent="0" algn="just">
              <a:lnSpc>
                <a:spcPts val="2787"/>
              </a:lnSpc>
              <a:spcBef>
                <a:spcPts val="0"/>
              </a:spcBef>
              <a:spcAft>
                <a:spcPts val="0"/>
              </a:spcAft>
              <a:buNone/>
            </a:pPr>
            <a:r>
              <a:rPr lang="en-US" altLang="zh-CN"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rPr>
              <a:t>برامج تطوير الأجيال كمعسكر روابي لتطوير الأجيال ومختبر التعاقب القيادي تهدف لاستكشاف أدوات التطوير المهني ومسارات التعاقب القيادي لبناء إرث مؤسسي مستدام يدعم استمرارية ونمو المنشآت العائلية.</a:t>
            </a:r>
            <a:endParaRPr lang="zh-CN" altLang="en-US" sz="1699" b="0" i="0" u="none" strike="noStrike" kern="1200" cap="none" spc="0" baseline="0">
              <a:solidFill>
                <a:srgbClr val="FFFFFF"/>
              </a:solidFill>
              <a:latin typeface="Alexandria" pitchFamily="0" charset="0"/>
              <a:ea typeface="Alexandria" pitchFamily="0" charset="0"/>
              <a:cs typeface="Alexandria" pitchFamily="0" charset="0"/>
              <a:sym typeface="Alexandria" pitchFamily="0" charset="0"/>
            </a:endParaRPr>
          </a:p>
        </p:txBody>
      </p:sp>
      <p:sp>
        <p:nvSpPr>
          <p:cNvPr id="1131" name="曲线"/>
          <p:cNvSpPr>
            <a:spLocks/>
          </p:cNvSpPr>
          <p:nvPr/>
        </p:nvSpPr>
        <p:spPr>
          <a:xfrm rot="0">
            <a:off x="-510879" y="9686707"/>
            <a:ext cx="18005392" cy="161711"/>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9"/>
            <a:stretch>
              <a:fillRect t="-70132" b="-70132"/>
            </a:stretch>
          </a:blipFill>
          <a:ln cmpd="sng" cap="flat">
            <a:noFill/>
            <a:prstDash val="solid"/>
            <a:miter/>
          </a:ln>
        </p:spPr>
      </p:sp>
      <p:sp>
        <p:nvSpPr>
          <p:cNvPr id="1132" name="曲线"/>
          <p:cNvSpPr>
            <a:spLocks/>
          </p:cNvSpPr>
          <p:nvPr/>
        </p:nvSpPr>
        <p:spPr>
          <a:xfrm rot="0">
            <a:off x="185177" y="3880279"/>
            <a:ext cx="2620875" cy="1039686"/>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10">
              <a:alphaModFix amt="56000"/>
            </a:blip>
            <a:stretch/>
          </a:blipFill>
          <a:ln cmpd="sng" cap="flat">
            <a:noFill/>
            <a:prstDash val="solid"/>
            <a:miter/>
          </a:ln>
        </p:spPr>
      </p:sp>
      <p:sp>
        <p:nvSpPr>
          <p:cNvPr id="1133" name="曲线"/>
          <p:cNvSpPr>
            <a:spLocks/>
          </p:cNvSpPr>
          <p:nvPr/>
        </p:nvSpPr>
        <p:spPr>
          <a:xfrm rot="0">
            <a:off x="185177" y="5061633"/>
            <a:ext cx="2620875" cy="1208635"/>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11">
              <a:alphaModFix amt="58000"/>
            </a:blip>
            <a:stretch/>
          </a:blipFill>
          <a:ln cmpd="sng" cap="flat">
            <a:noFill/>
            <a:prstDash val="solid"/>
            <a:miter/>
          </a:ln>
        </p:spPr>
      </p:sp>
      <p:sp>
        <p:nvSpPr>
          <p:cNvPr id="1134" name="曲线"/>
          <p:cNvSpPr>
            <a:spLocks/>
          </p:cNvSpPr>
          <p:nvPr/>
        </p:nvSpPr>
        <p:spPr>
          <a:xfrm rot="0">
            <a:off x="147540" y="6241693"/>
            <a:ext cx="2620875" cy="120863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2">
              <a:alphaModFix amt="66000"/>
            </a:blip>
            <a:stretch/>
          </a:blipFill>
          <a:ln cmpd="sng" cap="flat">
            <a:noFill/>
            <a:prstDash val="solid"/>
            <a:miter/>
          </a:ln>
        </p:spPr>
      </p:sp>
      <p:sp>
        <p:nvSpPr>
          <p:cNvPr id="1135" name="曲线"/>
          <p:cNvSpPr>
            <a:spLocks/>
          </p:cNvSpPr>
          <p:nvPr/>
        </p:nvSpPr>
        <p:spPr>
          <a:xfrm rot="0">
            <a:off x="103001" y="7460954"/>
            <a:ext cx="2620875" cy="1035354"/>
          </a:xfrm>
          <a:custGeom>
            <a:gdLst>
              <a:gd name="T1" fmla="*/ 0 w 21600"/>
              <a:gd name="T2" fmla="*/ 0 h 21600"/>
              <a:gd name="T3" fmla="*/ 21600 w 21600"/>
              <a:gd name="T4" fmla="*/ 21600 h 21600"/>
            </a:gdLst>
            <a:rect l="T1" t="T2" r="T3" b="T4"/>
            <a:pathLst>
              <a:path w="21600" h="21600">
                <a:moveTo>
                  <a:pt x="0" y="0"/>
                </a:moveTo>
                <a:lnTo>
                  <a:pt x="21599" y="0"/>
                </a:lnTo>
                <a:lnTo>
                  <a:pt x="21599" y="21600"/>
                </a:lnTo>
                <a:lnTo>
                  <a:pt x="0" y="21600"/>
                </a:lnTo>
                <a:lnTo>
                  <a:pt x="0" y="0"/>
                </a:lnTo>
                <a:close/>
              </a:path>
            </a:pathLst>
          </a:custGeom>
          <a:blipFill rotWithShape="1">
            <a:blip r:embed="rId13">
              <a:alphaModFix amt="56000"/>
            </a:blip>
            <a:stretch/>
          </a:blipFill>
          <a:ln cmpd="sng" cap="flat">
            <a:noFill/>
            <a:prstDash val="solid"/>
            <a:miter/>
          </a:ln>
        </p:spPr>
      </p:sp>
      <p:sp>
        <p:nvSpPr>
          <p:cNvPr id="1136" name="曲线"/>
          <p:cNvSpPr>
            <a:spLocks/>
          </p:cNvSpPr>
          <p:nvPr/>
        </p:nvSpPr>
        <p:spPr>
          <a:xfrm rot="0">
            <a:off x="103001" y="8670193"/>
            <a:ext cx="2564700" cy="101740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4">
              <a:alphaModFix amt="56000"/>
            </a:blip>
            <a:stretch/>
          </a:blipFill>
          <a:ln cmpd="sng" cap="flat">
            <a:noFill/>
            <a:prstDash val="solid"/>
            <a:miter/>
          </a:ln>
        </p:spPr>
      </p:sp>
    </p:spTree>
    <p:extLst>
      <p:ext uri="{BB962C8B-B14F-4D97-AF65-F5344CB8AC3E}">
        <p14:creationId xmlns:p14="http://schemas.microsoft.com/office/powerpoint/2010/main" val="879143268"/>
      </p:ext>
    </p:extLst>
  </p:cSld>
  <p:clrMapOvr>
    <a:masterClrMapping/>
  </p:clrMapOvr>
</p:sld>
</file>

<file path=ppt/slides/slide2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143" name="曲线"/>
          <p:cNvSpPr>
            <a:spLocks/>
          </p:cNvSpPr>
          <p:nvPr/>
        </p:nvSpPr>
        <p:spPr>
          <a:xfrm rot="0">
            <a:off x="0" y="0"/>
            <a:ext cx="18288000" cy="1028700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1"/>
            <a:stretch/>
          </a:blipFill>
          <a:ln cmpd="sng" cap="flat">
            <a:noFill/>
            <a:prstDash val="solid"/>
            <a:miter/>
          </a:ln>
        </p:spPr>
      </p:sp>
      <p:sp>
        <p:nvSpPr>
          <p:cNvPr id="1144" name="曲线"/>
          <p:cNvSpPr>
            <a:spLocks/>
          </p:cNvSpPr>
          <p:nvPr/>
        </p:nvSpPr>
        <p:spPr>
          <a:xfrm rot="0">
            <a:off x="0" y="1071562"/>
            <a:ext cx="2397621" cy="4500562"/>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mpd="sng" cap="flat">
            <a:noFill/>
            <a:prstDash val="solid"/>
            <a:miter/>
          </a:ln>
        </p:spPr>
      </p:sp>
      <p:sp>
        <p:nvSpPr>
          <p:cNvPr id="1145" name="曲线"/>
          <p:cNvSpPr>
            <a:spLocks/>
          </p:cNvSpPr>
          <p:nvPr/>
        </p:nvSpPr>
        <p:spPr>
          <a:xfrm rot="0">
            <a:off x="15890379" y="3000374"/>
            <a:ext cx="2397620" cy="6429376"/>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3"/>
            <a:stretch/>
          </a:blipFill>
          <a:ln cmpd="sng" cap="flat">
            <a:noFill/>
            <a:prstDash val="solid"/>
            <a:miter/>
          </a:ln>
        </p:spPr>
      </p:sp>
      <p:sp>
        <p:nvSpPr>
          <p:cNvPr id="1146" name="曲线"/>
          <p:cNvSpPr>
            <a:spLocks/>
          </p:cNvSpPr>
          <p:nvPr/>
        </p:nvSpPr>
        <p:spPr>
          <a:xfrm rot="0">
            <a:off x="0" y="7286625"/>
            <a:ext cx="11974711" cy="3000375"/>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4">
              <a:alphaModFix amt="58000"/>
            </a:blip>
            <a:stretch/>
          </a:blipFill>
          <a:ln cmpd="sng" cap="flat">
            <a:noFill/>
            <a:prstDash val="solid"/>
            <a:miter/>
          </a:ln>
        </p:spPr>
      </p:sp>
      <p:sp>
        <p:nvSpPr>
          <p:cNvPr id="1147" name="曲线"/>
          <p:cNvSpPr>
            <a:spLocks/>
          </p:cNvSpPr>
          <p:nvPr/>
        </p:nvSpPr>
        <p:spPr>
          <a:xfrm rot="0">
            <a:off x="1355144" y="6711012"/>
            <a:ext cx="3755848" cy="40212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5">
              <a:alphaModFix amt="37000"/>
            </a:blip>
            <a:stretch>
              <a:fillRect r="-371386"/>
            </a:stretch>
          </a:blipFill>
          <a:ln cmpd="sng" cap="flat">
            <a:noFill/>
            <a:prstDash val="solid"/>
            <a:miter/>
          </a:ln>
        </p:spPr>
      </p:sp>
      <p:sp>
        <p:nvSpPr>
          <p:cNvPr id="1148" name="曲线"/>
          <p:cNvSpPr>
            <a:spLocks/>
          </p:cNvSpPr>
          <p:nvPr/>
        </p:nvSpPr>
        <p:spPr>
          <a:xfrm rot="0">
            <a:off x="14367867" y="0"/>
            <a:ext cx="2397620" cy="1028700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6">
              <a:alphaModFix amt="26000"/>
            </a:blip>
            <a:stretch/>
          </a:blipFill>
          <a:ln cmpd="sng" cap="flat">
            <a:noFill/>
            <a:prstDash val="solid"/>
            <a:miter/>
          </a:ln>
        </p:spPr>
      </p:sp>
      <p:grpSp>
        <p:nvGrpSpPr>
          <p:cNvPr id="1165" name="تجميع"/>
          <p:cNvGrpSpPr>
            <a:grpSpLocks/>
          </p:cNvGrpSpPr>
          <p:nvPr/>
        </p:nvGrpSpPr>
        <p:grpSpPr>
          <a:xfrm>
            <a:off x="6790164" y="4106723"/>
            <a:ext cx="4707672" cy="2073555"/>
            <a:chOff x="6790164" y="4106723"/>
            <a:chExt cx="4707672" cy="2073555"/>
          </a:xfrm>
        </p:grpSpPr>
        <p:sp>
          <p:nvSpPr>
            <p:cNvPr id="1149" name="曲线"/>
            <p:cNvSpPr>
              <a:spLocks/>
            </p:cNvSpPr>
            <p:nvPr/>
          </p:nvSpPr>
          <p:spPr>
            <a:xfrm rot="0">
              <a:off x="8521576" y="5766454"/>
              <a:ext cx="413737" cy="41382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1150" name="曲线"/>
            <p:cNvSpPr>
              <a:spLocks/>
            </p:cNvSpPr>
            <p:nvPr/>
          </p:nvSpPr>
          <p:spPr>
            <a:xfrm rot="0">
              <a:off x="9349294" y="5407536"/>
              <a:ext cx="281639" cy="28170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sp>
          <p:nvSpPr>
            <p:cNvPr id="1151" name="曲线"/>
            <p:cNvSpPr>
              <a:spLocks/>
            </p:cNvSpPr>
            <p:nvPr/>
          </p:nvSpPr>
          <p:spPr>
            <a:xfrm rot="0">
              <a:off x="8522962" y="5349798"/>
              <a:ext cx="781062" cy="398009"/>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nvGrpSpPr>
            <p:cNvPr id="1153" name="تجميع"/>
            <p:cNvGrpSpPr>
              <a:grpSpLocks/>
            </p:cNvGrpSpPr>
            <p:nvPr/>
          </p:nvGrpSpPr>
          <p:grpSpPr>
            <a:xfrm>
              <a:off x="8651372" y="5472663"/>
              <a:ext cx="141311" cy="153840"/>
              <a:chOff x="8651372" y="5472663"/>
              <a:chExt cx="141311" cy="153840"/>
            </a:xfrm>
          </p:grpSpPr>
          <p:sp>
            <p:nvSpPr>
              <p:cNvPr id="1152" name="曲线"/>
              <p:cNvSpPr>
                <a:spLocks/>
              </p:cNvSpPr>
              <p:nvPr/>
            </p:nvSpPr>
            <p:spPr>
              <a:xfrm rot="0">
                <a:off x="8651372" y="5472663"/>
                <a:ext cx="141311" cy="15384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7">
                  <a:alphaModFix amt="83000"/>
                </a:blip>
                <a:stretch>
                  <a:fillRect t="-1031" b="-1031"/>
                </a:stretch>
              </a:blipFill>
              <a:ln cmpd="sng" cap="flat">
                <a:noFill/>
                <a:prstDash val="solid"/>
                <a:miter/>
              </a:ln>
            </p:spPr>
          </p:sp>
        </p:grpSp>
        <p:sp>
          <p:nvSpPr>
            <p:cNvPr id="1154" name="مستطيل"/>
            <p:cNvSpPr>
              <a:spLocks/>
            </p:cNvSpPr>
            <p:nvPr/>
          </p:nvSpPr>
          <p:spPr>
            <a:xfrm rot="0">
              <a:off x="8956052" y="5782358"/>
              <a:ext cx="810370" cy="340107"/>
            </a:xfrm>
            <a:prstGeom prst="rect"/>
            <a:noFill/>
            <a:ln w="12700" cmpd="sng" cap="flat">
              <a:noFill/>
              <a:prstDash val="solid"/>
              <a:miter/>
            </a:ln>
          </p:spPr>
          <p:txBody>
            <a:bodyPr vert="horz" wrap="square" lIns="0" tIns="0" rIns="0" bIns="0" anchor="t" anchorCtr="0">
              <a:prstTxWarp prst="textNoShape"/>
              <a:spAutoFit/>
            </a:bodyPr>
            <a:lstStyle/>
            <a:p>
              <a:pPr marL="0" indent="0" algn="ctr">
                <a:lnSpc>
                  <a:spcPts val="3022"/>
                </a:lnSpc>
                <a:spcBef>
                  <a:spcPts val="0"/>
                </a:spcBef>
                <a:spcAft>
                  <a:spcPts val="0"/>
                </a:spcAft>
                <a:buNone/>
              </a:pPr>
              <a:r>
                <a:rPr lang="en-US" altLang="zh-CN" sz="1842" b="0" i="0" u="none" strike="noStrike" kern="1200" cap="none" spc="0" baseline="0">
                  <a:solidFill>
                    <a:srgbClr val="FFFFFF">
                      <a:alpha val="83000"/>
                    </a:srgbClr>
                  </a:solidFill>
                  <a:latin typeface="Alexandria Light" pitchFamily="0" charset="0"/>
                  <a:ea typeface="Alexandria Light" pitchFamily="0" charset="0"/>
                  <a:cs typeface="Alexandria Light" pitchFamily="0" charset="0"/>
                  <a:sym typeface="Alexandria Light" pitchFamily="0" charset="0"/>
                </a:rPr>
                <a:t>ncfb.sa</a:t>
              </a:r>
              <a:endParaRPr lang="zh-CN" altLang="en-US" sz="1842" b="0" i="0" u="none" strike="noStrike" kern="1200" cap="none" spc="0" baseline="0">
                <a:solidFill>
                  <a:srgbClr val="FFFFFF">
                    <a:alpha val="83000"/>
                  </a:srgbClr>
                </a:solidFill>
                <a:latin typeface="Alexandria Light" pitchFamily="0" charset="0"/>
                <a:ea typeface="Alexandria Light" pitchFamily="0" charset="0"/>
                <a:cs typeface="Alexandria Light" pitchFamily="0" charset="0"/>
                <a:sym typeface="Alexandria Light" pitchFamily="0" charset="0"/>
              </a:endParaRPr>
            </a:p>
          </p:txBody>
        </p:sp>
        <p:grpSp>
          <p:nvGrpSpPr>
            <p:cNvPr id="1156" name="تجميع"/>
            <p:cNvGrpSpPr>
              <a:grpSpLocks/>
            </p:cNvGrpSpPr>
            <p:nvPr/>
          </p:nvGrpSpPr>
          <p:grpSpPr>
            <a:xfrm>
              <a:off x="10558002" y="4266962"/>
              <a:ext cx="35862" cy="187477"/>
              <a:chOff x="10558002" y="4266962"/>
              <a:chExt cx="35862" cy="187477"/>
            </a:xfrm>
          </p:grpSpPr>
          <p:sp>
            <p:nvSpPr>
              <p:cNvPr id="1155" name="曲线"/>
              <p:cNvSpPr>
                <a:spLocks/>
              </p:cNvSpPr>
              <p:nvPr/>
            </p:nvSpPr>
            <p:spPr>
              <a:xfrm rot="0">
                <a:off x="10558002" y="4266962"/>
                <a:ext cx="35862" cy="187477"/>
              </a:xfrm>
              <a:custGeom>
                <a:gdLst>
                  <a:gd name="T1" fmla="*/ 0 w 21600"/>
                  <a:gd name="T2" fmla="*/ 0 h 21600"/>
                  <a:gd name="T3" fmla="*/ 21600 w 21600"/>
                  <a:gd name="T4" fmla="*/ 21600 h 21600"/>
                </a:gdLst>
                <a:rect l="T1" t="T2" r="T3" b="T4"/>
                <a:pathLst>
                  <a:path w="21600" h="21600">
                    <a:moveTo>
                      <a:pt x="21600" y="0"/>
                    </a:moveTo>
                    <a:lnTo>
                      <a:pt x="0" y="0"/>
                    </a:lnTo>
                    <a:lnTo>
                      <a:pt x="0" y="21600"/>
                    </a:lnTo>
                    <a:lnTo>
                      <a:pt x="21600" y="21600"/>
                    </a:lnTo>
                    <a:lnTo>
                      <a:pt x="21600" y="0"/>
                    </a:lnTo>
                    <a:close/>
                  </a:path>
                </a:pathLst>
              </a:custGeom>
              <a:solidFill>
                <a:srgbClr val="FFFFFF">
                  <a:alpha val="83000"/>
                </a:srgbClr>
              </a:solidFill>
              <a:ln cmpd="sng" cap="flat">
                <a:noFill/>
                <a:prstDash val="solid"/>
                <a:miter/>
              </a:ln>
            </p:spPr>
          </p:sp>
        </p:grpSp>
        <p:grpSp>
          <p:nvGrpSpPr>
            <p:cNvPr id="1158" name="تجميع"/>
            <p:cNvGrpSpPr>
              <a:grpSpLocks/>
            </p:cNvGrpSpPr>
            <p:nvPr/>
          </p:nvGrpSpPr>
          <p:grpSpPr>
            <a:xfrm>
              <a:off x="6790164" y="4225178"/>
              <a:ext cx="3820050" cy="579123"/>
              <a:chOff x="6790164" y="4225178"/>
              <a:chExt cx="3820050" cy="579123"/>
            </a:xfrm>
          </p:grpSpPr>
          <p:sp>
            <p:nvSpPr>
              <p:cNvPr id="1157" name="曲线"/>
              <p:cNvSpPr>
                <a:spLocks/>
              </p:cNvSpPr>
              <p:nvPr/>
            </p:nvSpPr>
            <p:spPr>
              <a:xfrm rot="0">
                <a:off x="6790164" y="4225178"/>
                <a:ext cx="3820050" cy="57912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8">
                  <a:alphaModFix amt="83000"/>
                </a:blip>
                <a:stretch>
                  <a:fillRect t="-181" b="-196"/>
                </a:stretch>
              </a:blipFill>
              <a:ln cmpd="sng" cap="flat">
                <a:noFill/>
                <a:prstDash val="solid"/>
                <a:miter/>
              </a:ln>
            </p:spPr>
          </p:sp>
        </p:grpSp>
        <p:sp>
          <p:nvSpPr>
            <p:cNvPr id="1159" name="曲线"/>
            <p:cNvSpPr>
              <a:spLocks/>
            </p:cNvSpPr>
            <p:nvPr/>
          </p:nvSpPr>
          <p:spPr>
            <a:xfrm rot="0">
              <a:off x="10681715" y="4106723"/>
              <a:ext cx="816121" cy="81612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nvGrpSpPr>
            <p:cNvPr id="1161" name="تجميع"/>
            <p:cNvGrpSpPr>
              <a:grpSpLocks/>
            </p:cNvGrpSpPr>
            <p:nvPr/>
          </p:nvGrpSpPr>
          <p:grpSpPr>
            <a:xfrm>
              <a:off x="10558002" y="4266962"/>
              <a:ext cx="35862" cy="187477"/>
              <a:chOff x="10558002" y="4266962"/>
              <a:chExt cx="35862" cy="187477"/>
            </a:xfrm>
          </p:grpSpPr>
          <p:sp>
            <p:nvSpPr>
              <p:cNvPr id="1160" name="曲线"/>
              <p:cNvSpPr>
                <a:spLocks/>
              </p:cNvSpPr>
              <p:nvPr/>
            </p:nvSpPr>
            <p:spPr>
              <a:xfrm rot="0">
                <a:off x="10558002" y="4266962"/>
                <a:ext cx="35862" cy="187477"/>
              </a:xfrm>
              <a:custGeom>
                <a:gdLst>
                  <a:gd name="T1" fmla="*/ 0 w 21600"/>
                  <a:gd name="T2" fmla="*/ 0 h 21600"/>
                  <a:gd name="T3" fmla="*/ 21600 w 21600"/>
                  <a:gd name="T4" fmla="*/ 21600 h 21600"/>
                </a:gdLst>
                <a:rect l="T1" t="T2" r="T3" b="T4"/>
                <a:pathLst>
                  <a:path w="21600" h="21600">
                    <a:moveTo>
                      <a:pt x="21600" y="0"/>
                    </a:moveTo>
                    <a:lnTo>
                      <a:pt x="0" y="0"/>
                    </a:lnTo>
                    <a:lnTo>
                      <a:pt x="0" y="21600"/>
                    </a:lnTo>
                    <a:lnTo>
                      <a:pt x="21600" y="21600"/>
                    </a:lnTo>
                    <a:lnTo>
                      <a:pt x="21600" y="0"/>
                    </a:lnTo>
                    <a:close/>
                  </a:path>
                </a:pathLst>
              </a:custGeom>
              <a:solidFill>
                <a:srgbClr val="FFFFFF">
                  <a:alpha val="83000"/>
                </a:srgbClr>
              </a:solidFill>
              <a:ln cmpd="sng" cap="flat">
                <a:noFill/>
                <a:prstDash val="solid"/>
                <a:miter/>
              </a:ln>
            </p:spPr>
          </p:sp>
        </p:grpSp>
        <p:grpSp>
          <p:nvGrpSpPr>
            <p:cNvPr id="1163" name="تجميع"/>
            <p:cNvGrpSpPr>
              <a:grpSpLocks/>
            </p:cNvGrpSpPr>
            <p:nvPr/>
          </p:nvGrpSpPr>
          <p:grpSpPr>
            <a:xfrm>
              <a:off x="6790164" y="4225178"/>
              <a:ext cx="3820050" cy="579123"/>
              <a:chOff x="6790164" y="4225178"/>
              <a:chExt cx="3820050" cy="579123"/>
            </a:xfrm>
          </p:grpSpPr>
          <p:sp>
            <p:nvSpPr>
              <p:cNvPr id="1162" name="曲线"/>
              <p:cNvSpPr>
                <a:spLocks/>
              </p:cNvSpPr>
              <p:nvPr/>
            </p:nvSpPr>
            <p:spPr>
              <a:xfrm rot="0">
                <a:off x="6790164" y="4225178"/>
                <a:ext cx="3820050" cy="57912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blipFill rotWithShape="1">
                <a:blip r:embed="rId9">
                  <a:alphaModFix amt="83000"/>
                </a:blip>
                <a:stretch>
                  <a:fillRect t="-181" b="-196"/>
                </a:stretch>
              </a:blipFill>
              <a:ln cmpd="sng" cap="flat">
                <a:noFill/>
                <a:prstDash val="solid"/>
                <a:miter/>
              </a:ln>
            </p:spPr>
          </p:sp>
        </p:grpSp>
        <p:sp>
          <p:nvSpPr>
            <p:cNvPr id="1164" name="曲线"/>
            <p:cNvSpPr>
              <a:spLocks/>
            </p:cNvSpPr>
            <p:nvPr/>
          </p:nvSpPr>
          <p:spPr>
            <a:xfrm rot="0">
              <a:off x="10681715" y="4106723"/>
              <a:ext cx="816121" cy="816121"/>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lnTo>
                    <a:pt x="0" y="0"/>
                  </a:lnTo>
                  <a:close/>
                </a:path>
              </a:pathLst>
            </a:custGeom>
            <a:noFill/>
            <a:ln cmpd="sng" cap="flat">
              <a:noFill/>
              <a:prstDash val="solid"/>
              <a:miter/>
            </a:ln>
          </p:spPr>
        </p:sp>
      </p:grpSp>
    </p:spTree>
    <p:extLst>
      <p:ext uri="{BB962C8B-B14F-4D97-AF65-F5344CB8AC3E}">
        <p14:creationId xmlns:p14="http://schemas.microsoft.com/office/powerpoint/2010/main" val="1027384001"/>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
        <a:cs typeface=""/>
      </a:majorFont>
      <a:minorFont>
        <a:latin typeface=""/>
        <a:ea typeface=""/>
        <a:cs typeface=""/>
      </a:minorFont>
    </a:fontScheme>
    <a:fmtScheme name="Office Them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ppt/theme/theme2.xml><?xml version="1.0" encoding="utf-8"?>
<a:theme xmlns:a="http://schemas.openxmlformats.org/drawingml/2006/main" name="notesMaster1">
  <a:themeElements>
    <a:clrScheme name="notesMaster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otesMaster1">
      <a:majorFont>
        <a:latin typeface=""/>
        <a:ea typeface=""/>
        <a:cs typeface=""/>
      </a:majorFont>
      <a:minorFont>
        <a:latin typeface=""/>
        <a:ea typeface=""/>
        <a:cs typeface=""/>
      </a:minorFont>
    </a:fontScheme>
    <a:fmtScheme name="notesMaster1">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docProps/app.xml><?xml version="1.0" encoding="utf-8"?>
<Properties xmlns="http://schemas.openxmlformats.org/officeDocument/2006/extended-properties">
  <Template>Normal.eit</Template>
  <TotalTime>1</TotalTime>
  <Application>Office</Application>
</Properties>
</file>

<file path=docProps/core.xml><?xml version="1.0" encoding="utf-8"?>
<cp:coreProperties xmlns:cp="http://schemas.openxmlformats.org/package/2006/metadata/core-properties" xmlns:dc="http://purl.org/dc/elements/1.1/" xmlns:dcterms="http://purl.org/dc/terms/" xmlns:xsi="http://www.w3.org/2001/XMLSchema-instance">
  <dc:title>None</dc:title>
  <dc:subject>None</dc:subject>
  <dc:creator>None</dc:creator>
  <cp:keywords>None</cp:keywords>
  <dc:description>None</dc:description>
  <cp:lastModifiedBy>Mobile phone user</cp:lastModifiedBy>
  <cp:revision>2</cp:revision>
  <dcterms:created xsi:type="dcterms:W3CDTF">٢٠٠٦-٠٨-١٦T٠٠:٠٠:٠٠Z</dcterms:created>
  <dcterms:modified xsi:type="dcterms:W3CDTF">٢٠٢٦-٠٨-١١T١١:٢٥:٢٠Z</dcterms:modified>
  <cp:category>None</cp:category>
</cp:coreProperties>
</file>